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7"/>
  </p:notesMasterIdLst>
  <p:handoutMasterIdLst>
    <p:handoutMasterId r:id="rId28"/>
  </p:handoutMasterIdLst>
  <p:sldIdLst>
    <p:sldId id="706" r:id="rId2"/>
    <p:sldId id="600" r:id="rId3"/>
    <p:sldId id="842" r:id="rId4"/>
    <p:sldId id="708" r:id="rId5"/>
    <p:sldId id="839" r:id="rId6"/>
    <p:sldId id="555" r:id="rId7"/>
    <p:sldId id="711" r:id="rId8"/>
    <p:sldId id="712" r:id="rId9"/>
    <p:sldId id="734" r:id="rId10"/>
    <p:sldId id="714" r:id="rId11"/>
    <p:sldId id="840" r:id="rId12"/>
    <p:sldId id="717" r:id="rId13"/>
    <p:sldId id="718" r:id="rId14"/>
    <p:sldId id="755" r:id="rId15"/>
    <p:sldId id="776" r:id="rId16"/>
    <p:sldId id="761" r:id="rId17"/>
    <p:sldId id="722" r:id="rId18"/>
    <p:sldId id="723" r:id="rId19"/>
    <p:sldId id="775" r:id="rId20"/>
    <p:sldId id="770" r:id="rId21"/>
    <p:sldId id="773" r:id="rId22"/>
    <p:sldId id="836" r:id="rId23"/>
    <p:sldId id="725" r:id="rId24"/>
    <p:sldId id="662" r:id="rId25"/>
    <p:sldId id="841" r:id="rId26"/>
  </p:sldIdLst>
  <p:sldSz cx="9144000" cy="6858000" type="screen4x3"/>
  <p:notesSz cx="7315200" cy="9601200"/>
  <p:defaultTextStyle>
    <a:defPPr>
      <a:defRPr lang="en-US"/>
    </a:defPPr>
    <a:lvl1pPr algn="ctr" rtl="0" eaLnBrk="0" fontAlgn="base" hangingPunct="0">
      <a:spcBef>
        <a:spcPct val="50000"/>
      </a:spcBef>
      <a:spcAft>
        <a:spcPct val="0"/>
      </a:spcAft>
      <a:defRPr sz="1400" b="1" kern="1200">
        <a:solidFill>
          <a:schemeClr val="tx1"/>
        </a:solidFill>
        <a:latin typeface="Arial" charset="0"/>
        <a:ea typeface="+mn-ea"/>
        <a:cs typeface="+mn-cs"/>
      </a:defRPr>
    </a:lvl1pPr>
    <a:lvl2pPr marL="457200" algn="ctr" rtl="0" eaLnBrk="0" fontAlgn="base" hangingPunct="0">
      <a:spcBef>
        <a:spcPct val="50000"/>
      </a:spcBef>
      <a:spcAft>
        <a:spcPct val="0"/>
      </a:spcAft>
      <a:defRPr sz="1400" b="1" kern="1200">
        <a:solidFill>
          <a:schemeClr val="tx1"/>
        </a:solidFill>
        <a:latin typeface="Arial" charset="0"/>
        <a:ea typeface="+mn-ea"/>
        <a:cs typeface="+mn-cs"/>
      </a:defRPr>
    </a:lvl2pPr>
    <a:lvl3pPr marL="914400" algn="ctr" rtl="0" eaLnBrk="0" fontAlgn="base" hangingPunct="0">
      <a:spcBef>
        <a:spcPct val="50000"/>
      </a:spcBef>
      <a:spcAft>
        <a:spcPct val="0"/>
      </a:spcAft>
      <a:defRPr sz="1400" b="1" kern="1200">
        <a:solidFill>
          <a:schemeClr val="tx1"/>
        </a:solidFill>
        <a:latin typeface="Arial" charset="0"/>
        <a:ea typeface="+mn-ea"/>
        <a:cs typeface="+mn-cs"/>
      </a:defRPr>
    </a:lvl3pPr>
    <a:lvl4pPr marL="1371600" algn="ctr" rtl="0" eaLnBrk="0" fontAlgn="base" hangingPunct="0">
      <a:spcBef>
        <a:spcPct val="50000"/>
      </a:spcBef>
      <a:spcAft>
        <a:spcPct val="0"/>
      </a:spcAft>
      <a:defRPr sz="1400" b="1" kern="1200">
        <a:solidFill>
          <a:schemeClr val="tx1"/>
        </a:solidFill>
        <a:latin typeface="Arial" charset="0"/>
        <a:ea typeface="+mn-ea"/>
        <a:cs typeface="+mn-cs"/>
      </a:defRPr>
    </a:lvl4pPr>
    <a:lvl5pPr marL="1828800" algn="ctr" rtl="0" eaLnBrk="0" fontAlgn="base" hangingPunct="0">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an" initials="I"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FF"/>
    <a:srgbClr val="FF99FF"/>
    <a:srgbClr val="00FFFF"/>
    <a:srgbClr val="FF3300"/>
    <a:srgbClr val="006699"/>
    <a:srgbClr val="3333CC"/>
    <a:srgbClr val="CC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383" autoAdjust="0"/>
    <p:restoredTop sz="94660" autoAdjust="0"/>
  </p:normalViewPr>
  <p:slideViewPr>
    <p:cSldViewPr snapToObjects="1">
      <p:cViewPr>
        <p:scale>
          <a:sx n="80" d="100"/>
          <a:sy n="80" d="100"/>
        </p:scale>
        <p:origin x="-2514" y="-1266"/>
      </p:cViewPr>
      <p:guideLst>
        <p:guide orient="horz" pos="4176"/>
        <p:guide pos="55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119" d="100"/>
          <a:sy n="119" d="100"/>
        </p:scale>
        <p:origin x="-3920" y="-112"/>
      </p:cViewPr>
      <p:guideLst>
        <p:guide orient="horz" pos="2266"/>
        <p:guide pos="299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ovcharei\Desktop\273_matrices_figure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rosty\goteav\matrix_total_prom_5utr_intr_cexn.tx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Sheet2!$A$1:$A$28</c:f>
              <c:numCache>
                <c:formatCode>General</c:formatCode>
                <c:ptCount val="28"/>
                <c:pt idx="0">
                  <c:v>99531141</c:v>
                </c:pt>
                <c:pt idx="1">
                  <c:v>99531441.000000015</c:v>
                </c:pt>
                <c:pt idx="2">
                  <c:v>99531460.000000015</c:v>
                </c:pt>
                <c:pt idx="3">
                  <c:v>99532836</c:v>
                </c:pt>
                <c:pt idx="4">
                  <c:v>99535433.000000015</c:v>
                </c:pt>
                <c:pt idx="5">
                  <c:v>99536216</c:v>
                </c:pt>
                <c:pt idx="6">
                  <c:v>99536226.000000015</c:v>
                </c:pt>
                <c:pt idx="7">
                  <c:v>99536274</c:v>
                </c:pt>
                <c:pt idx="8">
                  <c:v>99536285</c:v>
                </c:pt>
                <c:pt idx="9">
                  <c:v>99536329.00000003</c:v>
                </c:pt>
                <c:pt idx="10">
                  <c:v>99536444.000000015</c:v>
                </c:pt>
                <c:pt idx="11">
                  <c:v>99536468.00000003</c:v>
                </c:pt>
                <c:pt idx="12">
                  <c:v>99536560.00000003</c:v>
                </c:pt>
                <c:pt idx="13">
                  <c:v>99536769.000000015</c:v>
                </c:pt>
                <c:pt idx="14">
                  <c:v>99536781</c:v>
                </c:pt>
                <c:pt idx="15">
                  <c:v>99536878.00000003</c:v>
                </c:pt>
                <c:pt idx="16">
                  <c:v>99536920.000000015</c:v>
                </c:pt>
                <c:pt idx="17">
                  <c:v>99536953.000000015</c:v>
                </c:pt>
                <c:pt idx="18">
                  <c:v>99536997.000000015</c:v>
                </c:pt>
                <c:pt idx="19">
                  <c:v>99537135.000000015</c:v>
                </c:pt>
                <c:pt idx="20">
                  <c:v>99537150.000000015</c:v>
                </c:pt>
                <c:pt idx="21">
                  <c:v>99537437</c:v>
                </c:pt>
                <c:pt idx="22">
                  <c:v>99537633</c:v>
                </c:pt>
                <c:pt idx="23">
                  <c:v>99539170</c:v>
                </c:pt>
                <c:pt idx="24">
                  <c:v>99539647</c:v>
                </c:pt>
                <c:pt idx="25">
                  <c:v>99542312</c:v>
                </c:pt>
                <c:pt idx="26">
                  <c:v>99542723.999999985</c:v>
                </c:pt>
                <c:pt idx="27">
                  <c:v>99554444.00000003</c:v>
                </c:pt>
              </c:numCache>
            </c:numRef>
          </c:xVal>
          <c:yVal>
            <c:numRef>
              <c:f>Sheet2!$B$1:$B$28</c:f>
              <c:numCache>
                <c:formatCode>0.00E+00</c:formatCode>
                <c:ptCount val="28"/>
                <c:pt idx="0">
                  <c:v>4.488687834496055E-5</c:v>
                </c:pt>
                <c:pt idx="1">
                  <c:v>4.6755450356747868E-5</c:v>
                </c:pt>
                <c:pt idx="2">
                  <c:v>4.8715243710889526E-5</c:v>
                </c:pt>
                <c:pt idx="3">
                  <c:v>5.0234512646602042E-5</c:v>
                </c:pt>
                <c:pt idx="4">
                  <c:v>5.1357406995030291E-5</c:v>
                </c:pt>
                <c:pt idx="5">
                  <c:v>5.3069182179913045E-5</c:v>
                </c:pt>
                <c:pt idx="6">
                  <c:v>5.5031897214064134E-5</c:v>
                </c:pt>
                <c:pt idx="7">
                  <c:v>5.6982276265972648E-5</c:v>
                </c:pt>
                <c:pt idx="8">
                  <c:v>5.8944666669009904E-5</c:v>
                </c:pt>
                <c:pt idx="9">
                  <c:v>6.0896344245373588E-5</c:v>
                </c:pt>
                <c:pt idx="10">
                  <c:v>6.2824973012805886E-5</c:v>
                </c:pt>
                <c:pt idx="11">
                  <c:v>6.478314321139338E-5</c:v>
                </c:pt>
                <c:pt idx="12">
                  <c:v>6.6719238494391183E-5</c:v>
                </c:pt>
                <c:pt idx="13">
                  <c:v>6.861735193733409E-5</c:v>
                </c:pt>
                <c:pt idx="14">
                  <c:v>7.0579417709264438E-5</c:v>
                </c:pt>
                <c:pt idx="15">
                  <c:v>7.2513889836708334E-5</c:v>
                </c:pt>
                <c:pt idx="16">
                  <c:v>7.4466216675291819E-5</c:v>
                </c:pt>
                <c:pt idx="17">
                  <c:v>7.642146519387705E-5</c:v>
                </c:pt>
                <c:pt idx="18">
                  <c:v>7.8373142770232936E-5</c:v>
                </c:pt>
                <c:pt idx="19">
                  <c:v>8.0294305022094361E-5</c:v>
                </c:pt>
                <c:pt idx="20">
                  <c:v>8.2255396900690595E-5</c:v>
                </c:pt>
                <c:pt idx="21">
                  <c:v>8.4128189116934018E-5</c:v>
                </c:pt>
                <c:pt idx="22">
                  <c:v>8.6030522764326268E-5</c:v>
                </c:pt>
                <c:pt idx="23">
                  <c:v>8.7497526091058879E-5</c:v>
                </c:pt>
                <c:pt idx="24">
                  <c:v>8.930863839609046E-5</c:v>
                </c:pt>
                <c:pt idx="25">
                  <c:v>9.0409457828927203E-5</c:v>
                </c:pt>
                <c:pt idx="26">
                  <c:v>9.2241671156214169E-5</c:v>
                </c:pt>
                <c:pt idx="27">
                  <c:v>9.04029558734884E-5</c:v>
                </c:pt>
              </c:numCache>
            </c:numRef>
          </c:yVal>
        </c:ser>
        <c:axId val="66982656"/>
        <c:axId val="66984576"/>
      </c:scatterChart>
      <c:valAx>
        <c:axId val="66982656"/>
        <c:scaling>
          <c:orientation val="minMax"/>
          <c:max val="99544000.000000015"/>
          <c:min val="99530000.000000015"/>
        </c:scaling>
        <c:axPos val="b"/>
        <c:numFmt formatCode="General" sourceLinked="1"/>
        <c:tickLblPos val="nextTo"/>
        <c:crossAx val="66984576"/>
        <c:crosses val="autoZero"/>
        <c:crossBetween val="midCat"/>
      </c:valAx>
      <c:valAx>
        <c:axId val="66984576"/>
        <c:scaling>
          <c:orientation val="minMax"/>
          <c:min val="4.0000000000000451E-5"/>
        </c:scaling>
        <c:axPos val="l"/>
        <c:majorGridlines/>
        <c:numFmt formatCode="0.00E+00" sourceLinked="1"/>
        <c:tickLblPos val="nextTo"/>
        <c:crossAx val="6698265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Number of clusters in the human genome</a:t>
            </a:r>
          </a:p>
        </c:rich>
      </c:tx>
      <c:layout/>
    </c:title>
    <c:plotArea>
      <c:layout/>
      <c:barChart>
        <c:barDir val="col"/>
        <c:grouping val="stacked"/>
        <c:ser>
          <c:idx val="0"/>
          <c:order val="0"/>
          <c:tx>
            <c:v>700+ Transcription Factors</c:v>
          </c:tx>
          <c:spPr>
            <a:gradFill flip="none" rotWithShape="1">
              <a:gsLst>
                <a:gs pos="0">
                  <a:srgbClr val="FFF200"/>
                </a:gs>
                <a:gs pos="45000">
                  <a:srgbClr val="FF7A00"/>
                </a:gs>
                <a:gs pos="70000">
                  <a:srgbClr val="FF0300"/>
                </a:gs>
                <a:gs pos="100000">
                  <a:srgbClr val="4D0808"/>
                </a:gs>
              </a:gsLst>
              <a:lin ang="16200000" scaled="1"/>
              <a:tileRect/>
            </a:gradFill>
          </c:spPr>
          <c:cat>
            <c:strRef>
              <c:f>Sheet1!$A$1:$A$273</c:f>
              <c:strCache>
                <c:ptCount val="273"/>
                <c:pt idx="0">
                  <c:v>V$E2F_Q2</c:v>
                </c:pt>
                <c:pt idx="1">
                  <c:v>V$ZF5_01</c:v>
                </c:pt>
                <c:pt idx="2">
                  <c:v>V$ETF_Q6</c:v>
                </c:pt>
                <c:pt idx="3">
                  <c:v>V$AP2_Q6</c:v>
                </c:pt>
                <c:pt idx="4">
                  <c:v>V$SP1_Q6</c:v>
                </c:pt>
                <c:pt idx="5">
                  <c:v>V$NRF1_Q6</c:v>
                </c:pt>
                <c:pt idx="6">
                  <c:v>V$MAZR_01</c:v>
                </c:pt>
                <c:pt idx="7">
                  <c:v>V$AP2ALPHA_01</c:v>
                </c:pt>
                <c:pt idx="8">
                  <c:v>V$MAZ_Q6</c:v>
                </c:pt>
                <c:pt idx="9">
                  <c:v>V$MYCMAX_B</c:v>
                </c:pt>
                <c:pt idx="10">
                  <c:v>V$HIC1_02</c:v>
                </c:pt>
                <c:pt idx="11">
                  <c:v>V$WT1_Q6</c:v>
                </c:pt>
                <c:pt idx="12">
                  <c:v>V$KROX_Q6</c:v>
                </c:pt>
                <c:pt idx="13">
                  <c:v>V$AP2GAMMA_01</c:v>
                </c:pt>
                <c:pt idx="14">
                  <c:v>V$DEAF1_01</c:v>
                </c:pt>
                <c:pt idx="15">
                  <c:v>V$NGFIC_01</c:v>
                </c:pt>
                <c:pt idx="16">
                  <c:v>V$MOVOB_01</c:v>
                </c:pt>
                <c:pt idx="17">
                  <c:v>V$LRF_Q2</c:v>
                </c:pt>
                <c:pt idx="18">
                  <c:v>V$HIF1_Q3</c:v>
                </c:pt>
                <c:pt idx="19">
                  <c:v>V$LBP1_Q6</c:v>
                </c:pt>
                <c:pt idx="20">
                  <c:v>V$WHN_B</c:v>
                </c:pt>
                <c:pt idx="21">
                  <c:v>V$SPZ1_01</c:v>
                </c:pt>
                <c:pt idx="22">
                  <c:v>V$EGR3_01</c:v>
                </c:pt>
                <c:pt idx="23">
                  <c:v>V$MZF1_02</c:v>
                </c:pt>
                <c:pt idx="24">
                  <c:v>V$GABP_B</c:v>
                </c:pt>
                <c:pt idx="25">
                  <c:v>V$EGR2_01</c:v>
                </c:pt>
                <c:pt idx="26">
                  <c:v>V$PAX4_03</c:v>
                </c:pt>
                <c:pt idx="27">
                  <c:v>V$SP3_Q3</c:v>
                </c:pt>
                <c:pt idx="28">
                  <c:v>V$AHRHIF_Q6</c:v>
                </c:pt>
                <c:pt idx="29">
                  <c:v>V$J3_PDX1_HSAP</c:v>
                </c:pt>
                <c:pt idx="30">
                  <c:v>V$MTF1_Q4</c:v>
                </c:pt>
                <c:pt idx="31">
                  <c:v>V$MYOGENIN_Q6</c:v>
                </c:pt>
                <c:pt idx="32">
                  <c:v>V$VDR_Q3</c:v>
                </c:pt>
                <c:pt idx="33">
                  <c:v>V$J3_NOBOX_MMUS</c:v>
                </c:pt>
                <c:pt idx="34">
                  <c:v>V$CACCCBINDINGFACTOR_Q6</c:v>
                </c:pt>
                <c:pt idx="35">
                  <c:v>V$CACD_01</c:v>
                </c:pt>
                <c:pt idx="36">
                  <c:v>V$HNF4_Q6_03</c:v>
                </c:pt>
                <c:pt idx="37">
                  <c:v>V$PAX5_01</c:v>
                </c:pt>
                <c:pt idx="38">
                  <c:v>V$HEB_Q6</c:v>
                </c:pt>
                <c:pt idx="39">
                  <c:v>V$ZNF219_01</c:v>
                </c:pt>
                <c:pt idx="40">
                  <c:v>V$PPARA_02</c:v>
                </c:pt>
                <c:pt idx="41">
                  <c:v>V$MYOD_Q6_01</c:v>
                </c:pt>
                <c:pt idx="42">
                  <c:v>V$ZIC1_01</c:v>
                </c:pt>
                <c:pt idx="43">
                  <c:v>V$E47_01</c:v>
                </c:pt>
                <c:pt idx="44">
                  <c:v>V$COUPTF_Q6</c:v>
                </c:pt>
                <c:pt idx="45">
                  <c:v>V$AP4_Q6_01</c:v>
                </c:pt>
                <c:pt idx="46">
                  <c:v>V$HES1_Q2</c:v>
                </c:pt>
                <c:pt idx="47">
                  <c:v>V$HEN1_02</c:v>
                </c:pt>
                <c:pt idx="48">
                  <c:v>V$NKX25_02</c:v>
                </c:pt>
                <c:pt idx="49">
                  <c:v>V$LMO2COM_01</c:v>
                </c:pt>
                <c:pt idx="50">
                  <c:v>V$E2F4DP1_01</c:v>
                </c:pt>
                <c:pt idx="51">
                  <c:v>V$RREB1_01</c:v>
                </c:pt>
                <c:pt idx="52">
                  <c:v>V$J3_MIZF_HSAP</c:v>
                </c:pt>
                <c:pt idx="53">
                  <c:v>V$TFIII_Q6</c:v>
                </c:pt>
                <c:pt idx="54">
                  <c:v>V$LEF1_Q2</c:v>
                </c:pt>
                <c:pt idx="55">
                  <c:v>V$J3_CREB1_HSAP</c:v>
                </c:pt>
                <c:pt idx="56">
                  <c:v>V$SMAD4_Q6</c:v>
                </c:pt>
                <c:pt idx="57">
                  <c:v>V$J3_PRRX2_MMUS</c:v>
                </c:pt>
                <c:pt idx="58">
                  <c:v>V$OCT4_01</c:v>
                </c:pt>
                <c:pt idx="59">
                  <c:v>V$J3_ELK1_HSAP</c:v>
                </c:pt>
                <c:pt idx="60">
                  <c:v>V$NERF_Q2</c:v>
                </c:pt>
                <c:pt idx="61">
                  <c:v>V$POU3F2_02</c:v>
                </c:pt>
                <c:pt idx="62">
                  <c:v>V$J3_REST_HSAP</c:v>
                </c:pt>
                <c:pt idx="63">
                  <c:v>V$J3_GATA1_MMUS</c:v>
                </c:pt>
                <c:pt idx="64">
                  <c:v>V$J3_MYF_HSAP</c:v>
                </c:pt>
                <c:pt idx="65">
                  <c:v>V$OCT_Q6</c:v>
                </c:pt>
                <c:pt idx="66">
                  <c:v>V$OCT1_07</c:v>
                </c:pt>
                <c:pt idx="67">
                  <c:v>V$LHX3_01</c:v>
                </c:pt>
                <c:pt idx="68">
                  <c:v>V$J3_SOX5_MMUS</c:v>
                </c:pt>
                <c:pt idx="69">
                  <c:v>V$EBF_Q6</c:v>
                </c:pt>
                <c:pt idx="70">
                  <c:v>V$TCF4_Q5</c:v>
                </c:pt>
                <c:pt idx="71">
                  <c:v>V$ETS1_B</c:v>
                </c:pt>
                <c:pt idx="72">
                  <c:v>V$ZIC2_01</c:v>
                </c:pt>
                <c:pt idx="73">
                  <c:v>V$TATA_C</c:v>
                </c:pt>
                <c:pt idx="74">
                  <c:v>V$ER_Q6_02</c:v>
                </c:pt>
                <c:pt idx="75">
                  <c:v>V$HNF1_Q6</c:v>
                </c:pt>
                <c:pt idx="76">
                  <c:v>V$AP3_Q6</c:v>
                </c:pt>
                <c:pt idx="77">
                  <c:v>V$TAL1_Q6</c:v>
                </c:pt>
                <c:pt idx="78">
                  <c:v>V$CDX2_Q5</c:v>
                </c:pt>
                <c:pt idx="79">
                  <c:v>V$PU1_Q6</c:v>
                </c:pt>
                <c:pt idx="80">
                  <c:v>V$SOX17_01</c:v>
                </c:pt>
                <c:pt idx="81">
                  <c:v>V$EBOX_Q6_01</c:v>
                </c:pt>
                <c:pt idx="82">
                  <c:v>V$NRF2_01</c:v>
                </c:pt>
                <c:pt idx="83">
                  <c:v>V$NFKAPPAB50_01</c:v>
                </c:pt>
                <c:pt idx="84">
                  <c:v>V$FOXJ2_02</c:v>
                </c:pt>
                <c:pt idx="85">
                  <c:v>V$CLOX_01</c:v>
                </c:pt>
                <c:pt idx="86">
                  <c:v>V$STAT1_02</c:v>
                </c:pt>
                <c:pt idx="87">
                  <c:v>V$NFY_01</c:v>
                </c:pt>
                <c:pt idx="88">
                  <c:v>V$TEF1_Q6</c:v>
                </c:pt>
                <c:pt idx="89">
                  <c:v>V$ETS_Q4</c:v>
                </c:pt>
                <c:pt idx="90">
                  <c:v>V$ATF_01</c:v>
                </c:pt>
                <c:pt idx="91">
                  <c:v>V$ROAZ_01</c:v>
                </c:pt>
                <c:pt idx="92">
                  <c:v>V$J3_ARNT_MMUS</c:v>
                </c:pt>
                <c:pt idx="93">
                  <c:v>V$LXR_Q3</c:v>
                </c:pt>
                <c:pt idx="94">
                  <c:v>V$USF_Q6</c:v>
                </c:pt>
                <c:pt idx="95">
                  <c:v>V$PIT1_Q6</c:v>
                </c:pt>
                <c:pt idx="96">
                  <c:v>V$NKX61_01</c:v>
                </c:pt>
                <c:pt idx="97">
                  <c:v>V$CP2_01</c:v>
                </c:pt>
                <c:pt idx="98">
                  <c:v>V$NMYC_01</c:v>
                </c:pt>
                <c:pt idx="99">
                  <c:v>V$CHX10_01</c:v>
                </c:pt>
                <c:pt idx="100">
                  <c:v>V$J3_MAFB_RNOR</c:v>
                </c:pt>
                <c:pt idx="101">
                  <c:v>V$CMYB_01</c:v>
                </c:pt>
                <c:pt idx="102">
                  <c:v>V$MEF2_01</c:v>
                </c:pt>
                <c:pt idx="103">
                  <c:v>V$AML1_01</c:v>
                </c:pt>
                <c:pt idx="104">
                  <c:v>V$RBPJK_Q4</c:v>
                </c:pt>
                <c:pt idx="105">
                  <c:v>V$NKX22_01</c:v>
                </c:pt>
                <c:pt idx="106">
                  <c:v>V$TGIF_01</c:v>
                </c:pt>
                <c:pt idx="107">
                  <c:v>V$GATA2_02</c:v>
                </c:pt>
                <c:pt idx="108">
                  <c:v>V$STAT6_02</c:v>
                </c:pt>
                <c:pt idx="109">
                  <c:v>V$J3_NKX3-1_HSAP</c:v>
                </c:pt>
                <c:pt idx="110">
                  <c:v>V$MEIS1AHOXA9_01</c:v>
                </c:pt>
                <c:pt idx="111">
                  <c:v>V$J3_ELF5_MMUS</c:v>
                </c:pt>
                <c:pt idx="112">
                  <c:v>V$OTX_Q1</c:v>
                </c:pt>
                <c:pt idx="113">
                  <c:v>V$PBX1_02</c:v>
                </c:pt>
                <c:pt idx="114">
                  <c:v>V$CDC5_01</c:v>
                </c:pt>
                <c:pt idx="115">
                  <c:v>V$TEL2_Q6</c:v>
                </c:pt>
                <c:pt idx="116">
                  <c:v>V$SREBP1_Q6</c:v>
                </c:pt>
                <c:pt idx="117">
                  <c:v>V$HMGIY_Q3</c:v>
                </c:pt>
                <c:pt idx="118">
                  <c:v>V$ZIC3_01</c:v>
                </c:pt>
                <c:pt idx="119">
                  <c:v>V$AP1_Q4_01</c:v>
                </c:pt>
                <c:pt idx="120">
                  <c:v>V$GFI1B_01</c:v>
                </c:pt>
                <c:pt idx="121">
                  <c:v>V$J3_FOXF2_HSAP</c:v>
                </c:pt>
                <c:pt idx="122">
                  <c:v>V$DMRT3_01</c:v>
                </c:pt>
                <c:pt idx="123">
                  <c:v>V$MEIS1_01</c:v>
                </c:pt>
                <c:pt idx="124">
                  <c:v>V$J3_RELA_HSAP</c:v>
                </c:pt>
                <c:pt idx="125">
                  <c:v>V$RP58_01</c:v>
                </c:pt>
                <c:pt idx="126">
                  <c:v>V$ZID_01</c:v>
                </c:pt>
                <c:pt idx="127">
                  <c:v>V$TST1_01</c:v>
                </c:pt>
                <c:pt idx="128">
                  <c:v>V$FOXO4_01</c:v>
                </c:pt>
                <c:pt idx="129">
                  <c:v>V$SF1_Q6_01</c:v>
                </c:pt>
                <c:pt idx="130">
                  <c:v>V$KAISO_01</c:v>
                </c:pt>
                <c:pt idx="131">
                  <c:v>V$J3_FOXA2_RNOR</c:v>
                </c:pt>
                <c:pt idx="132">
                  <c:v>V$TEF_Q6</c:v>
                </c:pt>
                <c:pt idx="133">
                  <c:v>V$STAT3_02</c:v>
                </c:pt>
                <c:pt idx="134">
                  <c:v>V$CREL_01</c:v>
                </c:pt>
                <c:pt idx="135">
                  <c:v>V$PPARG_01</c:v>
                </c:pt>
                <c:pt idx="136">
                  <c:v>V$SZF11_01</c:v>
                </c:pt>
                <c:pt idx="137">
                  <c:v>V$TCF11_01</c:v>
                </c:pt>
                <c:pt idx="138">
                  <c:v>V$GLI_Q2</c:v>
                </c:pt>
                <c:pt idx="139">
                  <c:v>V$GATA3_03</c:v>
                </c:pt>
                <c:pt idx="140">
                  <c:v>V$YY1_02</c:v>
                </c:pt>
                <c:pt idx="141">
                  <c:v>V$DMRT7_01</c:v>
                </c:pt>
                <c:pt idx="142">
                  <c:v>V$STAF_02</c:v>
                </c:pt>
                <c:pt idx="143">
                  <c:v>V$RORA2_01</c:v>
                </c:pt>
                <c:pt idx="144">
                  <c:v>V$CEBP_01</c:v>
                </c:pt>
                <c:pt idx="145">
                  <c:v>V$J3_EVI1_MMUS</c:v>
                </c:pt>
                <c:pt idx="146">
                  <c:v>V$ATF3_Q6</c:v>
                </c:pt>
                <c:pt idx="147">
                  <c:v>V$FREAC4_01</c:v>
                </c:pt>
                <c:pt idx="148">
                  <c:v>V$J3_PAX2_MMUS</c:v>
                </c:pt>
                <c:pt idx="149">
                  <c:v>V$SRF_Q4</c:v>
                </c:pt>
                <c:pt idx="150">
                  <c:v>V$J3_FOS_MMUS</c:v>
                </c:pt>
                <c:pt idx="151">
                  <c:v>V$J3_BAPX1_MMUS</c:v>
                </c:pt>
                <c:pt idx="152">
                  <c:v>V$HSF_Q6</c:v>
                </c:pt>
                <c:pt idx="153">
                  <c:v>V$NFAT_Q6</c:v>
                </c:pt>
                <c:pt idx="154">
                  <c:v>V$E4BP4_01</c:v>
                </c:pt>
                <c:pt idx="155">
                  <c:v>V$J3_FOXC1_HSAP</c:v>
                </c:pt>
                <c:pt idx="156">
                  <c:v>V$FOXO1_01</c:v>
                </c:pt>
                <c:pt idx="157">
                  <c:v>V$SOX9_B1</c:v>
                </c:pt>
                <c:pt idx="158">
                  <c:v>V$PEA3_Q6</c:v>
                </c:pt>
                <c:pt idx="159">
                  <c:v>V$ATF6_01</c:v>
                </c:pt>
                <c:pt idx="160">
                  <c:v>V$CART1_01</c:v>
                </c:pt>
                <c:pt idx="161">
                  <c:v>V$ETS_Q6</c:v>
                </c:pt>
                <c:pt idx="162">
                  <c:v>V$SOX_Q6</c:v>
                </c:pt>
                <c:pt idx="163">
                  <c:v>V$ETS2_B</c:v>
                </c:pt>
                <c:pt idx="164">
                  <c:v>V$HNF6_Q6</c:v>
                </c:pt>
                <c:pt idx="165">
                  <c:v>V$J3_IRF2_HSAP</c:v>
                </c:pt>
                <c:pt idx="166">
                  <c:v>V$STAT5A_02</c:v>
                </c:pt>
                <c:pt idx="167">
                  <c:v>V$GCM_Q2</c:v>
                </c:pt>
                <c:pt idx="168">
                  <c:v>V$SRY_01</c:v>
                </c:pt>
                <c:pt idx="169">
                  <c:v>V$DMRT4_01</c:v>
                </c:pt>
                <c:pt idx="170">
                  <c:v>V$GCNF_01</c:v>
                </c:pt>
                <c:pt idx="171">
                  <c:v>V$FOXO3A_Q1</c:v>
                </c:pt>
                <c:pt idx="172">
                  <c:v>V$PAX6_01</c:v>
                </c:pt>
                <c:pt idx="173">
                  <c:v>V$XPF1_Q6</c:v>
                </c:pt>
                <c:pt idx="174">
                  <c:v>V$HELIOSA_02</c:v>
                </c:pt>
                <c:pt idx="175">
                  <c:v>V$HAND1E47_01</c:v>
                </c:pt>
                <c:pt idx="176">
                  <c:v>V$MSX1_01</c:v>
                </c:pt>
                <c:pt idx="177">
                  <c:v>V$IRF1_01</c:v>
                </c:pt>
                <c:pt idx="178">
                  <c:v>V$ISRE_01</c:v>
                </c:pt>
                <c:pt idx="179">
                  <c:v>V$GR_Q6_01</c:v>
                </c:pt>
                <c:pt idx="180">
                  <c:v>V$HOX13_01</c:v>
                </c:pt>
                <c:pt idx="181">
                  <c:v>V$PLZF_02</c:v>
                </c:pt>
                <c:pt idx="182">
                  <c:v>V$HTF_01</c:v>
                </c:pt>
                <c:pt idx="183">
                  <c:v>V$AREB6_01</c:v>
                </c:pt>
                <c:pt idx="184">
                  <c:v>V$PR_Q2</c:v>
                </c:pt>
                <c:pt idx="185">
                  <c:v>V$EFC_Q6</c:v>
                </c:pt>
                <c:pt idx="186">
                  <c:v>V$GFI1_01</c:v>
                </c:pt>
                <c:pt idx="187">
                  <c:v>V$DMRT2_01</c:v>
                </c:pt>
                <c:pt idx="188">
                  <c:v>V$ZBRK1_01</c:v>
                </c:pt>
                <c:pt idx="189">
                  <c:v>V$LRH1_Q5</c:v>
                </c:pt>
                <c:pt idx="190">
                  <c:v>V$SOX10_Q6</c:v>
                </c:pt>
                <c:pt idx="191">
                  <c:v>V$HLF_01</c:v>
                </c:pt>
                <c:pt idx="192">
                  <c:v>V$J3_FOXQ1_RNOR</c:v>
                </c:pt>
                <c:pt idx="193">
                  <c:v>V$ICSBP_Q6</c:v>
                </c:pt>
                <c:pt idx="194">
                  <c:v>V$NKX62_Q2</c:v>
                </c:pt>
                <c:pt idx="195">
                  <c:v>V$GATA4_Q3</c:v>
                </c:pt>
                <c:pt idx="196">
                  <c:v>V$MAF_Q6</c:v>
                </c:pt>
                <c:pt idx="197">
                  <c:v>V$J3_KLF4_MMUS</c:v>
                </c:pt>
                <c:pt idx="198">
                  <c:v>V$DMRT1_01</c:v>
                </c:pt>
                <c:pt idx="199">
                  <c:v>V$TITF1_Q3</c:v>
                </c:pt>
                <c:pt idx="200">
                  <c:v>V$BLIMP1_Q6</c:v>
                </c:pt>
                <c:pt idx="201">
                  <c:v>V$NANOG_01</c:v>
                </c:pt>
                <c:pt idx="202">
                  <c:v>V$E4F1_Q6</c:v>
                </c:pt>
                <c:pt idx="203">
                  <c:v>V$HFH8_01</c:v>
                </c:pt>
                <c:pt idx="204">
                  <c:v>V$IK1_01</c:v>
                </c:pt>
                <c:pt idx="205">
                  <c:v>V$ERR1_Q2</c:v>
                </c:pt>
                <c:pt idx="206">
                  <c:v>V$POU6F1_01</c:v>
                </c:pt>
                <c:pt idx="207">
                  <c:v>V$PAX8_B</c:v>
                </c:pt>
                <c:pt idx="208">
                  <c:v>V$SMAD_Q6_01</c:v>
                </c:pt>
                <c:pt idx="209">
                  <c:v>V$BACH2_01</c:v>
                </c:pt>
                <c:pt idx="210">
                  <c:v>V$HOXA3_01</c:v>
                </c:pt>
                <c:pt idx="211">
                  <c:v>V$DBP_Q6</c:v>
                </c:pt>
                <c:pt idx="212">
                  <c:v>V$OSF2_Q6</c:v>
                </c:pt>
                <c:pt idx="213">
                  <c:v>V$DR3_Q4</c:v>
                </c:pt>
                <c:pt idx="214">
                  <c:v>V$J3_TP53_HSAP</c:v>
                </c:pt>
                <c:pt idx="215">
                  <c:v>V$AR_Q6</c:v>
                </c:pt>
                <c:pt idx="216">
                  <c:v>V$TFE_Q6</c:v>
                </c:pt>
                <c:pt idx="217">
                  <c:v>V$J3_RXRA-VDR_HSAP</c:v>
                </c:pt>
                <c:pt idx="218">
                  <c:v>V$J3_T_MMUS</c:v>
                </c:pt>
                <c:pt idx="219">
                  <c:v>V$PAX3_01</c:v>
                </c:pt>
                <c:pt idx="220">
                  <c:v>V$CEBPB_02</c:v>
                </c:pt>
                <c:pt idx="221">
                  <c:v>V$CREBP1_Q2</c:v>
                </c:pt>
                <c:pt idx="222">
                  <c:v>V$MYOGNF1_01</c:v>
                </c:pt>
                <c:pt idx="223">
                  <c:v>V$IRF7_01</c:v>
                </c:pt>
                <c:pt idx="224">
                  <c:v>V$DMRT5_01</c:v>
                </c:pt>
                <c:pt idx="225">
                  <c:v>V$HFH4_01</c:v>
                </c:pt>
                <c:pt idx="226">
                  <c:v>V$HMX1_01</c:v>
                </c:pt>
                <c:pt idx="227">
                  <c:v>V$J3_SPIB_HSAP</c:v>
                </c:pt>
                <c:pt idx="228">
                  <c:v>V$GZF1_01</c:v>
                </c:pt>
                <c:pt idx="229">
                  <c:v>V$SMAD3_Q6</c:v>
                </c:pt>
                <c:pt idx="230">
                  <c:v>V$CEBPDELTA_Q6</c:v>
                </c:pt>
                <c:pt idx="231">
                  <c:v>V$BRCA_01</c:v>
                </c:pt>
                <c:pt idx="232">
                  <c:v>V$J3_ZNF354_HSAP</c:v>
                </c:pt>
                <c:pt idx="233">
                  <c:v>V$NFE2_01</c:v>
                </c:pt>
                <c:pt idx="234">
                  <c:v>V$NCX_01</c:v>
                </c:pt>
                <c:pt idx="235">
                  <c:v>V$BACH1_01</c:v>
                </c:pt>
                <c:pt idx="236">
                  <c:v>V$CEBPGAMMA_Q6</c:v>
                </c:pt>
                <c:pt idx="237">
                  <c:v>V$EN1_01</c:v>
                </c:pt>
                <c:pt idx="238">
                  <c:v>V$J3_TLX1-NFIC_HSAP</c:v>
                </c:pt>
                <c:pt idx="239">
                  <c:v>V$AIRE_01</c:v>
                </c:pt>
                <c:pt idx="240">
                  <c:v>V$T3R_Q6</c:v>
                </c:pt>
                <c:pt idx="241">
                  <c:v>V$J3_MAX_HSAP</c:v>
                </c:pt>
                <c:pt idx="242">
                  <c:v>V$FREAC7_01</c:v>
                </c:pt>
                <c:pt idx="243">
                  <c:v>V$ZEC_01</c:v>
                </c:pt>
                <c:pt idx="244">
                  <c:v>V$FOXP3_Q4</c:v>
                </c:pt>
                <c:pt idx="245">
                  <c:v>V$P300_01</c:v>
                </c:pt>
                <c:pt idx="246">
                  <c:v>V$STAT5B_01</c:v>
                </c:pt>
                <c:pt idx="247">
                  <c:v>V$FXR_Q3</c:v>
                </c:pt>
                <c:pt idx="248">
                  <c:v>V$HNF3_Q6</c:v>
                </c:pt>
                <c:pt idx="249">
                  <c:v>V$PAX_Q6</c:v>
                </c:pt>
                <c:pt idx="250">
                  <c:v>V$TFIIA_Q6</c:v>
                </c:pt>
                <c:pt idx="251">
                  <c:v>V$ALX4_01</c:v>
                </c:pt>
                <c:pt idx="252">
                  <c:v>V$TBX5_02</c:v>
                </c:pt>
                <c:pt idx="253">
                  <c:v>V$FOX_Q2</c:v>
                </c:pt>
                <c:pt idx="254">
                  <c:v>V$DEC_Q1</c:v>
                </c:pt>
                <c:pt idx="255">
                  <c:v>V$ARP1_01</c:v>
                </c:pt>
                <c:pt idx="256">
                  <c:v>V$HSF2_01</c:v>
                </c:pt>
                <c:pt idx="257">
                  <c:v>V$SEF1_C</c:v>
                </c:pt>
                <c:pt idx="258">
                  <c:v>V$ATF4_Q2</c:v>
                </c:pt>
                <c:pt idx="259">
                  <c:v>V$HOXA4_Q2</c:v>
                </c:pt>
                <c:pt idx="260">
                  <c:v>V$FAC1_01</c:v>
                </c:pt>
                <c:pt idx="261">
                  <c:v>V$GATA6_01</c:v>
                </c:pt>
                <c:pt idx="262">
                  <c:v>V$STRA13_01</c:v>
                </c:pt>
                <c:pt idx="263">
                  <c:v>V$CDX_Q5</c:v>
                </c:pt>
                <c:pt idx="264">
                  <c:v>V$CIZ_01</c:v>
                </c:pt>
                <c:pt idx="265">
                  <c:v>V$FOXM1_01</c:v>
                </c:pt>
                <c:pt idx="266">
                  <c:v>V$J3_FOXI1_HSAP</c:v>
                </c:pt>
                <c:pt idx="267">
                  <c:v>V$HOXA7_01</c:v>
                </c:pt>
                <c:pt idx="268">
                  <c:v>V$USF2_Q6</c:v>
                </c:pt>
                <c:pt idx="269">
                  <c:v>V$STAT4_01</c:v>
                </c:pt>
                <c:pt idx="270">
                  <c:v>V$AP2REP_01</c:v>
                </c:pt>
                <c:pt idx="271">
                  <c:v>V$CLOCKBMAL_Q6</c:v>
                </c:pt>
                <c:pt idx="272">
                  <c:v>V$J3_DDIT3-CEBPA_RNOR</c:v>
                </c:pt>
              </c:strCache>
            </c:strRef>
          </c:cat>
          <c:val>
            <c:numRef>
              <c:f>Sheet1!$B$1:$B$273</c:f>
              <c:numCache>
                <c:formatCode>General</c:formatCode>
                <c:ptCount val="273"/>
                <c:pt idx="0">
                  <c:v>5194</c:v>
                </c:pt>
                <c:pt idx="1">
                  <c:v>4844</c:v>
                </c:pt>
                <c:pt idx="2">
                  <c:v>4382</c:v>
                </c:pt>
                <c:pt idx="3">
                  <c:v>3638</c:v>
                </c:pt>
                <c:pt idx="4">
                  <c:v>3522</c:v>
                </c:pt>
                <c:pt idx="5">
                  <c:v>2578</c:v>
                </c:pt>
                <c:pt idx="6">
                  <c:v>2434</c:v>
                </c:pt>
                <c:pt idx="7">
                  <c:v>2401</c:v>
                </c:pt>
                <c:pt idx="8">
                  <c:v>2375</c:v>
                </c:pt>
                <c:pt idx="9">
                  <c:v>2298</c:v>
                </c:pt>
                <c:pt idx="10">
                  <c:v>2276</c:v>
                </c:pt>
                <c:pt idx="11">
                  <c:v>2173</c:v>
                </c:pt>
                <c:pt idx="12">
                  <c:v>2132</c:v>
                </c:pt>
                <c:pt idx="13">
                  <c:v>2098</c:v>
                </c:pt>
                <c:pt idx="14">
                  <c:v>1931</c:v>
                </c:pt>
                <c:pt idx="15">
                  <c:v>1836</c:v>
                </c:pt>
                <c:pt idx="16">
                  <c:v>1721</c:v>
                </c:pt>
                <c:pt idx="17">
                  <c:v>1596</c:v>
                </c:pt>
                <c:pt idx="18">
                  <c:v>1544</c:v>
                </c:pt>
                <c:pt idx="19">
                  <c:v>1456</c:v>
                </c:pt>
                <c:pt idx="20">
                  <c:v>1348</c:v>
                </c:pt>
                <c:pt idx="21">
                  <c:v>1308</c:v>
                </c:pt>
                <c:pt idx="22">
                  <c:v>1291</c:v>
                </c:pt>
                <c:pt idx="23">
                  <c:v>1288</c:v>
                </c:pt>
                <c:pt idx="24">
                  <c:v>1245</c:v>
                </c:pt>
                <c:pt idx="25">
                  <c:v>1150</c:v>
                </c:pt>
                <c:pt idx="26">
                  <c:v>1141</c:v>
                </c:pt>
                <c:pt idx="27">
                  <c:v>1110</c:v>
                </c:pt>
                <c:pt idx="28">
                  <c:v>1073</c:v>
                </c:pt>
                <c:pt idx="29">
                  <c:v>1059</c:v>
                </c:pt>
                <c:pt idx="30">
                  <c:v>1020</c:v>
                </c:pt>
                <c:pt idx="31">
                  <c:v>1012</c:v>
                </c:pt>
                <c:pt idx="32">
                  <c:v>1007</c:v>
                </c:pt>
                <c:pt idx="33">
                  <c:v>971</c:v>
                </c:pt>
                <c:pt idx="34">
                  <c:v>965</c:v>
                </c:pt>
                <c:pt idx="35">
                  <c:v>964</c:v>
                </c:pt>
                <c:pt idx="36">
                  <c:v>937</c:v>
                </c:pt>
                <c:pt idx="37">
                  <c:v>920</c:v>
                </c:pt>
                <c:pt idx="38">
                  <c:v>881</c:v>
                </c:pt>
                <c:pt idx="39">
                  <c:v>872</c:v>
                </c:pt>
                <c:pt idx="40">
                  <c:v>868</c:v>
                </c:pt>
                <c:pt idx="41">
                  <c:v>824</c:v>
                </c:pt>
                <c:pt idx="42">
                  <c:v>813</c:v>
                </c:pt>
                <c:pt idx="43">
                  <c:v>808</c:v>
                </c:pt>
                <c:pt idx="44">
                  <c:v>770</c:v>
                </c:pt>
                <c:pt idx="45">
                  <c:v>770</c:v>
                </c:pt>
                <c:pt idx="46">
                  <c:v>765</c:v>
                </c:pt>
                <c:pt idx="47">
                  <c:v>742</c:v>
                </c:pt>
                <c:pt idx="48">
                  <c:v>732</c:v>
                </c:pt>
                <c:pt idx="49">
                  <c:v>722</c:v>
                </c:pt>
                <c:pt idx="50">
                  <c:v>683</c:v>
                </c:pt>
                <c:pt idx="51">
                  <c:v>623</c:v>
                </c:pt>
                <c:pt idx="52">
                  <c:v>621</c:v>
                </c:pt>
                <c:pt idx="53">
                  <c:v>611</c:v>
                </c:pt>
                <c:pt idx="54">
                  <c:v>601</c:v>
                </c:pt>
                <c:pt idx="55">
                  <c:v>589</c:v>
                </c:pt>
                <c:pt idx="56">
                  <c:v>587</c:v>
                </c:pt>
                <c:pt idx="57">
                  <c:v>580</c:v>
                </c:pt>
                <c:pt idx="58">
                  <c:v>574</c:v>
                </c:pt>
                <c:pt idx="59">
                  <c:v>550</c:v>
                </c:pt>
                <c:pt idx="60">
                  <c:v>539</c:v>
                </c:pt>
                <c:pt idx="61">
                  <c:v>536</c:v>
                </c:pt>
                <c:pt idx="62">
                  <c:v>526</c:v>
                </c:pt>
                <c:pt idx="63">
                  <c:v>507</c:v>
                </c:pt>
                <c:pt idx="64">
                  <c:v>506</c:v>
                </c:pt>
                <c:pt idx="65">
                  <c:v>477</c:v>
                </c:pt>
                <c:pt idx="66">
                  <c:v>467</c:v>
                </c:pt>
                <c:pt idx="67">
                  <c:v>467</c:v>
                </c:pt>
                <c:pt idx="68">
                  <c:v>460</c:v>
                </c:pt>
                <c:pt idx="69">
                  <c:v>457</c:v>
                </c:pt>
                <c:pt idx="70">
                  <c:v>452</c:v>
                </c:pt>
                <c:pt idx="71">
                  <c:v>448</c:v>
                </c:pt>
                <c:pt idx="72">
                  <c:v>440</c:v>
                </c:pt>
                <c:pt idx="73">
                  <c:v>422</c:v>
                </c:pt>
                <c:pt idx="74">
                  <c:v>417</c:v>
                </c:pt>
                <c:pt idx="75">
                  <c:v>416</c:v>
                </c:pt>
                <c:pt idx="76">
                  <c:v>416</c:v>
                </c:pt>
                <c:pt idx="77">
                  <c:v>401</c:v>
                </c:pt>
                <c:pt idx="78">
                  <c:v>395</c:v>
                </c:pt>
                <c:pt idx="79">
                  <c:v>387</c:v>
                </c:pt>
                <c:pt idx="80">
                  <c:v>386</c:v>
                </c:pt>
                <c:pt idx="81">
                  <c:v>381</c:v>
                </c:pt>
                <c:pt idx="82">
                  <c:v>379</c:v>
                </c:pt>
                <c:pt idx="83">
                  <c:v>377</c:v>
                </c:pt>
                <c:pt idx="84">
                  <c:v>373</c:v>
                </c:pt>
                <c:pt idx="85">
                  <c:v>369</c:v>
                </c:pt>
                <c:pt idx="86">
                  <c:v>368</c:v>
                </c:pt>
                <c:pt idx="87">
                  <c:v>365</c:v>
                </c:pt>
                <c:pt idx="88">
                  <c:v>360</c:v>
                </c:pt>
                <c:pt idx="89">
                  <c:v>344</c:v>
                </c:pt>
                <c:pt idx="90">
                  <c:v>343</c:v>
                </c:pt>
                <c:pt idx="91">
                  <c:v>342</c:v>
                </c:pt>
                <c:pt idx="92">
                  <c:v>341</c:v>
                </c:pt>
                <c:pt idx="93">
                  <c:v>338</c:v>
                </c:pt>
                <c:pt idx="94">
                  <c:v>335</c:v>
                </c:pt>
                <c:pt idx="95">
                  <c:v>334</c:v>
                </c:pt>
                <c:pt idx="96">
                  <c:v>334</c:v>
                </c:pt>
                <c:pt idx="97">
                  <c:v>328</c:v>
                </c:pt>
                <c:pt idx="98">
                  <c:v>327</c:v>
                </c:pt>
                <c:pt idx="99">
                  <c:v>326</c:v>
                </c:pt>
                <c:pt idx="100">
                  <c:v>325</c:v>
                </c:pt>
                <c:pt idx="101">
                  <c:v>321</c:v>
                </c:pt>
                <c:pt idx="102">
                  <c:v>313</c:v>
                </c:pt>
                <c:pt idx="103">
                  <c:v>312</c:v>
                </c:pt>
                <c:pt idx="104">
                  <c:v>303</c:v>
                </c:pt>
                <c:pt idx="105">
                  <c:v>301</c:v>
                </c:pt>
                <c:pt idx="106">
                  <c:v>299</c:v>
                </c:pt>
                <c:pt idx="107">
                  <c:v>296</c:v>
                </c:pt>
                <c:pt idx="108">
                  <c:v>293</c:v>
                </c:pt>
                <c:pt idx="109">
                  <c:v>291</c:v>
                </c:pt>
                <c:pt idx="110">
                  <c:v>289</c:v>
                </c:pt>
                <c:pt idx="111">
                  <c:v>289</c:v>
                </c:pt>
                <c:pt idx="112">
                  <c:v>286</c:v>
                </c:pt>
                <c:pt idx="113">
                  <c:v>279</c:v>
                </c:pt>
                <c:pt idx="114">
                  <c:v>278</c:v>
                </c:pt>
                <c:pt idx="115">
                  <c:v>274</c:v>
                </c:pt>
                <c:pt idx="116">
                  <c:v>266</c:v>
                </c:pt>
                <c:pt idx="117">
                  <c:v>259</c:v>
                </c:pt>
                <c:pt idx="118">
                  <c:v>254</c:v>
                </c:pt>
                <c:pt idx="119">
                  <c:v>249</c:v>
                </c:pt>
                <c:pt idx="120">
                  <c:v>248</c:v>
                </c:pt>
                <c:pt idx="121">
                  <c:v>243</c:v>
                </c:pt>
                <c:pt idx="122">
                  <c:v>242</c:v>
                </c:pt>
                <c:pt idx="123">
                  <c:v>241</c:v>
                </c:pt>
                <c:pt idx="124">
                  <c:v>239</c:v>
                </c:pt>
                <c:pt idx="125">
                  <c:v>237</c:v>
                </c:pt>
                <c:pt idx="126">
                  <c:v>236</c:v>
                </c:pt>
                <c:pt idx="127">
                  <c:v>235</c:v>
                </c:pt>
                <c:pt idx="128">
                  <c:v>233</c:v>
                </c:pt>
                <c:pt idx="129">
                  <c:v>222</c:v>
                </c:pt>
                <c:pt idx="130">
                  <c:v>219</c:v>
                </c:pt>
                <c:pt idx="131">
                  <c:v>218</c:v>
                </c:pt>
                <c:pt idx="132">
                  <c:v>217</c:v>
                </c:pt>
                <c:pt idx="133">
                  <c:v>216</c:v>
                </c:pt>
                <c:pt idx="134">
                  <c:v>215</c:v>
                </c:pt>
                <c:pt idx="135">
                  <c:v>215</c:v>
                </c:pt>
                <c:pt idx="136">
                  <c:v>214</c:v>
                </c:pt>
                <c:pt idx="137">
                  <c:v>211</c:v>
                </c:pt>
                <c:pt idx="138">
                  <c:v>207</c:v>
                </c:pt>
                <c:pt idx="139">
                  <c:v>204</c:v>
                </c:pt>
                <c:pt idx="140">
                  <c:v>202</c:v>
                </c:pt>
                <c:pt idx="141">
                  <c:v>201</c:v>
                </c:pt>
                <c:pt idx="142">
                  <c:v>195</c:v>
                </c:pt>
                <c:pt idx="143">
                  <c:v>192</c:v>
                </c:pt>
                <c:pt idx="144">
                  <c:v>186</c:v>
                </c:pt>
                <c:pt idx="145">
                  <c:v>183</c:v>
                </c:pt>
                <c:pt idx="146">
                  <c:v>183</c:v>
                </c:pt>
                <c:pt idx="147">
                  <c:v>183</c:v>
                </c:pt>
                <c:pt idx="148">
                  <c:v>178</c:v>
                </c:pt>
                <c:pt idx="149">
                  <c:v>176</c:v>
                </c:pt>
                <c:pt idx="150">
                  <c:v>170</c:v>
                </c:pt>
                <c:pt idx="151">
                  <c:v>168</c:v>
                </c:pt>
                <c:pt idx="152">
                  <c:v>166</c:v>
                </c:pt>
                <c:pt idx="153">
                  <c:v>165</c:v>
                </c:pt>
                <c:pt idx="154">
                  <c:v>164</c:v>
                </c:pt>
                <c:pt idx="155">
                  <c:v>163</c:v>
                </c:pt>
                <c:pt idx="156">
                  <c:v>161</c:v>
                </c:pt>
                <c:pt idx="157">
                  <c:v>160</c:v>
                </c:pt>
                <c:pt idx="158">
                  <c:v>160</c:v>
                </c:pt>
                <c:pt idx="159">
                  <c:v>157</c:v>
                </c:pt>
                <c:pt idx="160">
                  <c:v>154</c:v>
                </c:pt>
                <c:pt idx="161">
                  <c:v>151</c:v>
                </c:pt>
                <c:pt idx="162">
                  <c:v>150</c:v>
                </c:pt>
                <c:pt idx="163">
                  <c:v>149</c:v>
                </c:pt>
                <c:pt idx="164">
                  <c:v>148</c:v>
                </c:pt>
                <c:pt idx="165">
                  <c:v>144</c:v>
                </c:pt>
                <c:pt idx="166">
                  <c:v>144</c:v>
                </c:pt>
                <c:pt idx="167">
                  <c:v>143</c:v>
                </c:pt>
                <c:pt idx="168">
                  <c:v>141</c:v>
                </c:pt>
                <c:pt idx="169">
                  <c:v>140</c:v>
                </c:pt>
                <c:pt idx="170">
                  <c:v>140</c:v>
                </c:pt>
                <c:pt idx="171">
                  <c:v>135</c:v>
                </c:pt>
                <c:pt idx="172">
                  <c:v>135</c:v>
                </c:pt>
                <c:pt idx="173">
                  <c:v>133</c:v>
                </c:pt>
                <c:pt idx="174">
                  <c:v>132</c:v>
                </c:pt>
                <c:pt idx="175">
                  <c:v>128</c:v>
                </c:pt>
                <c:pt idx="176">
                  <c:v>128</c:v>
                </c:pt>
                <c:pt idx="177">
                  <c:v>127</c:v>
                </c:pt>
                <c:pt idx="178">
                  <c:v>125</c:v>
                </c:pt>
                <c:pt idx="179">
                  <c:v>121</c:v>
                </c:pt>
                <c:pt idx="180">
                  <c:v>120</c:v>
                </c:pt>
                <c:pt idx="181">
                  <c:v>119</c:v>
                </c:pt>
                <c:pt idx="182">
                  <c:v>119</c:v>
                </c:pt>
                <c:pt idx="183">
                  <c:v>116</c:v>
                </c:pt>
                <c:pt idx="184">
                  <c:v>115</c:v>
                </c:pt>
                <c:pt idx="185">
                  <c:v>115</c:v>
                </c:pt>
                <c:pt idx="186">
                  <c:v>112</c:v>
                </c:pt>
                <c:pt idx="187">
                  <c:v>110</c:v>
                </c:pt>
                <c:pt idx="188">
                  <c:v>110</c:v>
                </c:pt>
                <c:pt idx="189">
                  <c:v>110</c:v>
                </c:pt>
                <c:pt idx="190">
                  <c:v>105</c:v>
                </c:pt>
                <c:pt idx="191">
                  <c:v>103</c:v>
                </c:pt>
                <c:pt idx="192">
                  <c:v>101</c:v>
                </c:pt>
                <c:pt idx="193">
                  <c:v>101</c:v>
                </c:pt>
                <c:pt idx="194">
                  <c:v>99</c:v>
                </c:pt>
                <c:pt idx="195">
                  <c:v>97</c:v>
                </c:pt>
                <c:pt idx="196">
                  <c:v>95</c:v>
                </c:pt>
                <c:pt idx="197">
                  <c:v>94</c:v>
                </c:pt>
                <c:pt idx="198">
                  <c:v>91</c:v>
                </c:pt>
                <c:pt idx="199">
                  <c:v>91</c:v>
                </c:pt>
                <c:pt idx="200">
                  <c:v>91</c:v>
                </c:pt>
                <c:pt idx="201">
                  <c:v>91</c:v>
                </c:pt>
                <c:pt idx="202">
                  <c:v>90</c:v>
                </c:pt>
                <c:pt idx="203">
                  <c:v>89</c:v>
                </c:pt>
                <c:pt idx="204">
                  <c:v>88</c:v>
                </c:pt>
                <c:pt idx="205">
                  <c:v>85</c:v>
                </c:pt>
                <c:pt idx="206">
                  <c:v>81</c:v>
                </c:pt>
                <c:pt idx="207">
                  <c:v>81</c:v>
                </c:pt>
                <c:pt idx="208">
                  <c:v>81</c:v>
                </c:pt>
                <c:pt idx="209">
                  <c:v>81</c:v>
                </c:pt>
                <c:pt idx="210">
                  <c:v>80</c:v>
                </c:pt>
                <c:pt idx="211">
                  <c:v>80</c:v>
                </c:pt>
                <c:pt idx="212">
                  <c:v>80</c:v>
                </c:pt>
                <c:pt idx="213">
                  <c:v>78</c:v>
                </c:pt>
                <c:pt idx="214">
                  <c:v>77</c:v>
                </c:pt>
                <c:pt idx="215">
                  <c:v>76</c:v>
                </c:pt>
                <c:pt idx="216">
                  <c:v>75</c:v>
                </c:pt>
                <c:pt idx="217">
                  <c:v>72</c:v>
                </c:pt>
                <c:pt idx="218">
                  <c:v>72</c:v>
                </c:pt>
                <c:pt idx="219">
                  <c:v>71</c:v>
                </c:pt>
                <c:pt idx="220">
                  <c:v>71</c:v>
                </c:pt>
                <c:pt idx="221">
                  <c:v>66</c:v>
                </c:pt>
                <c:pt idx="222">
                  <c:v>65</c:v>
                </c:pt>
                <c:pt idx="223">
                  <c:v>64</c:v>
                </c:pt>
                <c:pt idx="224">
                  <c:v>61</c:v>
                </c:pt>
                <c:pt idx="225">
                  <c:v>61</c:v>
                </c:pt>
                <c:pt idx="226">
                  <c:v>61</c:v>
                </c:pt>
                <c:pt idx="227">
                  <c:v>61</c:v>
                </c:pt>
                <c:pt idx="228">
                  <c:v>60</c:v>
                </c:pt>
                <c:pt idx="229">
                  <c:v>58</c:v>
                </c:pt>
                <c:pt idx="230">
                  <c:v>58</c:v>
                </c:pt>
                <c:pt idx="231">
                  <c:v>56</c:v>
                </c:pt>
                <c:pt idx="232">
                  <c:v>53</c:v>
                </c:pt>
                <c:pt idx="233">
                  <c:v>53</c:v>
                </c:pt>
                <c:pt idx="234">
                  <c:v>53</c:v>
                </c:pt>
                <c:pt idx="235">
                  <c:v>51</c:v>
                </c:pt>
                <c:pt idx="236">
                  <c:v>50</c:v>
                </c:pt>
                <c:pt idx="237">
                  <c:v>50</c:v>
                </c:pt>
                <c:pt idx="238">
                  <c:v>48</c:v>
                </c:pt>
                <c:pt idx="239">
                  <c:v>45</c:v>
                </c:pt>
                <c:pt idx="240">
                  <c:v>45</c:v>
                </c:pt>
                <c:pt idx="241">
                  <c:v>45</c:v>
                </c:pt>
                <c:pt idx="242">
                  <c:v>44</c:v>
                </c:pt>
                <c:pt idx="243">
                  <c:v>44</c:v>
                </c:pt>
                <c:pt idx="244">
                  <c:v>43</c:v>
                </c:pt>
                <c:pt idx="245">
                  <c:v>43</c:v>
                </c:pt>
                <c:pt idx="246">
                  <c:v>42</c:v>
                </c:pt>
                <c:pt idx="247">
                  <c:v>39</c:v>
                </c:pt>
                <c:pt idx="248">
                  <c:v>36</c:v>
                </c:pt>
                <c:pt idx="249">
                  <c:v>35</c:v>
                </c:pt>
                <c:pt idx="250">
                  <c:v>35</c:v>
                </c:pt>
                <c:pt idx="251">
                  <c:v>34</c:v>
                </c:pt>
                <c:pt idx="252">
                  <c:v>33</c:v>
                </c:pt>
                <c:pt idx="253">
                  <c:v>30</c:v>
                </c:pt>
                <c:pt idx="254">
                  <c:v>30</c:v>
                </c:pt>
                <c:pt idx="255">
                  <c:v>30</c:v>
                </c:pt>
                <c:pt idx="256">
                  <c:v>30</c:v>
                </c:pt>
                <c:pt idx="257">
                  <c:v>28</c:v>
                </c:pt>
                <c:pt idx="258">
                  <c:v>27</c:v>
                </c:pt>
                <c:pt idx="259">
                  <c:v>27</c:v>
                </c:pt>
                <c:pt idx="260">
                  <c:v>26</c:v>
                </c:pt>
                <c:pt idx="261">
                  <c:v>24</c:v>
                </c:pt>
                <c:pt idx="262">
                  <c:v>23</c:v>
                </c:pt>
                <c:pt idx="263">
                  <c:v>21</c:v>
                </c:pt>
                <c:pt idx="264">
                  <c:v>21</c:v>
                </c:pt>
                <c:pt idx="265">
                  <c:v>21</c:v>
                </c:pt>
                <c:pt idx="266">
                  <c:v>19</c:v>
                </c:pt>
                <c:pt idx="267">
                  <c:v>13</c:v>
                </c:pt>
                <c:pt idx="268">
                  <c:v>12</c:v>
                </c:pt>
                <c:pt idx="269">
                  <c:v>12</c:v>
                </c:pt>
                <c:pt idx="270">
                  <c:v>11</c:v>
                </c:pt>
                <c:pt idx="271">
                  <c:v>10</c:v>
                </c:pt>
                <c:pt idx="272">
                  <c:v>5</c:v>
                </c:pt>
              </c:numCache>
            </c:numRef>
          </c:val>
        </c:ser>
        <c:gapWidth val="0"/>
        <c:overlap val="100"/>
        <c:axId val="70521600"/>
        <c:axId val="70523136"/>
      </c:barChart>
      <c:catAx>
        <c:axId val="70521600"/>
        <c:scaling>
          <c:orientation val="minMax"/>
        </c:scaling>
        <c:axPos val="b"/>
        <c:tickLblPos val="none"/>
        <c:crossAx val="70523136"/>
        <c:crosses val="autoZero"/>
        <c:auto val="1"/>
        <c:lblAlgn val="ctr"/>
        <c:lblOffset val="100"/>
      </c:catAx>
      <c:valAx>
        <c:axId val="70523136"/>
        <c:scaling>
          <c:orientation val="minMax"/>
          <c:max val="5500"/>
          <c:min val="0"/>
        </c:scaling>
        <c:axPos val="l"/>
        <c:majorGridlines/>
        <c:numFmt formatCode="General" sourceLinked="1"/>
        <c:tickLblPos val="nextTo"/>
        <c:crossAx val="70521600"/>
        <c:crosses val="autoZero"/>
        <c:crossBetween val="between"/>
      </c:valAx>
    </c:plotArea>
    <c:legend>
      <c:legendPos val="b"/>
      <c:layout/>
    </c:legend>
    <c:plotVisOnly val="1"/>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in promoters</c:v>
                </c:pt>
              </c:strCache>
            </c:strRef>
          </c:tx>
          <c:cat>
            <c:strRef>
              <c:f>Sheet1!$A$2:$A$134</c:f>
              <c:strCache>
                <c:ptCount val="133"/>
                <c:pt idx="0">
                  <c:v>V$J3_ETS1_HSAP</c:v>
                </c:pt>
                <c:pt idx="1">
                  <c:v>V$E2F_Q6_01</c:v>
                </c:pt>
                <c:pt idx="2">
                  <c:v>V$E2F1_Q3_01</c:v>
                </c:pt>
                <c:pt idx="3">
                  <c:v>V$ETF_Q6</c:v>
                </c:pt>
                <c:pt idx="4">
                  <c:v>V$E2F_Q3</c:v>
                </c:pt>
                <c:pt idx="5">
                  <c:v>V$ZF5_01</c:v>
                </c:pt>
                <c:pt idx="6">
                  <c:v>V$E2F_Q4_01</c:v>
                </c:pt>
                <c:pt idx="7">
                  <c:v>V$E2F1_Q6_01</c:v>
                </c:pt>
                <c:pt idx="8">
                  <c:v>V$E2F1_Q4_01</c:v>
                </c:pt>
                <c:pt idx="9">
                  <c:v>V$E2F_Q3_01</c:v>
                </c:pt>
                <c:pt idx="10">
                  <c:v>V$AP2_Q6</c:v>
                </c:pt>
                <c:pt idx="11">
                  <c:v>V$AP2_Q3</c:v>
                </c:pt>
                <c:pt idx="12">
                  <c:v>V$E2F_Q4</c:v>
                </c:pt>
                <c:pt idx="13">
                  <c:v>V$E2F1_Q6</c:v>
                </c:pt>
                <c:pt idx="14">
                  <c:v>V$E2F_Q6</c:v>
                </c:pt>
                <c:pt idx="15">
                  <c:v>V$CHCH_01</c:v>
                </c:pt>
                <c:pt idx="16">
                  <c:v>V$ZF5_B</c:v>
                </c:pt>
                <c:pt idx="17">
                  <c:v>V$AP2_Q6_01</c:v>
                </c:pt>
                <c:pt idx="18">
                  <c:v>V$E2F_Q2</c:v>
                </c:pt>
                <c:pt idx="19">
                  <c:v>V$J3_ELK1_HSAP</c:v>
                </c:pt>
                <c:pt idx="20">
                  <c:v>V$E2F1DP2_01</c:v>
                </c:pt>
                <c:pt idx="21">
                  <c:v>V$SP1_01</c:v>
                </c:pt>
                <c:pt idx="22">
                  <c:v>V$GC_01</c:v>
                </c:pt>
                <c:pt idx="23">
                  <c:v>V$R_01</c:v>
                </c:pt>
                <c:pt idx="24">
                  <c:v>V$AHR_Q5</c:v>
                </c:pt>
                <c:pt idx="25">
                  <c:v>V$ARNT_02</c:v>
                </c:pt>
                <c:pt idx="26">
                  <c:v>V$CREB_Q3</c:v>
                </c:pt>
                <c:pt idx="27">
                  <c:v>V$J3_MYCN_MMUS</c:v>
                </c:pt>
                <c:pt idx="28">
                  <c:v>V$NRF1_Q6</c:v>
                </c:pt>
                <c:pt idx="29">
                  <c:v>V$E2F1DP1_01</c:v>
                </c:pt>
                <c:pt idx="30">
                  <c:v>V$J3_ARNT-AHR_MMUS</c:v>
                </c:pt>
                <c:pt idx="31">
                  <c:v>V$EGR_Q6</c:v>
                </c:pt>
                <c:pt idx="32">
                  <c:v>V$MAZR_01</c:v>
                </c:pt>
                <c:pt idx="33">
                  <c:v>V$J3_MZF1_5-13_HSAP</c:v>
                </c:pt>
                <c:pt idx="34">
                  <c:v>V$AHRHIF_Q6</c:v>
                </c:pt>
                <c:pt idx="35">
                  <c:v>V$KROX_Q6</c:v>
                </c:pt>
                <c:pt idx="36">
                  <c:v>V$MZF1_02</c:v>
                </c:pt>
                <c:pt idx="37">
                  <c:v>V$NFY_01</c:v>
                </c:pt>
                <c:pt idx="38">
                  <c:v>V$J3_ARNT_MMUS</c:v>
                </c:pt>
                <c:pt idx="39">
                  <c:v>V$NFY_Q6</c:v>
                </c:pt>
                <c:pt idx="40">
                  <c:v>V$MOVOB_01</c:v>
                </c:pt>
                <c:pt idx="41">
                  <c:v>V$WT1_Q6</c:v>
                </c:pt>
                <c:pt idx="42">
                  <c:v>V$HNF4_01</c:v>
                </c:pt>
                <c:pt idx="43">
                  <c:v>V$CAAT_01</c:v>
                </c:pt>
                <c:pt idx="44">
                  <c:v>V$E47_01</c:v>
                </c:pt>
                <c:pt idx="45">
                  <c:v>V$NGFIC_01</c:v>
                </c:pt>
                <c:pt idx="46">
                  <c:v>V$NFY_Q6_01</c:v>
                </c:pt>
                <c:pt idx="47">
                  <c:v>V$J3_NFYA_</c:v>
                </c:pt>
                <c:pt idx="48">
                  <c:v>V$MUSCLE_INI_B</c:v>
                </c:pt>
                <c:pt idx="49">
                  <c:v>V$VDR_Q3</c:v>
                </c:pt>
                <c:pt idx="50">
                  <c:v>V$MAZ_Q6</c:v>
                </c:pt>
                <c:pt idx="51">
                  <c:v>V$SP1_Q6</c:v>
                </c:pt>
                <c:pt idx="52">
                  <c:v>V$EGR2_01</c:v>
                </c:pt>
                <c:pt idx="53">
                  <c:v>V$ZNF219_01</c:v>
                </c:pt>
                <c:pt idx="54">
                  <c:v>V$CACD_01</c:v>
                </c:pt>
                <c:pt idx="55">
                  <c:v>V$TFIII_Q6</c:v>
                </c:pt>
                <c:pt idx="56">
                  <c:v>V$J3_PPARG-RXRA_HSAP</c:v>
                </c:pt>
                <c:pt idx="57">
                  <c:v>V$SP1_Q4_01</c:v>
                </c:pt>
                <c:pt idx="58">
                  <c:v>V$LMO2COM_01</c:v>
                </c:pt>
                <c:pt idx="59">
                  <c:v>V$HNF4_Q6_03</c:v>
                </c:pt>
                <c:pt idx="60">
                  <c:v>V$SP1_Q6_01</c:v>
                </c:pt>
                <c:pt idx="61">
                  <c:v>V$NF1_Q6_01</c:v>
                </c:pt>
                <c:pt idx="62">
                  <c:v>V$CDXA_02</c:v>
                </c:pt>
                <c:pt idx="63">
                  <c:v>V$ACAAT_B</c:v>
                </c:pt>
                <c:pt idx="64">
                  <c:v>V$UF1H3BETA_Q6</c:v>
                </c:pt>
                <c:pt idx="65">
                  <c:v>V$PAX4_03</c:v>
                </c:pt>
                <c:pt idx="66">
                  <c:v>V$NFY_C</c:v>
                </c:pt>
                <c:pt idx="67">
                  <c:v>V$PPARG_01</c:v>
                </c:pt>
                <c:pt idx="68">
                  <c:v>V$AREB6_03</c:v>
                </c:pt>
                <c:pt idx="69">
                  <c:v>V$SP1_Q2_01</c:v>
                </c:pt>
                <c:pt idx="70">
                  <c:v>V$AREB6_01</c:v>
                </c:pt>
                <c:pt idx="71">
                  <c:v>V$ALPHACP1_01</c:v>
                </c:pt>
                <c:pt idx="72">
                  <c:v>V$CACBINDINGPROTEIN_Q6</c:v>
                </c:pt>
                <c:pt idx="73">
                  <c:v>V$PITX2_Q2</c:v>
                </c:pt>
                <c:pt idx="74">
                  <c:v>V$SPZ1_01</c:v>
                </c:pt>
                <c:pt idx="75">
                  <c:v>V$J3_GATA1_MMUS</c:v>
                </c:pt>
                <c:pt idx="76">
                  <c:v>V$RREB1_01</c:v>
                </c:pt>
                <c:pt idx="77">
                  <c:v>V$COUP_DR1_Q6</c:v>
                </c:pt>
                <c:pt idx="78">
                  <c:v>V$J3_FOXA2_RNOR</c:v>
                </c:pt>
                <c:pt idx="79">
                  <c:v>V$SRY_02</c:v>
                </c:pt>
                <c:pt idx="80">
                  <c:v>V$J3_MYF_HSAP</c:v>
                </c:pt>
                <c:pt idx="81">
                  <c:v>V$J3_KLF4_MMUS</c:v>
                </c:pt>
                <c:pt idx="82">
                  <c:v>V$J3_RREB1_HSAP</c:v>
                </c:pt>
                <c:pt idx="83">
                  <c:v>V$J3_ZEB1_GGAL</c:v>
                </c:pt>
                <c:pt idx="84">
                  <c:v>V$ARNT_01</c:v>
                </c:pt>
                <c:pt idx="85">
                  <c:v>V$HNF6_Q6</c:v>
                </c:pt>
                <c:pt idx="86">
                  <c:v>V$COUPTF_Q6</c:v>
                </c:pt>
                <c:pt idx="87">
                  <c:v>V$J3_PAX4_MMUS</c:v>
                </c:pt>
                <c:pt idx="88">
                  <c:v>V$USF_C</c:v>
                </c:pt>
                <c:pt idx="89">
                  <c:v>V$BLIMP1_Q6</c:v>
                </c:pt>
                <c:pt idx="90">
                  <c:v>V$HNF3B_01</c:v>
                </c:pt>
                <c:pt idx="91">
                  <c:v>V$RBPJK_Q4</c:v>
                </c:pt>
                <c:pt idx="92">
                  <c:v>V$IRF_Q6</c:v>
                </c:pt>
                <c:pt idx="93">
                  <c:v>V$EN1_01</c:v>
                </c:pt>
                <c:pt idx="94">
                  <c:v>V$FREAC7_01</c:v>
                </c:pt>
                <c:pt idx="95">
                  <c:v>V$J3_MZF1_1-4_HSAP</c:v>
                </c:pt>
                <c:pt idx="96">
                  <c:v>V$PAX4_04</c:v>
                </c:pt>
                <c:pt idx="97">
                  <c:v>V$PU1_Q6</c:v>
                </c:pt>
                <c:pt idx="98">
                  <c:v>V$FOXP1_01</c:v>
                </c:pt>
                <c:pt idx="99">
                  <c:v>V$FOXJ2_01</c:v>
                </c:pt>
                <c:pt idx="100">
                  <c:v>V$HFH8_01</c:v>
                </c:pt>
                <c:pt idx="101">
                  <c:v>V$J3_FOXI1_HSAP</c:v>
                </c:pt>
                <c:pt idx="102">
                  <c:v>V$J3_HNF4A_</c:v>
                </c:pt>
                <c:pt idx="103">
                  <c:v>V$RBPJK_01</c:v>
                </c:pt>
                <c:pt idx="104">
                  <c:v>V$HNF3_Q6</c:v>
                </c:pt>
                <c:pt idx="105">
                  <c:v>V$HFH4_01</c:v>
                </c:pt>
                <c:pt idx="106">
                  <c:v>V$LEF1TCF1_Q4</c:v>
                </c:pt>
                <c:pt idx="107">
                  <c:v>V$HNF3ALPHA_Q6</c:v>
                </c:pt>
                <c:pt idx="108">
                  <c:v>V$FOXD3_01</c:v>
                </c:pt>
                <c:pt idx="109">
                  <c:v>V$FOX_Q2</c:v>
                </c:pt>
                <c:pt idx="110">
                  <c:v>V$FAC1_01</c:v>
                </c:pt>
                <c:pt idx="111">
                  <c:v>V$HFH3_01</c:v>
                </c:pt>
                <c:pt idx="112">
                  <c:v>V$SRY_01</c:v>
                </c:pt>
                <c:pt idx="113">
                  <c:v>V$IRF_Q6_01</c:v>
                </c:pt>
                <c:pt idx="114">
                  <c:v>V$LHX3_01</c:v>
                </c:pt>
                <c:pt idx="115">
                  <c:v>V$FOXO3A_Q1</c:v>
                </c:pt>
                <c:pt idx="116">
                  <c:v>V$FOXO1_01</c:v>
                </c:pt>
                <c:pt idx="117">
                  <c:v>V$NMYC_01</c:v>
                </c:pt>
                <c:pt idx="118">
                  <c:v>V$HNF3_Q6_01</c:v>
                </c:pt>
                <c:pt idx="119">
                  <c:v>V$J3_FOXD3_RNOR</c:v>
                </c:pt>
                <c:pt idx="120">
                  <c:v>V$J3_GATA3_HSAP</c:v>
                </c:pt>
                <c:pt idx="121">
                  <c:v>V$FOXO3_01</c:v>
                </c:pt>
                <c:pt idx="122">
                  <c:v>V$XFD2_01</c:v>
                </c:pt>
                <c:pt idx="123">
                  <c:v>V$MAX_01</c:v>
                </c:pt>
                <c:pt idx="124">
                  <c:v>V$POU3F2_01</c:v>
                </c:pt>
                <c:pt idx="125">
                  <c:v>V$E2_01</c:v>
                </c:pt>
                <c:pt idx="126">
                  <c:v>V$GZF1_01</c:v>
                </c:pt>
                <c:pt idx="127">
                  <c:v>V$J3_FOXL1_HSAP</c:v>
                </c:pt>
                <c:pt idx="128">
                  <c:v>V$CDX_Q5</c:v>
                </c:pt>
                <c:pt idx="129">
                  <c:v>V$NKX3A_01</c:v>
                </c:pt>
                <c:pt idx="130">
                  <c:v>V$IK1_01</c:v>
                </c:pt>
                <c:pt idx="131">
                  <c:v>V$TAACC_B</c:v>
                </c:pt>
                <c:pt idx="132">
                  <c:v>V$J3_GATA2_HSAP</c:v>
                </c:pt>
              </c:strCache>
            </c:strRef>
          </c:cat>
          <c:val>
            <c:numRef>
              <c:f>Sheet1!$C$2:$C$134</c:f>
              <c:numCache>
                <c:formatCode>General</c:formatCode>
                <c:ptCount val="133"/>
                <c:pt idx="0">
                  <c:v>71</c:v>
                </c:pt>
                <c:pt idx="1">
                  <c:v>265</c:v>
                </c:pt>
                <c:pt idx="2">
                  <c:v>225</c:v>
                </c:pt>
                <c:pt idx="3">
                  <c:v>1697</c:v>
                </c:pt>
                <c:pt idx="4">
                  <c:v>43</c:v>
                </c:pt>
                <c:pt idx="5">
                  <c:v>2661</c:v>
                </c:pt>
                <c:pt idx="6">
                  <c:v>85</c:v>
                </c:pt>
                <c:pt idx="7">
                  <c:v>119</c:v>
                </c:pt>
                <c:pt idx="8">
                  <c:v>57</c:v>
                </c:pt>
                <c:pt idx="9">
                  <c:v>113</c:v>
                </c:pt>
                <c:pt idx="10">
                  <c:v>339</c:v>
                </c:pt>
                <c:pt idx="11">
                  <c:v>21</c:v>
                </c:pt>
                <c:pt idx="12">
                  <c:v>26</c:v>
                </c:pt>
                <c:pt idx="13">
                  <c:v>32</c:v>
                </c:pt>
                <c:pt idx="14">
                  <c:v>30</c:v>
                </c:pt>
                <c:pt idx="15">
                  <c:v>94</c:v>
                </c:pt>
                <c:pt idx="16">
                  <c:v>44</c:v>
                </c:pt>
                <c:pt idx="17">
                  <c:v>30</c:v>
                </c:pt>
                <c:pt idx="18">
                  <c:v>3241</c:v>
                </c:pt>
                <c:pt idx="19">
                  <c:v>13</c:v>
                </c:pt>
                <c:pt idx="20">
                  <c:v>19</c:v>
                </c:pt>
                <c:pt idx="21">
                  <c:v>26</c:v>
                </c:pt>
                <c:pt idx="22">
                  <c:v>83</c:v>
                </c:pt>
                <c:pt idx="23">
                  <c:v>2672</c:v>
                </c:pt>
                <c:pt idx="24">
                  <c:v>14</c:v>
                </c:pt>
                <c:pt idx="25">
                  <c:v>2291</c:v>
                </c:pt>
                <c:pt idx="26">
                  <c:v>10</c:v>
                </c:pt>
                <c:pt idx="27">
                  <c:v>12</c:v>
                </c:pt>
                <c:pt idx="28">
                  <c:v>302</c:v>
                </c:pt>
                <c:pt idx="29">
                  <c:v>11</c:v>
                </c:pt>
                <c:pt idx="30">
                  <c:v>27</c:v>
                </c:pt>
                <c:pt idx="31">
                  <c:v>35</c:v>
                </c:pt>
                <c:pt idx="32">
                  <c:v>105</c:v>
                </c:pt>
                <c:pt idx="33">
                  <c:v>18</c:v>
                </c:pt>
                <c:pt idx="34">
                  <c:v>27</c:v>
                </c:pt>
                <c:pt idx="35">
                  <c:v>1238</c:v>
                </c:pt>
                <c:pt idx="36">
                  <c:v>67</c:v>
                </c:pt>
                <c:pt idx="37">
                  <c:v>103</c:v>
                </c:pt>
                <c:pt idx="38">
                  <c:v>11</c:v>
                </c:pt>
                <c:pt idx="39">
                  <c:v>41</c:v>
                </c:pt>
                <c:pt idx="40">
                  <c:v>229</c:v>
                </c:pt>
                <c:pt idx="41">
                  <c:v>187</c:v>
                </c:pt>
                <c:pt idx="42">
                  <c:v>5</c:v>
                </c:pt>
                <c:pt idx="43">
                  <c:v>16</c:v>
                </c:pt>
                <c:pt idx="44">
                  <c:v>1040</c:v>
                </c:pt>
                <c:pt idx="45">
                  <c:v>7</c:v>
                </c:pt>
                <c:pt idx="46">
                  <c:v>41</c:v>
                </c:pt>
                <c:pt idx="47">
                  <c:v>90</c:v>
                </c:pt>
                <c:pt idx="48">
                  <c:v>8</c:v>
                </c:pt>
                <c:pt idx="49">
                  <c:v>8</c:v>
                </c:pt>
                <c:pt idx="50">
                  <c:v>132</c:v>
                </c:pt>
                <c:pt idx="51">
                  <c:v>1051</c:v>
                </c:pt>
                <c:pt idx="52">
                  <c:v>9</c:v>
                </c:pt>
                <c:pt idx="53">
                  <c:v>813</c:v>
                </c:pt>
                <c:pt idx="54">
                  <c:v>9</c:v>
                </c:pt>
                <c:pt idx="55">
                  <c:v>11</c:v>
                </c:pt>
                <c:pt idx="56">
                  <c:v>4</c:v>
                </c:pt>
                <c:pt idx="57">
                  <c:v>839</c:v>
                </c:pt>
                <c:pt idx="58">
                  <c:v>3</c:v>
                </c:pt>
                <c:pt idx="59">
                  <c:v>3</c:v>
                </c:pt>
                <c:pt idx="60">
                  <c:v>806</c:v>
                </c:pt>
                <c:pt idx="61">
                  <c:v>33</c:v>
                </c:pt>
                <c:pt idx="62">
                  <c:v>3</c:v>
                </c:pt>
                <c:pt idx="63">
                  <c:v>8</c:v>
                </c:pt>
                <c:pt idx="64">
                  <c:v>468</c:v>
                </c:pt>
                <c:pt idx="65">
                  <c:v>10</c:v>
                </c:pt>
                <c:pt idx="66">
                  <c:v>20</c:v>
                </c:pt>
                <c:pt idx="67">
                  <c:v>2</c:v>
                </c:pt>
                <c:pt idx="68">
                  <c:v>2</c:v>
                </c:pt>
                <c:pt idx="69">
                  <c:v>844</c:v>
                </c:pt>
                <c:pt idx="70">
                  <c:v>2</c:v>
                </c:pt>
                <c:pt idx="71">
                  <c:v>3</c:v>
                </c:pt>
                <c:pt idx="72">
                  <c:v>62</c:v>
                </c:pt>
                <c:pt idx="73">
                  <c:v>268</c:v>
                </c:pt>
                <c:pt idx="74">
                  <c:v>5</c:v>
                </c:pt>
                <c:pt idx="75">
                  <c:v>2</c:v>
                </c:pt>
                <c:pt idx="76">
                  <c:v>151</c:v>
                </c:pt>
                <c:pt idx="77">
                  <c:v>2</c:v>
                </c:pt>
                <c:pt idx="78">
                  <c:v>3</c:v>
                </c:pt>
                <c:pt idx="79">
                  <c:v>6</c:v>
                </c:pt>
                <c:pt idx="80">
                  <c:v>10</c:v>
                </c:pt>
                <c:pt idx="81">
                  <c:v>6</c:v>
                </c:pt>
                <c:pt idx="82">
                  <c:v>365</c:v>
                </c:pt>
                <c:pt idx="83">
                  <c:v>3</c:v>
                </c:pt>
                <c:pt idx="84">
                  <c:v>27</c:v>
                </c:pt>
                <c:pt idx="85">
                  <c:v>2</c:v>
                </c:pt>
                <c:pt idx="86">
                  <c:v>1</c:v>
                </c:pt>
                <c:pt idx="87">
                  <c:v>23</c:v>
                </c:pt>
                <c:pt idx="88">
                  <c:v>1</c:v>
                </c:pt>
                <c:pt idx="89">
                  <c:v>5</c:v>
                </c:pt>
                <c:pt idx="90">
                  <c:v>6</c:v>
                </c:pt>
                <c:pt idx="91">
                  <c:v>1</c:v>
                </c:pt>
                <c:pt idx="92">
                  <c:v>85</c:v>
                </c:pt>
                <c:pt idx="93">
                  <c:v>4</c:v>
                </c:pt>
                <c:pt idx="94">
                  <c:v>5</c:v>
                </c:pt>
                <c:pt idx="95">
                  <c:v>1</c:v>
                </c:pt>
                <c:pt idx="96">
                  <c:v>26</c:v>
                </c:pt>
                <c:pt idx="97">
                  <c:v>1</c:v>
                </c:pt>
                <c:pt idx="98">
                  <c:v>174</c:v>
                </c:pt>
                <c:pt idx="99">
                  <c:v>159</c:v>
                </c:pt>
                <c:pt idx="100">
                  <c:v>8</c:v>
                </c:pt>
                <c:pt idx="101">
                  <c:v>88</c:v>
                </c:pt>
                <c:pt idx="102">
                  <c:v>1</c:v>
                </c:pt>
                <c:pt idx="103">
                  <c:v>2</c:v>
                </c:pt>
                <c:pt idx="104">
                  <c:v>77</c:v>
                </c:pt>
                <c:pt idx="105">
                  <c:v>31</c:v>
                </c:pt>
                <c:pt idx="106">
                  <c:v>2</c:v>
                </c:pt>
                <c:pt idx="107">
                  <c:v>37</c:v>
                </c:pt>
                <c:pt idx="108">
                  <c:v>110</c:v>
                </c:pt>
                <c:pt idx="109">
                  <c:v>55</c:v>
                </c:pt>
                <c:pt idx="110">
                  <c:v>175</c:v>
                </c:pt>
                <c:pt idx="111">
                  <c:v>64</c:v>
                </c:pt>
                <c:pt idx="112">
                  <c:v>403</c:v>
                </c:pt>
                <c:pt idx="113">
                  <c:v>1</c:v>
                </c:pt>
                <c:pt idx="114">
                  <c:v>1</c:v>
                </c:pt>
                <c:pt idx="115">
                  <c:v>33</c:v>
                </c:pt>
                <c:pt idx="116">
                  <c:v>126</c:v>
                </c:pt>
                <c:pt idx="117">
                  <c:v>1</c:v>
                </c:pt>
                <c:pt idx="118">
                  <c:v>90</c:v>
                </c:pt>
                <c:pt idx="119">
                  <c:v>48</c:v>
                </c:pt>
                <c:pt idx="120">
                  <c:v>1</c:v>
                </c:pt>
                <c:pt idx="121">
                  <c:v>7</c:v>
                </c:pt>
                <c:pt idx="122">
                  <c:v>1</c:v>
                </c:pt>
                <c:pt idx="123">
                  <c:v>2</c:v>
                </c:pt>
                <c:pt idx="124">
                  <c:v>1</c:v>
                </c:pt>
                <c:pt idx="125">
                  <c:v>1</c:v>
                </c:pt>
                <c:pt idx="126">
                  <c:v>2</c:v>
                </c:pt>
                <c:pt idx="127">
                  <c:v>0</c:v>
                </c:pt>
                <c:pt idx="128">
                  <c:v>0</c:v>
                </c:pt>
                <c:pt idx="129">
                  <c:v>0</c:v>
                </c:pt>
                <c:pt idx="130">
                  <c:v>0</c:v>
                </c:pt>
                <c:pt idx="131">
                  <c:v>0</c:v>
                </c:pt>
                <c:pt idx="132">
                  <c:v>0</c:v>
                </c:pt>
              </c:numCache>
            </c:numRef>
          </c:val>
        </c:ser>
        <c:ser>
          <c:idx val="1"/>
          <c:order val="1"/>
          <c:tx>
            <c:strRef>
              <c:f>Sheet1!$D$1</c:f>
              <c:strCache>
                <c:ptCount val="1"/>
                <c:pt idx="0">
                  <c:v>not in promoters</c:v>
                </c:pt>
              </c:strCache>
            </c:strRef>
          </c:tx>
          <c:cat>
            <c:strRef>
              <c:f>Sheet1!$A$2:$A$134</c:f>
              <c:strCache>
                <c:ptCount val="133"/>
                <c:pt idx="0">
                  <c:v>V$J3_ETS1_HSAP</c:v>
                </c:pt>
                <c:pt idx="1">
                  <c:v>V$E2F_Q6_01</c:v>
                </c:pt>
                <c:pt idx="2">
                  <c:v>V$E2F1_Q3_01</c:v>
                </c:pt>
                <c:pt idx="3">
                  <c:v>V$ETF_Q6</c:v>
                </c:pt>
                <c:pt idx="4">
                  <c:v>V$E2F_Q3</c:v>
                </c:pt>
                <c:pt idx="5">
                  <c:v>V$ZF5_01</c:v>
                </c:pt>
                <c:pt idx="6">
                  <c:v>V$E2F_Q4_01</c:v>
                </c:pt>
                <c:pt idx="7">
                  <c:v>V$E2F1_Q6_01</c:v>
                </c:pt>
                <c:pt idx="8">
                  <c:v>V$E2F1_Q4_01</c:v>
                </c:pt>
                <c:pt idx="9">
                  <c:v>V$E2F_Q3_01</c:v>
                </c:pt>
                <c:pt idx="10">
                  <c:v>V$AP2_Q6</c:v>
                </c:pt>
                <c:pt idx="11">
                  <c:v>V$AP2_Q3</c:v>
                </c:pt>
                <c:pt idx="12">
                  <c:v>V$E2F_Q4</c:v>
                </c:pt>
                <c:pt idx="13">
                  <c:v>V$E2F1_Q6</c:v>
                </c:pt>
                <c:pt idx="14">
                  <c:v>V$E2F_Q6</c:v>
                </c:pt>
                <c:pt idx="15">
                  <c:v>V$CHCH_01</c:v>
                </c:pt>
                <c:pt idx="16">
                  <c:v>V$ZF5_B</c:v>
                </c:pt>
                <c:pt idx="17">
                  <c:v>V$AP2_Q6_01</c:v>
                </c:pt>
                <c:pt idx="18">
                  <c:v>V$E2F_Q2</c:v>
                </c:pt>
                <c:pt idx="19">
                  <c:v>V$J3_ELK1_HSAP</c:v>
                </c:pt>
                <c:pt idx="20">
                  <c:v>V$E2F1DP2_01</c:v>
                </c:pt>
                <c:pt idx="21">
                  <c:v>V$SP1_01</c:v>
                </c:pt>
                <c:pt idx="22">
                  <c:v>V$GC_01</c:v>
                </c:pt>
                <c:pt idx="23">
                  <c:v>V$R_01</c:v>
                </c:pt>
                <c:pt idx="24">
                  <c:v>V$AHR_Q5</c:v>
                </c:pt>
                <c:pt idx="25">
                  <c:v>V$ARNT_02</c:v>
                </c:pt>
                <c:pt idx="26">
                  <c:v>V$CREB_Q3</c:v>
                </c:pt>
                <c:pt idx="27">
                  <c:v>V$J3_MYCN_MMUS</c:v>
                </c:pt>
                <c:pt idx="28">
                  <c:v>V$NRF1_Q6</c:v>
                </c:pt>
                <c:pt idx="29">
                  <c:v>V$E2F1DP1_01</c:v>
                </c:pt>
                <c:pt idx="30">
                  <c:v>V$J3_ARNT-AHR_MMUS</c:v>
                </c:pt>
                <c:pt idx="31">
                  <c:v>V$EGR_Q6</c:v>
                </c:pt>
                <c:pt idx="32">
                  <c:v>V$MAZR_01</c:v>
                </c:pt>
                <c:pt idx="33">
                  <c:v>V$J3_MZF1_5-13_HSAP</c:v>
                </c:pt>
                <c:pt idx="34">
                  <c:v>V$AHRHIF_Q6</c:v>
                </c:pt>
                <c:pt idx="35">
                  <c:v>V$KROX_Q6</c:v>
                </c:pt>
                <c:pt idx="36">
                  <c:v>V$MZF1_02</c:v>
                </c:pt>
                <c:pt idx="37">
                  <c:v>V$NFY_01</c:v>
                </c:pt>
                <c:pt idx="38">
                  <c:v>V$J3_ARNT_MMUS</c:v>
                </c:pt>
                <c:pt idx="39">
                  <c:v>V$NFY_Q6</c:v>
                </c:pt>
                <c:pt idx="40">
                  <c:v>V$MOVOB_01</c:v>
                </c:pt>
                <c:pt idx="41">
                  <c:v>V$WT1_Q6</c:v>
                </c:pt>
                <c:pt idx="42">
                  <c:v>V$HNF4_01</c:v>
                </c:pt>
                <c:pt idx="43">
                  <c:v>V$CAAT_01</c:v>
                </c:pt>
                <c:pt idx="44">
                  <c:v>V$E47_01</c:v>
                </c:pt>
                <c:pt idx="45">
                  <c:v>V$NGFIC_01</c:v>
                </c:pt>
                <c:pt idx="46">
                  <c:v>V$NFY_Q6_01</c:v>
                </c:pt>
                <c:pt idx="47">
                  <c:v>V$J3_NFYA_</c:v>
                </c:pt>
                <c:pt idx="48">
                  <c:v>V$MUSCLE_INI_B</c:v>
                </c:pt>
                <c:pt idx="49">
                  <c:v>V$VDR_Q3</c:v>
                </c:pt>
                <c:pt idx="50">
                  <c:v>V$MAZ_Q6</c:v>
                </c:pt>
                <c:pt idx="51">
                  <c:v>V$SP1_Q6</c:v>
                </c:pt>
                <c:pt idx="52">
                  <c:v>V$EGR2_01</c:v>
                </c:pt>
                <c:pt idx="53">
                  <c:v>V$ZNF219_01</c:v>
                </c:pt>
                <c:pt idx="54">
                  <c:v>V$CACD_01</c:v>
                </c:pt>
                <c:pt idx="55">
                  <c:v>V$TFIII_Q6</c:v>
                </c:pt>
                <c:pt idx="56">
                  <c:v>V$J3_PPARG-RXRA_HSAP</c:v>
                </c:pt>
                <c:pt idx="57">
                  <c:v>V$SP1_Q4_01</c:v>
                </c:pt>
                <c:pt idx="58">
                  <c:v>V$LMO2COM_01</c:v>
                </c:pt>
                <c:pt idx="59">
                  <c:v>V$HNF4_Q6_03</c:v>
                </c:pt>
                <c:pt idx="60">
                  <c:v>V$SP1_Q6_01</c:v>
                </c:pt>
                <c:pt idx="61">
                  <c:v>V$NF1_Q6_01</c:v>
                </c:pt>
                <c:pt idx="62">
                  <c:v>V$CDXA_02</c:v>
                </c:pt>
                <c:pt idx="63">
                  <c:v>V$ACAAT_B</c:v>
                </c:pt>
                <c:pt idx="64">
                  <c:v>V$UF1H3BETA_Q6</c:v>
                </c:pt>
                <c:pt idx="65">
                  <c:v>V$PAX4_03</c:v>
                </c:pt>
                <c:pt idx="66">
                  <c:v>V$NFY_C</c:v>
                </c:pt>
                <c:pt idx="67">
                  <c:v>V$PPARG_01</c:v>
                </c:pt>
                <c:pt idx="68">
                  <c:v>V$AREB6_03</c:v>
                </c:pt>
                <c:pt idx="69">
                  <c:v>V$SP1_Q2_01</c:v>
                </c:pt>
                <c:pt idx="70">
                  <c:v>V$AREB6_01</c:v>
                </c:pt>
                <c:pt idx="71">
                  <c:v>V$ALPHACP1_01</c:v>
                </c:pt>
                <c:pt idx="72">
                  <c:v>V$CACBINDINGPROTEIN_Q6</c:v>
                </c:pt>
                <c:pt idx="73">
                  <c:v>V$PITX2_Q2</c:v>
                </c:pt>
                <c:pt idx="74">
                  <c:v>V$SPZ1_01</c:v>
                </c:pt>
                <c:pt idx="75">
                  <c:v>V$J3_GATA1_MMUS</c:v>
                </c:pt>
                <c:pt idx="76">
                  <c:v>V$RREB1_01</c:v>
                </c:pt>
                <c:pt idx="77">
                  <c:v>V$COUP_DR1_Q6</c:v>
                </c:pt>
                <c:pt idx="78">
                  <c:v>V$J3_FOXA2_RNOR</c:v>
                </c:pt>
                <c:pt idx="79">
                  <c:v>V$SRY_02</c:v>
                </c:pt>
                <c:pt idx="80">
                  <c:v>V$J3_MYF_HSAP</c:v>
                </c:pt>
                <c:pt idx="81">
                  <c:v>V$J3_KLF4_MMUS</c:v>
                </c:pt>
                <c:pt idx="82">
                  <c:v>V$J3_RREB1_HSAP</c:v>
                </c:pt>
                <c:pt idx="83">
                  <c:v>V$J3_ZEB1_GGAL</c:v>
                </c:pt>
                <c:pt idx="84">
                  <c:v>V$ARNT_01</c:v>
                </c:pt>
                <c:pt idx="85">
                  <c:v>V$HNF6_Q6</c:v>
                </c:pt>
                <c:pt idx="86">
                  <c:v>V$COUPTF_Q6</c:v>
                </c:pt>
                <c:pt idx="87">
                  <c:v>V$J3_PAX4_MMUS</c:v>
                </c:pt>
                <c:pt idx="88">
                  <c:v>V$USF_C</c:v>
                </c:pt>
                <c:pt idx="89">
                  <c:v>V$BLIMP1_Q6</c:v>
                </c:pt>
                <c:pt idx="90">
                  <c:v>V$HNF3B_01</c:v>
                </c:pt>
                <c:pt idx="91">
                  <c:v>V$RBPJK_Q4</c:v>
                </c:pt>
                <c:pt idx="92">
                  <c:v>V$IRF_Q6</c:v>
                </c:pt>
                <c:pt idx="93">
                  <c:v>V$EN1_01</c:v>
                </c:pt>
                <c:pt idx="94">
                  <c:v>V$FREAC7_01</c:v>
                </c:pt>
                <c:pt idx="95">
                  <c:v>V$J3_MZF1_1-4_HSAP</c:v>
                </c:pt>
                <c:pt idx="96">
                  <c:v>V$PAX4_04</c:v>
                </c:pt>
                <c:pt idx="97">
                  <c:v>V$PU1_Q6</c:v>
                </c:pt>
                <c:pt idx="98">
                  <c:v>V$FOXP1_01</c:v>
                </c:pt>
                <c:pt idx="99">
                  <c:v>V$FOXJ2_01</c:v>
                </c:pt>
                <c:pt idx="100">
                  <c:v>V$HFH8_01</c:v>
                </c:pt>
                <c:pt idx="101">
                  <c:v>V$J3_FOXI1_HSAP</c:v>
                </c:pt>
                <c:pt idx="102">
                  <c:v>V$J3_HNF4A_</c:v>
                </c:pt>
                <c:pt idx="103">
                  <c:v>V$RBPJK_01</c:v>
                </c:pt>
                <c:pt idx="104">
                  <c:v>V$HNF3_Q6</c:v>
                </c:pt>
                <c:pt idx="105">
                  <c:v>V$HFH4_01</c:v>
                </c:pt>
                <c:pt idx="106">
                  <c:v>V$LEF1TCF1_Q4</c:v>
                </c:pt>
                <c:pt idx="107">
                  <c:v>V$HNF3ALPHA_Q6</c:v>
                </c:pt>
                <c:pt idx="108">
                  <c:v>V$FOXD3_01</c:v>
                </c:pt>
                <c:pt idx="109">
                  <c:v>V$FOX_Q2</c:v>
                </c:pt>
                <c:pt idx="110">
                  <c:v>V$FAC1_01</c:v>
                </c:pt>
                <c:pt idx="111">
                  <c:v>V$HFH3_01</c:v>
                </c:pt>
                <c:pt idx="112">
                  <c:v>V$SRY_01</c:v>
                </c:pt>
                <c:pt idx="113">
                  <c:v>V$IRF_Q6_01</c:v>
                </c:pt>
                <c:pt idx="114">
                  <c:v>V$LHX3_01</c:v>
                </c:pt>
                <c:pt idx="115">
                  <c:v>V$FOXO3A_Q1</c:v>
                </c:pt>
                <c:pt idx="116">
                  <c:v>V$FOXO1_01</c:v>
                </c:pt>
                <c:pt idx="117">
                  <c:v>V$NMYC_01</c:v>
                </c:pt>
                <c:pt idx="118">
                  <c:v>V$HNF3_Q6_01</c:v>
                </c:pt>
                <c:pt idx="119">
                  <c:v>V$J3_FOXD3_RNOR</c:v>
                </c:pt>
                <c:pt idx="120">
                  <c:v>V$J3_GATA3_HSAP</c:v>
                </c:pt>
                <c:pt idx="121">
                  <c:v>V$FOXO3_01</c:v>
                </c:pt>
                <c:pt idx="122">
                  <c:v>V$XFD2_01</c:v>
                </c:pt>
                <c:pt idx="123">
                  <c:v>V$MAX_01</c:v>
                </c:pt>
                <c:pt idx="124">
                  <c:v>V$POU3F2_01</c:v>
                </c:pt>
                <c:pt idx="125">
                  <c:v>V$E2_01</c:v>
                </c:pt>
                <c:pt idx="126">
                  <c:v>V$GZF1_01</c:v>
                </c:pt>
                <c:pt idx="127">
                  <c:v>V$J3_FOXL1_HSAP</c:v>
                </c:pt>
                <c:pt idx="128">
                  <c:v>V$CDX_Q5</c:v>
                </c:pt>
                <c:pt idx="129">
                  <c:v>V$NKX3A_01</c:v>
                </c:pt>
                <c:pt idx="130">
                  <c:v>V$IK1_01</c:v>
                </c:pt>
                <c:pt idx="131">
                  <c:v>V$TAACC_B</c:v>
                </c:pt>
                <c:pt idx="132">
                  <c:v>V$J3_GATA2_HSAP</c:v>
                </c:pt>
              </c:strCache>
            </c:strRef>
          </c:cat>
          <c:val>
            <c:numRef>
              <c:f>Sheet1!$D$2:$D$134</c:f>
              <c:numCache>
                <c:formatCode>General</c:formatCode>
                <c:ptCount val="133"/>
                <c:pt idx="0">
                  <c:v>32</c:v>
                </c:pt>
                <c:pt idx="1">
                  <c:v>147</c:v>
                </c:pt>
                <c:pt idx="2">
                  <c:v>133</c:v>
                </c:pt>
                <c:pt idx="3">
                  <c:v>1227</c:v>
                </c:pt>
                <c:pt idx="4">
                  <c:v>33</c:v>
                </c:pt>
                <c:pt idx="5">
                  <c:v>2159</c:v>
                </c:pt>
                <c:pt idx="6">
                  <c:v>70</c:v>
                </c:pt>
                <c:pt idx="7">
                  <c:v>103</c:v>
                </c:pt>
                <c:pt idx="8">
                  <c:v>53</c:v>
                </c:pt>
                <c:pt idx="9">
                  <c:v>114</c:v>
                </c:pt>
                <c:pt idx="10">
                  <c:v>362</c:v>
                </c:pt>
                <c:pt idx="11">
                  <c:v>27</c:v>
                </c:pt>
                <c:pt idx="12">
                  <c:v>34</c:v>
                </c:pt>
                <c:pt idx="13">
                  <c:v>43</c:v>
                </c:pt>
                <c:pt idx="14">
                  <c:v>42</c:v>
                </c:pt>
                <c:pt idx="15">
                  <c:v>150</c:v>
                </c:pt>
                <c:pt idx="16">
                  <c:v>76</c:v>
                </c:pt>
                <c:pt idx="17">
                  <c:v>54</c:v>
                </c:pt>
                <c:pt idx="18">
                  <c:v>6407</c:v>
                </c:pt>
                <c:pt idx="19">
                  <c:v>27</c:v>
                </c:pt>
                <c:pt idx="20">
                  <c:v>42</c:v>
                </c:pt>
                <c:pt idx="21">
                  <c:v>61</c:v>
                </c:pt>
                <c:pt idx="22">
                  <c:v>264</c:v>
                </c:pt>
                <c:pt idx="23">
                  <c:v>9350</c:v>
                </c:pt>
                <c:pt idx="24">
                  <c:v>53</c:v>
                </c:pt>
                <c:pt idx="25">
                  <c:v>10651</c:v>
                </c:pt>
                <c:pt idx="26">
                  <c:v>47</c:v>
                </c:pt>
                <c:pt idx="27">
                  <c:v>60</c:v>
                </c:pt>
                <c:pt idx="28">
                  <c:v>1529</c:v>
                </c:pt>
                <c:pt idx="29">
                  <c:v>57</c:v>
                </c:pt>
                <c:pt idx="30">
                  <c:v>141</c:v>
                </c:pt>
                <c:pt idx="31">
                  <c:v>183</c:v>
                </c:pt>
                <c:pt idx="32">
                  <c:v>566</c:v>
                </c:pt>
                <c:pt idx="33">
                  <c:v>99</c:v>
                </c:pt>
                <c:pt idx="34">
                  <c:v>152</c:v>
                </c:pt>
                <c:pt idx="35">
                  <c:v>7520</c:v>
                </c:pt>
                <c:pt idx="36">
                  <c:v>430</c:v>
                </c:pt>
                <c:pt idx="37">
                  <c:v>671</c:v>
                </c:pt>
                <c:pt idx="38">
                  <c:v>72</c:v>
                </c:pt>
                <c:pt idx="39">
                  <c:v>292</c:v>
                </c:pt>
                <c:pt idx="40">
                  <c:v>1678</c:v>
                </c:pt>
                <c:pt idx="41">
                  <c:v>1391</c:v>
                </c:pt>
                <c:pt idx="42">
                  <c:v>38</c:v>
                </c:pt>
                <c:pt idx="43">
                  <c:v>123</c:v>
                </c:pt>
                <c:pt idx="44">
                  <c:v>8077</c:v>
                </c:pt>
                <c:pt idx="45">
                  <c:v>55</c:v>
                </c:pt>
                <c:pt idx="46">
                  <c:v>323</c:v>
                </c:pt>
                <c:pt idx="47">
                  <c:v>744</c:v>
                </c:pt>
                <c:pt idx="48">
                  <c:v>68</c:v>
                </c:pt>
                <c:pt idx="49">
                  <c:v>71</c:v>
                </c:pt>
                <c:pt idx="50">
                  <c:v>1175</c:v>
                </c:pt>
                <c:pt idx="51">
                  <c:v>10880</c:v>
                </c:pt>
                <c:pt idx="52">
                  <c:v>98</c:v>
                </c:pt>
                <c:pt idx="53">
                  <c:v>9373</c:v>
                </c:pt>
                <c:pt idx="54">
                  <c:v>106</c:v>
                </c:pt>
                <c:pt idx="55">
                  <c:v>138</c:v>
                </c:pt>
                <c:pt idx="56">
                  <c:v>54</c:v>
                </c:pt>
                <c:pt idx="57">
                  <c:v>11341</c:v>
                </c:pt>
                <c:pt idx="58">
                  <c:v>44</c:v>
                </c:pt>
                <c:pt idx="59">
                  <c:v>44</c:v>
                </c:pt>
                <c:pt idx="60">
                  <c:v>12203</c:v>
                </c:pt>
                <c:pt idx="61">
                  <c:v>504</c:v>
                </c:pt>
                <c:pt idx="62">
                  <c:v>46</c:v>
                </c:pt>
                <c:pt idx="63">
                  <c:v>129</c:v>
                </c:pt>
                <c:pt idx="64">
                  <c:v>7751</c:v>
                </c:pt>
                <c:pt idx="65">
                  <c:v>169</c:v>
                </c:pt>
                <c:pt idx="66">
                  <c:v>364</c:v>
                </c:pt>
                <c:pt idx="67">
                  <c:v>38</c:v>
                </c:pt>
                <c:pt idx="68">
                  <c:v>39</c:v>
                </c:pt>
                <c:pt idx="69">
                  <c:v>16804</c:v>
                </c:pt>
                <c:pt idx="70">
                  <c:v>40</c:v>
                </c:pt>
                <c:pt idx="71">
                  <c:v>63</c:v>
                </c:pt>
                <c:pt idx="72">
                  <c:v>1446</c:v>
                </c:pt>
                <c:pt idx="73">
                  <c:v>6260</c:v>
                </c:pt>
                <c:pt idx="74">
                  <c:v>117</c:v>
                </c:pt>
                <c:pt idx="75">
                  <c:v>51</c:v>
                </c:pt>
                <c:pt idx="76">
                  <c:v>3902</c:v>
                </c:pt>
                <c:pt idx="77">
                  <c:v>55</c:v>
                </c:pt>
                <c:pt idx="78">
                  <c:v>87</c:v>
                </c:pt>
                <c:pt idx="79">
                  <c:v>190</c:v>
                </c:pt>
                <c:pt idx="80">
                  <c:v>328</c:v>
                </c:pt>
                <c:pt idx="81">
                  <c:v>211</c:v>
                </c:pt>
                <c:pt idx="82">
                  <c:v>13431</c:v>
                </c:pt>
                <c:pt idx="83">
                  <c:v>113</c:v>
                </c:pt>
                <c:pt idx="84">
                  <c:v>1036</c:v>
                </c:pt>
                <c:pt idx="85">
                  <c:v>77</c:v>
                </c:pt>
                <c:pt idx="86">
                  <c:v>39</c:v>
                </c:pt>
                <c:pt idx="87">
                  <c:v>918</c:v>
                </c:pt>
                <c:pt idx="88">
                  <c:v>40</c:v>
                </c:pt>
                <c:pt idx="89">
                  <c:v>233</c:v>
                </c:pt>
                <c:pt idx="90">
                  <c:v>286</c:v>
                </c:pt>
                <c:pt idx="91">
                  <c:v>48</c:v>
                </c:pt>
                <c:pt idx="92">
                  <c:v>4161</c:v>
                </c:pt>
                <c:pt idx="93">
                  <c:v>199</c:v>
                </c:pt>
                <c:pt idx="94">
                  <c:v>252</c:v>
                </c:pt>
                <c:pt idx="95">
                  <c:v>53</c:v>
                </c:pt>
                <c:pt idx="96">
                  <c:v>1393</c:v>
                </c:pt>
                <c:pt idx="97">
                  <c:v>55</c:v>
                </c:pt>
                <c:pt idx="98">
                  <c:v>9869</c:v>
                </c:pt>
                <c:pt idx="99">
                  <c:v>9646</c:v>
                </c:pt>
                <c:pt idx="100">
                  <c:v>490</c:v>
                </c:pt>
                <c:pt idx="101">
                  <c:v>5430</c:v>
                </c:pt>
                <c:pt idx="102">
                  <c:v>63</c:v>
                </c:pt>
                <c:pt idx="103">
                  <c:v>127</c:v>
                </c:pt>
                <c:pt idx="104">
                  <c:v>5180</c:v>
                </c:pt>
                <c:pt idx="105">
                  <c:v>2173</c:v>
                </c:pt>
                <c:pt idx="106">
                  <c:v>142</c:v>
                </c:pt>
                <c:pt idx="107">
                  <c:v>2628</c:v>
                </c:pt>
                <c:pt idx="108">
                  <c:v>8131</c:v>
                </c:pt>
                <c:pt idx="109">
                  <c:v>4095</c:v>
                </c:pt>
                <c:pt idx="110">
                  <c:v>13040</c:v>
                </c:pt>
                <c:pt idx="111">
                  <c:v>4824</c:v>
                </c:pt>
                <c:pt idx="112">
                  <c:v>30713</c:v>
                </c:pt>
                <c:pt idx="113">
                  <c:v>80</c:v>
                </c:pt>
                <c:pt idx="114">
                  <c:v>80</c:v>
                </c:pt>
                <c:pt idx="115">
                  <c:v>2721</c:v>
                </c:pt>
                <c:pt idx="116">
                  <c:v>10552</c:v>
                </c:pt>
                <c:pt idx="117">
                  <c:v>84</c:v>
                </c:pt>
                <c:pt idx="118">
                  <c:v>7643</c:v>
                </c:pt>
                <c:pt idx="119">
                  <c:v>4097</c:v>
                </c:pt>
                <c:pt idx="120">
                  <c:v>92</c:v>
                </c:pt>
                <c:pt idx="121">
                  <c:v>681</c:v>
                </c:pt>
                <c:pt idx="122">
                  <c:v>98</c:v>
                </c:pt>
                <c:pt idx="123">
                  <c:v>198</c:v>
                </c:pt>
                <c:pt idx="124">
                  <c:v>127</c:v>
                </c:pt>
                <c:pt idx="125">
                  <c:v>205</c:v>
                </c:pt>
                <c:pt idx="126">
                  <c:v>418</c:v>
                </c:pt>
                <c:pt idx="127">
                  <c:v>239</c:v>
                </c:pt>
                <c:pt idx="128">
                  <c:v>97</c:v>
                </c:pt>
                <c:pt idx="129">
                  <c:v>82</c:v>
                </c:pt>
                <c:pt idx="130">
                  <c:v>62</c:v>
                </c:pt>
                <c:pt idx="131">
                  <c:v>56</c:v>
                </c:pt>
                <c:pt idx="132">
                  <c:v>54</c:v>
                </c:pt>
              </c:numCache>
            </c:numRef>
          </c:val>
        </c:ser>
        <c:gapWidth val="0"/>
        <c:overlap val="100"/>
        <c:axId val="70537984"/>
        <c:axId val="70539520"/>
      </c:barChart>
      <c:catAx>
        <c:axId val="70537984"/>
        <c:scaling>
          <c:orientation val="minMax"/>
        </c:scaling>
        <c:axPos val="b"/>
        <c:tickLblPos val="nextTo"/>
        <c:crossAx val="70539520"/>
        <c:crosses val="autoZero"/>
        <c:auto val="1"/>
        <c:lblAlgn val="ctr"/>
        <c:lblOffset val="100"/>
      </c:catAx>
      <c:valAx>
        <c:axId val="70539520"/>
        <c:scaling>
          <c:orientation val="minMax"/>
        </c:scaling>
        <c:axPos val="l"/>
        <c:majorGridlines/>
        <c:numFmt formatCode="0%" sourceLinked="1"/>
        <c:tickLblPos val="nextTo"/>
        <c:crossAx val="70537984"/>
        <c:crosses val="autoZero"/>
        <c:crossBetween val="between"/>
      </c:valAx>
    </c:plotArea>
    <c:legend>
      <c:legendPos val="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1" dirty="0" smtClean="0"/>
              <a:t>Expected</a:t>
            </a:r>
            <a:r>
              <a:rPr lang="en-US" b="0" dirty="0" smtClean="0"/>
              <a:t> :: </a:t>
            </a:r>
            <a:r>
              <a:rPr lang="en-US" b="0" dirty="0" smtClean="0">
                <a:solidFill>
                  <a:schemeClr val="tx1"/>
                </a:solidFill>
              </a:rPr>
              <a:t>5 (1.5%)</a:t>
            </a:r>
            <a:r>
              <a:rPr lang="en-US" b="0" baseline="0" dirty="0" smtClean="0"/>
              <a:t> enhancers overlapping clusters</a:t>
            </a:r>
            <a:endParaRPr lang="en-US" b="0" dirty="0"/>
          </a:p>
        </c:rich>
      </c:tx>
      <c:layout/>
    </c:title>
    <c:plotArea>
      <c:layout/>
      <c:pieChart>
        <c:varyColors val="1"/>
        <c:ser>
          <c:idx val="0"/>
          <c:order val="0"/>
          <c:tx>
            <c:strRef>
              <c:f>Sheet1!$B$1</c:f>
              <c:strCache>
                <c:ptCount val="1"/>
                <c:pt idx="0">
                  <c:v>Sales</c:v>
                </c:pt>
              </c:strCache>
            </c:strRef>
          </c:tx>
          <c:dPt>
            <c:idx val="0"/>
            <c:explosion val="8"/>
            <c:spPr>
              <a:solidFill>
                <a:schemeClr val="accent1">
                  <a:lumMod val="20000"/>
                  <a:lumOff val="80000"/>
                </a:schemeClr>
              </a:solidFill>
            </c:spPr>
          </c:dPt>
          <c:dPt>
            <c:idx val="1"/>
            <c:spPr>
              <a:solidFill>
                <a:srgbClr val="FF0000"/>
              </a:solidFill>
            </c:spPr>
          </c:dPt>
          <c:cat>
            <c:strRef>
              <c:f>Sheet1!$A$2:$A$5</c:f>
              <c:strCache>
                <c:ptCount val="2"/>
                <c:pt idx="0">
                  <c:v>1st Qtr</c:v>
                </c:pt>
                <c:pt idx="1">
                  <c:v>2nd Qtr</c:v>
                </c:pt>
              </c:strCache>
            </c:strRef>
          </c:cat>
          <c:val>
            <c:numRef>
              <c:f>Sheet1!$B$2:$B$5</c:f>
              <c:numCache>
                <c:formatCode>General</c:formatCode>
                <c:ptCount val="4"/>
                <c:pt idx="0">
                  <c:v>98</c:v>
                </c:pt>
                <c:pt idx="1">
                  <c:v>1.6</c:v>
                </c:pt>
              </c:numCache>
            </c:numRef>
          </c:val>
        </c:ser>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1" dirty="0" smtClean="0"/>
              <a:t>Observed</a:t>
            </a:r>
            <a:r>
              <a:rPr lang="en-US" b="0" dirty="0" smtClean="0"/>
              <a:t> :: </a:t>
            </a:r>
            <a:r>
              <a:rPr lang="en-US" b="0" dirty="0" smtClean="0">
                <a:solidFill>
                  <a:schemeClr val="tx1"/>
                </a:solidFill>
              </a:rPr>
              <a:t>163 (47%)</a:t>
            </a:r>
            <a:r>
              <a:rPr lang="en-US" b="0" baseline="0" dirty="0" smtClean="0"/>
              <a:t> enhancers overlapping clusters</a:t>
            </a:r>
            <a:endParaRPr lang="en-US" b="0" dirty="0"/>
          </a:p>
        </c:rich>
      </c:tx>
      <c:layout/>
    </c:title>
    <c:plotArea>
      <c:layout/>
      <c:pieChart>
        <c:varyColors val="1"/>
        <c:ser>
          <c:idx val="0"/>
          <c:order val="0"/>
          <c:tx>
            <c:strRef>
              <c:f>Sheet1!$B$1</c:f>
              <c:strCache>
                <c:ptCount val="1"/>
                <c:pt idx="0">
                  <c:v>Sales</c:v>
                </c:pt>
              </c:strCache>
            </c:strRef>
          </c:tx>
          <c:dPt>
            <c:idx val="0"/>
            <c:explosion val="8"/>
            <c:spPr>
              <a:solidFill>
                <a:schemeClr val="accent1">
                  <a:lumMod val="20000"/>
                  <a:lumOff val="80000"/>
                </a:schemeClr>
              </a:solidFill>
            </c:spPr>
          </c:dPt>
          <c:dPt>
            <c:idx val="1"/>
            <c:spPr>
              <a:solidFill>
                <a:srgbClr val="FF0000"/>
              </a:solidFill>
            </c:spPr>
          </c:dPt>
          <c:cat>
            <c:strRef>
              <c:f>Sheet1!$A$2:$A$5</c:f>
              <c:strCache>
                <c:ptCount val="2"/>
                <c:pt idx="0">
                  <c:v>1st Qtr</c:v>
                </c:pt>
                <c:pt idx="1">
                  <c:v>2nd Qtr</c:v>
                </c:pt>
              </c:strCache>
            </c:strRef>
          </c:cat>
          <c:val>
            <c:numRef>
              <c:f>Sheet1!$B$2:$B$5</c:f>
              <c:numCache>
                <c:formatCode>General</c:formatCode>
                <c:ptCount val="4"/>
                <c:pt idx="0">
                  <c:v>53</c:v>
                </c:pt>
                <c:pt idx="1">
                  <c:v>47</c:v>
                </c:pt>
              </c:numCache>
            </c:numRef>
          </c:val>
        </c:ser>
        <c:firstSliceAng val="0"/>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19985" tIns="0" rIns="19985" bIns="0" numCol="1" anchor="t" anchorCtr="0" compatLnSpc="1">
            <a:prstTxWarp prst="textNoShape">
              <a:avLst/>
            </a:prstTxWarp>
          </a:bodyPr>
          <a:lstStyle>
            <a:lvl1pPr algn="l" defTabSz="1011238">
              <a:spcBef>
                <a:spcPct val="0"/>
              </a:spcBef>
              <a:defRPr sz="1000" b="0" i="1"/>
            </a:lvl1pPr>
          </a:lstStyle>
          <a:p>
            <a:endParaRPr lang="en-US"/>
          </a:p>
        </p:txBody>
      </p:sp>
      <p:sp>
        <p:nvSpPr>
          <p:cNvPr id="307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19985" tIns="0" rIns="19985" bIns="0" numCol="1" anchor="t" anchorCtr="0" compatLnSpc="1">
            <a:prstTxWarp prst="textNoShape">
              <a:avLst/>
            </a:prstTxWarp>
          </a:bodyPr>
          <a:lstStyle>
            <a:lvl1pPr algn="r" defTabSz="1011238">
              <a:spcBef>
                <a:spcPct val="0"/>
              </a:spcBef>
              <a:defRPr sz="1000" b="0" i="1"/>
            </a:lvl1pPr>
          </a:lstStyle>
          <a:p>
            <a:endParaRPr lang="en-US"/>
          </a:p>
        </p:txBody>
      </p:sp>
      <p:sp>
        <p:nvSpPr>
          <p:cNvPr id="30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19985" tIns="0" rIns="19985" bIns="0" numCol="1" anchor="b" anchorCtr="0" compatLnSpc="1">
            <a:prstTxWarp prst="textNoShape">
              <a:avLst/>
            </a:prstTxWarp>
          </a:bodyPr>
          <a:lstStyle>
            <a:lvl1pPr algn="l" defTabSz="1011238">
              <a:spcBef>
                <a:spcPct val="0"/>
              </a:spcBef>
              <a:defRPr sz="1000" b="0" i="1"/>
            </a:lvl1pPr>
          </a:lstStyle>
          <a:p>
            <a:endParaRPr lang="en-US"/>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19985" tIns="0" rIns="19985" bIns="0" numCol="1" anchor="b" anchorCtr="0" compatLnSpc="1">
            <a:prstTxWarp prst="textNoShape">
              <a:avLst/>
            </a:prstTxWarp>
          </a:bodyPr>
          <a:lstStyle>
            <a:lvl1pPr algn="r" defTabSz="1011238">
              <a:spcBef>
                <a:spcPct val="0"/>
              </a:spcBef>
              <a:defRPr sz="1000" b="0" i="1"/>
            </a:lvl1pPr>
          </a:lstStyle>
          <a:p>
            <a:fld id="{2EA32DB7-A79C-4096-ACAE-36BB71957B96}"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19985" tIns="0" rIns="19985" bIns="0" numCol="1" anchor="t" anchorCtr="0" compatLnSpc="1">
            <a:prstTxWarp prst="textNoShape">
              <a:avLst/>
            </a:prstTxWarp>
          </a:bodyPr>
          <a:lstStyle>
            <a:lvl1pPr algn="l" defTabSz="1011238">
              <a:spcBef>
                <a:spcPct val="0"/>
              </a:spcBef>
              <a:defRPr sz="1000" b="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19985" tIns="0" rIns="19985" bIns="0" numCol="1" anchor="t" anchorCtr="0" compatLnSpc="1">
            <a:prstTxWarp prst="textNoShape">
              <a:avLst/>
            </a:prstTxWarp>
          </a:bodyPr>
          <a:lstStyle>
            <a:lvl1pPr algn="r" defTabSz="1011238">
              <a:spcBef>
                <a:spcPct val="0"/>
              </a:spcBef>
              <a:defRPr sz="1000" b="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19985" tIns="0" rIns="19985" bIns="0" numCol="1" anchor="b" anchorCtr="0" compatLnSpc="1">
            <a:prstTxWarp prst="textNoShape">
              <a:avLst/>
            </a:prstTxWarp>
          </a:bodyPr>
          <a:lstStyle>
            <a:lvl1pPr algn="l" defTabSz="1011238">
              <a:spcBef>
                <a:spcPct val="0"/>
              </a:spcBef>
              <a:defRPr sz="1000" b="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19985" tIns="0" rIns="19985" bIns="0" numCol="1" anchor="b" anchorCtr="0" compatLnSpc="1">
            <a:prstTxWarp prst="textNoShape">
              <a:avLst/>
            </a:prstTxWarp>
          </a:bodyPr>
          <a:lstStyle>
            <a:lvl1pPr algn="r" defTabSz="1011238">
              <a:spcBef>
                <a:spcPct val="0"/>
              </a:spcBef>
              <a:defRPr sz="1000" b="0" i="1">
                <a:latin typeface="Times New Roman" pitchFamily="18" charset="0"/>
              </a:defRPr>
            </a:lvl1pPr>
          </a:lstStyle>
          <a:p>
            <a:fld id="{3CCF7B2D-941A-4913-96C8-ED8686A851BA}" type="slidenum">
              <a:rPr lang="en-US"/>
              <a:pPr/>
              <a:t>‹#›</a:t>
            </a:fld>
            <a:endParaRPr lang="en-US"/>
          </a:p>
        </p:txBody>
      </p:sp>
      <p:sp>
        <p:nvSpPr>
          <p:cNvPr id="2054" name="Rectangle 6"/>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9924" tIns="49961" rIns="99924" bIns="49961"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270000" y="730250"/>
            <a:ext cx="4779963" cy="358457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hf hdr="0" ftr="0" dt="0"/>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1FBBA-528E-4B47-9B43-6E79FA87C3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0BEBD4-67FF-4199-BCFC-F21CAA408FC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7C2748-C40B-477A-87AB-B922436DECE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CB14D5-ED57-4069-BCBE-86AD89A5CDC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CB14D5-ED57-4069-BCBE-86AD89A5CDC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CB14D5-ED57-4069-BCBE-86AD89A5CDC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1FBBA-528E-4B47-9B43-6E79FA87C375}"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CF7B2D-941A-4913-96C8-ED8686A851B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CF7B2D-941A-4913-96C8-ED8686A851B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has always been interest in the genetics of different eye colors.  A recent study showed that blue and brown are actually associated with a mutation within an </a:t>
            </a:r>
            <a:r>
              <a:rPr lang="en-US" dirty="0" err="1" smtClean="0"/>
              <a:t>intron</a:t>
            </a:r>
            <a:r>
              <a:rPr lang="en-US" dirty="0" smtClean="0"/>
              <a:t> of the HERC2 gene.  The mutation does not affect the expression of HERC2 itself, but of the gene which is immediately downstream, the OCA2 gene, which is the one responsible for pigmentation.  This is just an example of gene regulation and you can see the genotypes and corresponding phenotypes on this picture here. Regulatory elements (REs) orchestrate temporal and spatial expression of genes, and it is becoming more and more evident, that many diseases with a genetic basis can be actually linked to mutations in regulatory elements.  This project intends to provide a higher insight into  the rules of gene regulation.</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0A4AF7-63E8-4CE4-B290-423F1DA438A5}"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CF7B2D-941A-4913-96C8-ED8686A851B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CF7B2D-941A-4913-96C8-ED8686A851B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1FBBA-528E-4B47-9B43-6E79FA87C37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A1653D-7361-4E71-B131-16611C6641D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1FBBA-528E-4B47-9B43-6E79FA87C37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1FBBA-528E-4B47-9B43-6E79FA87C37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ADAB8-0D07-6E4A-B84A-14965BFE8164}" type="datetime11">
              <a:rPr lang="en-US" smtClean="0"/>
              <a:pPr/>
              <a:t>17:16:22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C4F98-06A9-4BE5-96CC-48B99C0A2D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2C7DB-3113-7A41-A787-0F3F7DE9A356}" type="datetime11">
              <a:rPr lang="en-US" smtClean="0"/>
              <a:pPr/>
              <a:t>17:16:22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590A9-6BE2-4CB6-AB93-EAD66F0CA4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0151D-7B7E-5947-A606-721821A09F43}" type="datetime11">
              <a:rPr lang="en-US" smtClean="0"/>
              <a:pPr/>
              <a:t>17:16:22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8929A-CDA3-45EC-BE87-11C25586A2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smtClean="0"/>
            </a:lvl1pPr>
          </a:lstStyle>
          <a:p>
            <a:pPr>
              <a:defRPr/>
            </a:pPr>
            <a:fld id="{0E76BCB2-EEF8-0841-A902-732A7C9D9676}" type="datetime11">
              <a:rPr lang="en-US" smtClean="0"/>
              <a:pPr>
                <a:defRPr/>
              </a:pPr>
              <a:t>17:16:22</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a:defRPr/>
            </a:pPr>
            <a:fld id="{3F86B957-4712-4AD4-A206-583458318D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A91C7-6EC0-6643-92AA-6289196E00AE}" type="datetime11">
              <a:rPr lang="en-US" smtClean="0"/>
              <a:pPr/>
              <a:t>17:16:22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F7BE1-6260-414C-9870-3D976BF237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55F53-73C0-2C40-8BF4-78F67761CFC6}" type="datetime11">
              <a:rPr lang="en-US" smtClean="0"/>
              <a:pPr/>
              <a:t>17:16:22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108D6-897B-4455-B021-D5D597C46C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EA72F-2956-3F48-BA46-A5C4B77D1850}" type="datetime11">
              <a:rPr lang="en-US" smtClean="0"/>
              <a:pPr/>
              <a:t>17:16:22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D8471-E517-4F12-BBC5-62BC291D60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364D3-C355-5A4A-872B-DD85B7D8B3D0}" type="datetime11">
              <a:rPr lang="en-US" smtClean="0"/>
              <a:pPr/>
              <a:t>17:16:22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ED20C-A363-4D4C-AFC1-AD0E6E5399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D266A-AE6A-894D-A285-69A5491B0866}" type="datetime11">
              <a:rPr lang="en-US" smtClean="0"/>
              <a:pPr/>
              <a:t>17:16:22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09543-DE87-48CA-AB19-832AC49A7E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4AAD9-B992-D64C-9282-10367E21E8F3}" type="datetime11">
              <a:rPr lang="en-US" smtClean="0"/>
              <a:pPr/>
              <a:t>17:16:22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09372-AF23-4F68-A3B3-036FE93C09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F27A0-F746-904F-BA28-A0A3C85A7457}" type="datetime11">
              <a:rPr lang="en-US" smtClean="0"/>
              <a:pPr/>
              <a:t>17:16:22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28CBD-F158-4D38-8E21-FF43BCDC5B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6452A-35B6-3D45-BF88-8AAB23240DE7}" type="datetime11">
              <a:rPr lang="en-US" smtClean="0"/>
              <a:pPr/>
              <a:t>17:16:22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673C9-5B80-4D4E-97F2-1A1D25D767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5ACAE-590E-3746-8434-D6070B877B91}" type="datetime11">
              <a:rPr lang="en-US" smtClean="0"/>
              <a:pPr/>
              <a:t>17:16:22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4DB3A-FF1B-48C6-A9AB-5404F16C8E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hancer.lbl.gov/cgi-bin/imagedb.pl?form=picture&amp;experiment_id=12&amp;image_id=1&amp;show=1&amp;embryo=1" TargetMode="External"/><Relationship Id="rId13" Type="http://schemas.openxmlformats.org/officeDocument/2006/relationships/image" Target="../media/image30.jpeg"/><Relationship Id="rId18" Type="http://schemas.openxmlformats.org/officeDocument/2006/relationships/hyperlink" Target="http://enhancer.lbl.gov/cgi-bin/imagedb.pl?form=picture&amp;experiment_id=200&amp;image_id=1297&amp;show=1&amp;embryo=1" TargetMode="External"/><Relationship Id="rId3" Type="http://schemas.openxmlformats.org/officeDocument/2006/relationships/image" Target="../media/image25.jpeg"/><Relationship Id="rId21" Type="http://schemas.openxmlformats.org/officeDocument/2006/relationships/image" Target="../media/image34.jpeg"/><Relationship Id="rId7" Type="http://schemas.openxmlformats.org/officeDocument/2006/relationships/image" Target="../media/image27.jpeg"/><Relationship Id="rId12" Type="http://schemas.openxmlformats.org/officeDocument/2006/relationships/hyperlink" Target="http://enhancer.lbl.gov/cgi-bin/imagedb.pl?form=picture&amp;experiment_id=229&amp;image_id=1413&amp;show=1&amp;embryo=1" TargetMode="External"/><Relationship Id="rId17" Type="http://schemas.openxmlformats.org/officeDocument/2006/relationships/image" Target="../media/image32.jpeg"/><Relationship Id="rId2" Type="http://schemas.openxmlformats.org/officeDocument/2006/relationships/notesSlide" Target="../notesSlides/notesSlide13.xml"/><Relationship Id="rId16" Type="http://schemas.openxmlformats.org/officeDocument/2006/relationships/hyperlink" Target="http://enhancer.lbl.gov/cgi-bin/imagedb.pl?form=picture&amp;experiment_id=27&amp;image_id=75&amp;show=1&amp;embryo=1" TargetMode="External"/><Relationship Id="rId20" Type="http://schemas.openxmlformats.org/officeDocument/2006/relationships/hyperlink" Target="http://enhancer.lbl.gov/cgi-bin/imagedb.pl?form=picture&amp;experiment_id=243&amp;image_id=1986&amp;show=1&amp;embryo=1" TargetMode="External"/><Relationship Id="rId1" Type="http://schemas.openxmlformats.org/officeDocument/2006/relationships/slideLayout" Target="../slideLayouts/slideLayout2.xml"/><Relationship Id="rId6" Type="http://schemas.openxmlformats.org/officeDocument/2006/relationships/hyperlink" Target="http://enhancer.lbl.gov/cgi-bin/imagedb.pl?form=picture&amp;experiment_id=4&amp;image_id=430&amp;show=1&amp;embryo=1" TargetMode="External"/><Relationship Id="rId11" Type="http://schemas.openxmlformats.org/officeDocument/2006/relationships/image" Target="../media/image29.jpeg"/><Relationship Id="rId5" Type="http://schemas.openxmlformats.org/officeDocument/2006/relationships/image" Target="../media/image26.jpeg"/><Relationship Id="rId15" Type="http://schemas.openxmlformats.org/officeDocument/2006/relationships/image" Target="../media/image31.jpeg"/><Relationship Id="rId10" Type="http://schemas.openxmlformats.org/officeDocument/2006/relationships/hyperlink" Target="http://enhancer.lbl.gov/cgi-bin/imagedb.pl?form=picture&amp;experiment_id=16&amp;image_id=324&amp;show=1&amp;embryo=1" TargetMode="External"/><Relationship Id="rId19" Type="http://schemas.openxmlformats.org/officeDocument/2006/relationships/image" Target="../media/image33.jpeg"/><Relationship Id="rId4" Type="http://schemas.openxmlformats.org/officeDocument/2006/relationships/hyperlink" Target="http://enhancer.lbl.gov/cgi-bin/imagedb.pl?form=picture&amp;experiment_id=1&amp;image_id=463&amp;show=1&amp;embryo=1" TargetMode="External"/><Relationship Id="rId9" Type="http://schemas.openxmlformats.org/officeDocument/2006/relationships/image" Target="../media/image28.jpeg"/><Relationship Id="rId14" Type="http://schemas.openxmlformats.org/officeDocument/2006/relationships/hyperlink" Target="http://enhancer.lbl.gov/cgi-bin/imagedb.pl?form=picture&amp;experiment_id=129&amp;image_id=934&amp;show=1&amp;embryo=1"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yrus2_2"/>
          <p:cNvPicPr>
            <a:picLocks noChangeAspect="1" noChangeArrowheads="1"/>
          </p:cNvPicPr>
          <p:nvPr/>
        </p:nvPicPr>
        <p:blipFill>
          <a:blip r:embed="rId3" cstate="print"/>
          <a:srcRect t="8664"/>
          <a:stretch>
            <a:fillRect/>
          </a:stretch>
        </p:blipFill>
        <p:spPr bwMode="auto">
          <a:xfrm>
            <a:off x="0" y="247401"/>
            <a:ext cx="9144000" cy="6610599"/>
          </a:xfrm>
          <a:prstGeom prst="rect">
            <a:avLst/>
          </a:prstGeom>
          <a:noFill/>
        </p:spPr>
      </p:pic>
      <p:sp>
        <p:nvSpPr>
          <p:cNvPr id="7" name="Rectangle 6"/>
          <p:cNvSpPr/>
          <p:nvPr/>
        </p:nvSpPr>
        <p:spPr>
          <a:xfrm>
            <a:off x="0" y="-114615"/>
            <a:ext cx="9144002" cy="1029015"/>
          </a:xfrm>
          <a:prstGeom prst="rect">
            <a:avLst/>
          </a:prstGeom>
          <a:gradFill flip="none" rotWithShape="1">
            <a:gsLst>
              <a:gs pos="0">
                <a:schemeClr val="tx2">
                  <a:lumMod val="75000"/>
                </a:schemeClr>
              </a:gs>
              <a:gs pos="50000">
                <a:schemeClr val="tx2">
                  <a:lumMod val="60000"/>
                  <a:lumOff val="40000"/>
                </a:schemeClr>
              </a:gs>
              <a:gs pos="100000">
                <a:schemeClr val="tx2">
                  <a:lumMod val="60000"/>
                  <a:lumOff val="4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Rectangle 2"/>
          <p:cNvSpPr>
            <a:spLocks noChangeArrowheads="1"/>
          </p:cNvSpPr>
          <p:nvPr/>
        </p:nvSpPr>
        <p:spPr bwMode="auto">
          <a:xfrm>
            <a:off x="0" y="5196007"/>
            <a:ext cx="4953000" cy="1661993"/>
          </a:xfrm>
          <a:prstGeom prst="rect">
            <a:avLst/>
          </a:prstGeom>
          <a:solidFill>
            <a:schemeClr val="tx1">
              <a:alpha val="56000"/>
            </a:schemeClr>
          </a:solidFill>
          <a:ln w="9525">
            <a:noFill/>
            <a:miter lim="800000"/>
            <a:headEnd/>
            <a:tailEnd/>
          </a:ln>
          <a:effectLst/>
        </p:spPr>
        <p:txBody>
          <a:bodyPr wrap="square">
            <a:spAutoFit/>
          </a:bodyPr>
          <a:lstStyle/>
          <a:p>
            <a:r>
              <a:rPr lang="en-US" sz="1600" dirty="0">
                <a:solidFill>
                  <a:schemeClr val="bg1"/>
                </a:solidFill>
              </a:rPr>
              <a:t>Ivan </a:t>
            </a:r>
            <a:r>
              <a:rPr lang="en-US" sz="1600" dirty="0" smtClean="0">
                <a:solidFill>
                  <a:schemeClr val="bg1"/>
                </a:solidFill>
              </a:rPr>
              <a:t>Ovcharenko</a:t>
            </a:r>
            <a:r>
              <a:rPr lang="en-US" dirty="0" smtClean="0">
                <a:solidFill>
                  <a:schemeClr val="bg1"/>
                </a:solidFill>
              </a:rPr>
              <a:t/>
            </a:r>
            <a:br>
              <a:rPr lang="en-US" dirty="0" smtClean="0">
                <a:solidFill>
                  <a:schemeClr val="bg1"/>
                </a:solidFill>
              </a:rPr>
            </a:br>
            <a:r>
              <a:rPr lang="en-US" b="0" dirty="0">
                <a:solidFill>
                  <a:schemeClr val="bg1"/>
                </a:solidFill>
              </a:rPr>
              <a:t/>
            </a:r>
            <a:br>
              <a:rPr lang="en-US" b="0" dirty="0">
                <a:solidFill>
                  <a:schemeClr val="bg1"/>
                </a:solidFill>
              </a:rPr>
            </a:br>
            <a:r>
              <a:rPr lang="en-US" sz="1600" dirty="0" smtClean="0">
                <a:solidFill>
                  <a:schemeClr val="bg1"/>
                </a:solidFill>
              </a:rPr>
              <a:t>Computational Biology Branch</a:t>
            </a:r>
            <a:br>
              <a:rPr lang="en-US" sz="1600" dirty="0" smtClean="0">
                <a:solidFill>
                  <a:schemeClr val="bg1"/>
                </a:solidFill>
              </a:rPr>
            </a:br>
            <a:r>
              <a:rPr lang="en-US" sz="1600" dirty="0" smtClean="0">
                <a:solidFill>
                  <a:schemeClr val="bg1"/>
                </a:solidFill>
              </a:rPr>
              <a:t>National Center for Biotechnology Information</a:t>
            </a:r>
            <a:br>
              <a:rPr lang="en-US" sz="1600" dirty="0" smtClean="0">
                <a:solidFill>
                  <a:schemeClr val="bg1"/>
                </a:solidFill>
              </a:rPr>
            </a:br>
            <a:r>
              <a:rPr lang="en-US" sz="1600" dirty="0" smtClean="0">
                <a:solidFill>
                  <a:schemeClr val="bg1"/>
                </a:solidFill>
              </a:rPr>
              <a:t>National Institutes of Health</a:t>
            </a:r>
          </a:p>
          <a:p>
            <a:r>
              <a:rPr lang="en-US" sz="1600" b="0" dirty="0" smtClean="0">
                <a:solidFill>
                  <a:schemeClr val="bg1"/>
                </a:solidFill>
              </a:rPr>
              <a:t>September 23, 2010</a:t>
            </a:r>
            <a:endParaRPr lang="en-US" sz="1600" b="0" dirty="0">
              <a:solidFill>
                <a:schemeClr val="bg1"/>
              </a:solidFill>
            </a:endParaRPr>
          </a:p>
        </p:txBody>
      </p:sp>
      <p:sp>
        <p:nvSpPr>
          <p:cNvPr id="5" name="Text Box 3"/>
          <p:cNvSpPr txBox="1">
            <a:spLocks noChangeArrowheads="1"/>
          </p:cNvSpPr>
          <p:nvPr/>
        </p:nvSpPr>
        <p:spPr bwMode="auto">
          <a:xfrm>
            <a:off x="1" y="0"/>
            <a:ext cx="9144000" cy="769441"/>
          </a:xfrm>
          <a:prstGeom prst="rect">
            <a:avLst/>
          </a:prstGeom>
          <a:noFill/>
          <a:ln w="9525">
            <a:noFill/>
            <a:miter lim="800000"/>
            <a:headEnd/>
            <a:tailEnd/>
          </a:ln>
          <a:effectLst/>
        </p:spPr>
        <p:txBody>
          <a:bodyPr wrap="square">
            <a:spAutoFit/>
          </a:bodyPr>
          <a:lstStyle/>
          <a:p>
            <a:r>
              <a:rPr lang="en-US" sz="2200" dirty="0" smtClean="0">
                <a:solidFill>
                  <a:schemeClr val="bg1"/>
                </a:solidFill>
              </a:rPr>
              <a:t>Structure of proximal and distant regulatory elements </a:t>
            </a:r>
            <a:br>
              <a:rPr lang="en-US" sz="2200" dirty="0" smtClean="0">
                <a:solidFill>
                  <a:schemeClr val="bg1"/>
                </a:solidFill>
              </a:rPr>
            </a:br>
            <a:r>
              <a:rPr lang="en-US" sz="2200" dirty="0" smtClean="0">
                <a:solidFill>
                  <a:schemeClr val="bg1"/>
                </a:solidFill>
              </a:rPr>
              <a:t>in the human genome</a:t>
            </a:r>
            <a:endParaRPr lang="en-US" sz="2200"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8254894" y="5562600"/>
            <a:ext cx="729331" cy="1006475"/>
          </a:xfrm>
          <a:prstGeom prst="rect">
            <a:avLst/>
          </a:prstGeom>
          <a:noFill/>
          <a:ln w="9525">
            <a:noFill/>
            <a:miter lim="800000"/>
            <a:headEnd/>
            <a:tailEnd/>
          </a:ln>
          <a:effectLst>
            <a:outerShdw blurRad="50800" dist="38100" dir="2700000" algn="br">
              <a:srgbClr val="000000">
                <a:alpha val="43000"/>
              </a:srgbClr>
            </a:outerShdw>
          </a:effectLst>
        </p:spPr>
      </p:pic>
      <p:sp>
        <p:nvSpPr>
          <p:cNvPr id="8" name="Slide Number Placeholder 7"/>
          <p:cNvSpPr>
            <a:spLocks noGrp="1"/>
          </p:cNvSpPr>
          <p:nvPr>
            <p:ph type="sldNum" sz="quarter" idx="12"/>
          </p:nvPr>
        </p:nvSpPr>
        <p:spPr/>
        <p:txBody>
          <a:bodyPr/>
          <a:lstStyle/>
          <a:p>
            <a:fld id="{E9C09372-AF23-4F68-A3B3-036FE93C09E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472499" y="3505200"/>
            <a:ext cx="990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Homotypic TFBS clusters in the human genome</a:t>
            </a:r>
            <a:endParaRPr lang="en-US" sz="2800" dirty="0"/>
          </a:p>
        </p:txBody>
      </p:sp>
      <p:cxnSp>
        <p:nvCxnSpPr>
          <p:cNvPr id="7" name="Straight Connector 6"/>
          <p:cNvCxnSpPr/>
          <p:nvPr/>
        </p:nvCxnSpPr>
        <p:spPr>
          <a:xfrm>
            <a:off x="990600" y="3733800"/>
            <a:ext cx="716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4859" y="1447800"/>
            <a:ext cx="7315279" cy="1600438"/>
          </a:xfrm>
          <a:prstGeom prst="rect">
            <a:avLst/>
          </a:prstGeom>
          <a:noFill/>
        </p:spPr>
        <p:txBody>
          <a:bodyPr wrap="square" rtlCol="0">
            <a:spAutoFit/>
          </a:bodyPr>
          <a:lstStyle/>
          <a:p>
            <a:pPr>
              <a:buFont typeface="Arial" pitchFamily="34" charset="0"/>
              <a:buChar char="•"/>
            </a:pPr>
            <a:r>
              <a:rPr lang="en-US" dirty="0" smtClean="0">
                <a:latin typeface="+mj-lt"/>
              </a:rPr>
              <a:t> ~700 TRANSFAC &amp; </a:t>
            </a:r>
            <a:r>
              <a:rPr lang="en-US" dirty="0" err="1" smtClean="0">
                <a:latin typeface="+mj-lt"/>
              </a:rPr>
              <a:t>Jaspar</a:t>
            </a:r>
            <a:r>
              <a:rPr lang="en-US" dirty="0" smtClean="0">
                <a:latin typeface="+mj-lt"/>
              </a:rPr>
              <a:t> PWMs were used to annotate putative TFBS in</a:t>
            </a:r>
          </a:p>
          <a:p>
            <a:r>
              <a:rPr lang="en-US" dirty="0" smtClean="0">
                <a:latin typeface="+mj-lt"/>
              </a:rPr>
              <a:t>       the non-repetitive, non-</a:t>
            </a:r>
            <a:r>
              <a:rPr lang="en-US" dirty="0" err="1" smtClean="0">
                <a:latin typeface="+mj-lt"/>
              </a:rPr>
              <a:t>exonic</a:t>
            </a:r>
            <a:r>
              <a:rPr lang="en-US" dirty="0" smtClean="0">
                <a:latin typeface="+mj-lt"/>
              </a:rPr>
              <a:t> part of the human genome</a:t>
            </a:r>
          </a:p>
          <a:p>
            <a:endParaRPr lang="en-US" dirty="0" smtClean="0">
              <a:latin typeface="+mj-lt"/>
            </a:endParaRPr>
          </a:p>
          <a:p>
            <a:pPr>
              <a:buFont typeface="Arial" pitchFamily="34" charset="0"/>
              <a:buChar char="•"/>
            </a:pPr>
            <a:r>
              <a:rPr lang="en-US" dirty="0" smtClean="0">
                <a:latin typeface="+mj-lt"/>
              </a:rPr>
              <a:t> A 2-state HMM model was trained to identify genomic regions with an </a:t>
            </a:r>
          </a:p>
          <a:p>
            <a:r>
              <a:rPr lang="en-US" dirty="0" smtClean="0">
                <a:latin typeface="+mj-lt"/>
              </a:rPr>
              <a:t>       elevated density of TFBS events</a:t>
            </a:r>
            <a:endParaRPr lang="en-US" dirty="0">
              <a:latin typeface="+mj-lt"/>
            </a:endParaRPr>
          </a:p>
        </p:txBody>
      </p:sp>
      <p:sp>
        <p:nvSpPr>
          <p:cNvPr id="12" name="Rectangle 11"/>
          <p:cNvSpPr/>
          <p:nvPr/>
        </p:nvSpPr>
        <p:spPr>
          <a:xfrm>
            <a:off x="10668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17526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32766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45720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47244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48006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49530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51054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51816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p:cNvSpPr/>
          <p:nvPr/>
        </p:nvSpPr>
        <p:spPr>
          <a:xfrm>
            <a:off x="53340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543800" y="3657600"/>
            <a:ext cx="45719"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609600" y="3886200"/>
            <a:ext cx="983667" cy="369332"/>
          </a:xfrm>
          <a:prstGeom prst="rect">
            <a:avLst/>
          </a:prstGeom>
          <a:noFill/>
        </p:spPr>
        <p:txBody>
          <a:bodyPr wrap="none" rtlCol="0">
            <a:spAutoFit/>
          </a:bodyPr>
          <a:lstStyle/>
          <a:p>
            <a:r>
              <a:rPr lang="en-US" dirty="0" smtClean="0"/>
              <a:t>TFBS “A”</a:t>
            </a:r>
            <a:endParaRPr lang="en-US" dirty="0"/>
          </a:p>
        </p:txBody>
      </p:sp>
      <p:sp>
        <p:nvSpPr>
          <p:cNvPr id="29" name="TextBox 28"/>
          <p:cNvSpPr txBox="1"/>
          <p:nvPr/>
        </p:nvSpPr>
        <p:spPr>
          <a:xfrm>
            <a:off x="4350957" y="4038600"/>
            <a:ext cx="1316130" cy="369332"/>
          </a:xfrm>
          <a:prstGeom prst="rect">
            <a:avLst/>
          </a:prstGeom>
          <a:noFill/>
        </p:spPr>
        <p:txBody>
          <a:bodyPr wrap="none" rtlCol="0">
            <a:spAutoFit/>
          </a:bodyPr>
          <a:lstStyle/>
          <a:p>
            <a:r>
              <a:rPr lang="en-US" dirty="0" smtClean="0"/>
              <a:t>TFBS cluster</a:t>
            </a:r>
            <a:endParaRPr lang="en-US" dirty="0"/>
          </a:p>
        </p:txBody>
      </p:sp>
      <p:sp>
        <p:nvSpPr>
          <p:cNvPr id="30" name="Rectangle 29"/>
          <p:cNvSpPr/>
          <p:nvPr/>
        </p:nvSpPr>
        <p:spPr>
          <a:xfrm>
            <a:off x="3581400" y="4876800"/>
            <a:ext cx="3124200" cy="1524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31" name="Straight Connector 30"/>
          <p:cNvCxnSpPr/>
          <p:nvPr/>
        </p:nvCxnSpPr>
        <p:spPr>
          <a:xfrm>
            <a:off x="1371600" y="5638800"/>
            <a:ext cx="716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7338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tangle 32"/>
          <p:cNvSpPr/>
          <p:nvPr/>
        </p:nvSpPr>
        <p:spPr>
          <a:xfrm>
            <a:off x="41148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tangle 33"/>
          <p:cNvSpPr/>
          <p:nvPr/>
        </p:nvSpPr>
        <p:spPr>
          <a:xfrm>
            <a:off x="42672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tangle 34"/>
          <p:cNvSpPr/>
          <p:nvPr/>
        </p:nvSpPr>
        <p:spPr>
          <a:xfrm>
            <a:off x="50292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57150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58674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6400800" y="5257800"/>
            <a:ext cx="76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0" name="Straight Connector 39"/>
          <p:cNvCxnSpPr/>
          <p:nvPr/>
        </p:nvCxnSpPr>
        <p:spPr>
          <a:xfrm rot="5400000">
            <a:off x="3619500" y="4000500"/>
            <a:ext cx="914400" cy="838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a:off x="5410200" y="3962400"/>
            <a:ext cx="1295400" cy="914400"/>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Straight Arrow Connector 43"/>
          <p:cNvCxnSpPr/>
          <p:nvPr/>
        </p:nvCxnSpPr>
        <p:spPr>
          <a:xfrm>
            <a:off x="3581400" y="6629400"/>
            <a:ext cx="31242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741404" y="6340974"/>
            <a:ext cx="696024" cy="369332"/>
          </a:xfrm>
          <a:prstGeom prst="rect">
            <a:avLst/>
          </a:prstGeom>
          <a:noFill/>
        </p:spPr>
        <p:txBody>
          <a:bodyPr wrap="none" rtlCol="0">
            <a:spAutoFit/>
          </a:bodyPr>
          <a:lstStyle/>
          <a:p>
            <a:r>
              <a:rPr lang="en-US" dirty="0" smtClean="0"/>
              <a:t>&lt; 3kb</a:t>
            </a:r>
            <a:endParaRPr lang="en-US" dirty="0"/>
          </a:p>
        </p:txBody>
      </p:sp>
      <p:cxnSp>
        <p:nvCxnSpPr>
          <p:cNvPr id="47" name="Straight Arrow Connector 46"/>
          <p:cNvCxnSpPr/>
          <p:nvPr/>
        </p:nvCxnSpPr>
        <p:spPr>
          <a:xfrm>
            <a:off x="4267200" y="5181600"/>
            <a:ext cx="8382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4152585" y="4812268"/>
            <a:ext cx="1278396" cy="369332"/>
          </a:xfrm>
          <a:prstGeom prst="rect">
            <a:avLst/>
          </a:prstGeom>
          <a:noFill/>
        </p:spPr>
        <p:txBody>
          <a:bodyPr wrap="square" rtlCol="0">
            <a:spAutoFit/>
          </a:bodyPr>
          <a:lstStyle/>
          <a:p>
            <a:r>
              <a:rPr lang="en-US" dirty="0" smtClean="0"/>
              <a:t>&lt; 500 bps</a:t>
            </a:r>
            <a:endParaRPr lang="en-US" dirty="0"/>
          </a:p>
        </p:txBody>
      </p:sp>
      <p:sp>
        <p:nvSpPr>
          <p:cNvPr id="39" name="Slide Number Placeholder 38"/>
          <p:cNvSpPr>
            <a:spLocks noGrp="1"/>
          </p:cNvSpPr>
          <p:nvPr>
            <p:ph type="sldNum" sz="quarter" idx="12"/>
          </p:nvPr>
        </p:nvSpPr>
        <p:spPr/>
        <p:txBody>
          <a:bodyPr/>
          <a:lstStyle/>
          <a:p>
            <a:fld id="{E9C09372-AF23-4F68-A3B3-036FE93C09E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Only 33 </a:t>
            </a:r>
            <a:r>
              <a:rPr lang="en-US" sz="2800" dirty="0" err="1" smtClean="0"/>
              <a:t>PWMs</a:t>
            </a:r>
            <a:r>
              <a:rPr lang="en-US" sz="2800" dirty="0" smtClean="0"/>
              <a:t> have more than 1000 clusters</a:t>
            </a:r>
            <a:endParaRPr lang="en-US" sz="2800" dirty="0"/>
          </a:p>
        </p:txBody>
      </p:sp>
      <p:sp>
        <p:nvSpPr>
          <p:cNvPr id="8" name="TextBox 7"/>
          <p:cNvSpPr txBox="1"/>
          <p:nvPr/>
        </p:nvSpPr>
        <p:spPr>
          <a:xfrm>
            <a:off x="3048000" y="5992090"/>
            <a:ext cx="838200" cy="369332"/>
          </a:xfrm>
          <a:prstGeom prst="rect">
            <a:avLst/>
          </a:prstGeom>
          <a:solidFill>
            <a:schemeClr val="bg1"/>
          </a:solidFill>
        </p:spPr>
        <p:txBody>
          <a:bodyPr wrap="square" rtlCol="0">
            <a:spAutoFit/>
          </a:bodyPr>
          <a:lstStyle/>
          <a:p>
            <a:r>
              <a:rPr lang="en-US" dirty="0" smtClean="0"/>
              <a:t>Direct</a:t>
            </a:r>
            <a:endParaRPr lang="en-US" dirty="0"/>
          </a:p>
        </p:txBody>
      </p:sp>
      <p:sp>
        <p:nvSpPr>
          <p:cNvPr id="10" name="TextBox 9"/>
          <p:cNvSpPr txBox="1"/>
          <p:nvPr/>
        </p:nvSpPr>
        <p:spPr>
          <a:xfrm>
            <a:off x="4114800" y="6003758"/>
            <a:ext cx="1143000" cy="369332"/>
          </a:xfrm>
          <a:prstGeom prst="rect">
            <a:avLst/>
          </a:prstGeom>
          <a:solidFill>
            <a:schemeClr val="bg1"/>
          </a:solidFill>
        </p:spPr>
        <p:txBody>
          <a:bodyPr wrap="square" rtlCol="0">
            <a:spAutoFit/>
          </a:bodyPr>
          <a:lstStyle/>
          <a:p>
            <a:r>
              <a:rPr lang="en-US" dirty="0" smtClean="0"/>
              <a:t>Indirect</a:t>
            </a:r>
            <a:endParaRPr lang="en-US" dirty="0"/>
          </a:p>
        </p:txBody>
      </p:sp>
      <p:sp>
        <p:nvSpPr>
          <p:cNvPr id="11" name="TextBox 10"/>
          <p:cNvSpPr txBox="1"/>
          <p:nvPr/>
        </p:nvSpPr>
        <p:spPr>
          <a:xfrm>
            <a:off x="5437910" y="5996833"/>
            <a:ext cx="2258290" cy="369332"/>
          </a:xfrm>
          <a:prstGeom prst="rect">
            <a:avLst/>
          </a:prstGeom>
          <a:solidFill>
            <a:schemeClr val="bg1"/>
          </a:solidFill>
        </p:spPr>
        <p:txBody>
          <a:bodyPr wrap="square" rtlCol="0">
            <a:spAutoFit/>
          </a:bodyPr>
          <a:lstStyle/>
          <a:p>
            <a:r>
              <a:rPr lang="en-US" dirty="0" smtClean="0"/>
              <a:t>Human specific</a:t>
            </a:r>
            <a:endParaRPr lang="en-US" dirty="0"/>
          </a:p>
        </p:txBody>
      </p:sp>
      <p:sp>
        <p:nvSpPr>
          <p:cNvPr id="9" name="Slide Number Placeholder 8"/>
          <p:cNvSpPr>
            <a:spLocks noGrp="1"/>
          </p:cNvSpPr>
          <p:nvPr>
            <p:ph type="sldNum" sz="quarter" idx="12"/>
          </p:nvPr>
        </p:nvSpPr>
        <p:spPr/>
        <p:txBody>
          <a:bodyPr/>
          <a:lstStyle/>
          <a:p>
            <a:fld id="{E9C09372-AF23-4F68-A3B3-036FE93C09E6}" type="slidenum">
              <a:rPr lang="en-US" smtClean="0"/>
              <a:pPr/>
              <a:t>11</a:t>
            </a:fld>
            <a:endParaRPr lang="en-US"/>
          </a:p>
        </p:txBody>
      </p:sp>
      <p:sp>
        <p:nvSpPr>
          <p:cNvPr id="13" name="Rectangle 12"/>
          <p:cNvSpPr/>
          <p:nvPr/>
        </p:nvSpPr>
        <p:spPr>
          <a:xfrm>
            <a:off x="2590800" y="5908965"/>
            <a:ext cx="5105400" cy="400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323850" y="1413165"/>
          <a:ext cx="851535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4267200" y="2590800"/>
            <a:ext cx="4572000" cy="181588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lvl="1" algn="l">
              <a:buFont typeface="Arial"/>
              <a:buChar char="•"/>
            </a:pPr>
            <a:r>
              <a:rPr lang="en-US" sz="1600" b="0" dirty="0" smtClean="0"/>
              <a:t> 126,000 homotypic TFBS clusters</a:t>
            </a:r>
          </a:p>
          <a:p>
            <a:pPr lvl="1" algn="l">
              <a:buFont typeface="Arial"/>
              <a:buChar char="•"/>
            </a:pPr>
            <a:r>
              <a:rPr lang="en-US" sz="1600" b="0" dirty="0" smtClean="0"/>
              <a:t> 272 (40%) of </a:t>
            </a:r>
            <a:r>
              <a:rPr lang="en-US" sz="1600" b="0" dirty="0" err="1" smtClean="0"/>
              <a:t>TFs</a:t>
            </a:r>
            <a:r>
              <a:rPr lang="en-US" sz="1600" b="0" dirty="0" smtClean="0"/>
              <a:t> have at least 5 clusters</a:t>
            </a:r>
          </a:p>
          <a:p>
            <a:pPr lvl="1" algn="l">
              <a:buFont typeface="Arial"/>
              <a:buChar char="•"/>
            </a:pPr>
            <a:r>
              <a:rPr lang="en-US" sz="1600" b="0" dirty="0" smtClean="0"/>
              <a:t>  Median length – 597 bps</a:t>
            </a:r>
          </a:p>
          <a:p>
            <a:pPr lvl="1" algn="l">
              <a:buFont typeface="Arial"/>
              <a:buChar char="•"/>
            </a:pPr>
            <a:r>
              <a:rPr lang="en-US" sz="1600" b="0" dirty="0" smtClean="0"/>
              <a:t> Median number of TFBS per cluster – 5</a:t>
            </a:r>
          </a:p>
          <a:p>
            <a:pPr lvl="1" algn="l">
              <a:buFont typeface="Arial"/>
              <a:buChar char="•"/>
            </a:pPr>
            <a:r>
              <a:rPr lang="en-US" sz="1600" dirty="0" smtClean="0"/>
              <a:t> Total genome span – 50.4 Mb (1.6%)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3"/>
          <p:cNvSpPr txBox="1">
            <a:spLocks noChangeArrowheads="1"/>
          </p:cNvSpPr>
          <p:nvPr/>
        </p:nvSpPr>
        <p:spPr bwMode="auto">
          <a:xfrm>
            <a:off x="152400" y="114615"/>
            <a:ext cx="8839200" cy="954107"/>
          </a:xfrm>
          <a:prstGeom prst="rect">
            <a:avLst/>
          </a:prstGeom>
          <a:noFill/>
          <a:ln w="9525">
            <a:noFill/>
            <a:miter lim="800000"/>
            <a:headEnd/>
            <a:tailEnd/>
          </a:ln>
          <a:effectLst/>
        </p:spPr>
        <p:txBody>
          <a:bodyPr wrap="square">
            <a:spAutoFit/>
          </a:bodyPr>
          <a:lstStyle/>
          <a:p>
            <a:pPr algn="ctr"/>
            <a:r>
              <a:rPr lang="en-US" sz="2800" dirty="0" smtClean="0"/>
              <a:t>Homotypic TFBS are strongly associated with promoters</a:t>
            </a:r>
            <a:endParaRPr lang="en-US" sz="2800" dirty="0"/>
          </a:p>
        </p:txBody>
      </p:sp>
      <p:pic>
        <p:nvPicPr>
          <p:cNvPr id="35" name="Picture 2"/>
          <p:cNvPicPr>
            <a:picLocks noChangeAspect="1" noChangeArrowheads="1"/>
          </p:cNvPicPr>
          <p:nvPr/>
        </p:nvPicPr>
        <p:blipFill>
          <a:blip r:embed="rId3" cstate="print"/>
          <a:srcRect/>
          <a:stretch>
            <a:fillRect/>
          </a:stretch>
        </p:blipFill>
        <p:spPr bwMode="auto">
          <a:xfrm>
            <a:off x="304800" y="2073275"/>
            <a:ext cx="7981005" cy="4648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BBF7BE1-6260-414C-9870-3D976BF23781}" type="slidenum">
              <a:rPr lang="en-US" smtClean="0"/>
              <a:pPr/>
              <a:t>12</a:t>
            </a:fld>
            <a:endParaRPr lang="en-US"/>
          </a:p>
        </p:txBody>
      </p:sp>
      <p:sp>
        <p:nvSpPr>
          <p:cNvPr id="6" name="Rectangle 5"/>
          <p:cNvSpPr/>
          <p:nvPr/>
        </p:nvSpPr>
        <p:spPr>
          <a:xfrm>
            <a:off x="1752600" y="1338818"/>
            <a:ext cx="5713260" cy="784830"/>
          </a:xfrm>
          <a:prstGeom prst="rect">
            <a:avLst/>
          </a:prstGeom>
        </p:spPr>
        <p:txBody>
          <a:bodyPr wrap="none">
            <a:spAutoFit/>
          </a:bodyPr>
          <a:lstStyle/>
          <a:p>
            <a:pPr eaLnBrk="1" hangingPunct="1"/>
            <a:r>
              <a:rPr lang="en-US" sz="1800" dirty="0" smtClean="0"/>
              <a:t>2290 clusters (47% of 4894 total) are in promoters</a:t>
            </a:r>
          </a:p>
          <a:p>
            <a:pPr eaLnBrk="1" hangingPunct="1"/>
            <a:r>
              <a:rPr lang="en-US" sz="1800" dirty="0" smtClean="0"/>
              <a:t>51% of human promoters contain at least 1 cluster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533400" y="1524000"/>
          <a:ext cx="7972425" cy="41052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5800" y="5943600"/>
            <a:ext cx="7848600" cy="369332"/>
          </a:xfrm>
          <a:prstGeom prst="rect">
            <a:avLst/>
          </a:prstGeom>
          <a:noFill/>
        </p:spPr>
        <p:txBody>
          <a:bodyPr wrap="square" rtlCol="0">
            <a:spAutoFit/>
          </a:bodyPr>
          <a:lstStyle/>
          <a:p>
            <a:pPr algn="ctr"/>
            <a:r>
              <a:rPr lang="en-US" dirty="0" smtClean="0"/>
              <a:t>p-</a:t>
            </a:r>
            <a:r>
              <a:rPr lang="en-US" dirty="0" err="1" smtClean="0"/>
              <a:t>val</a:t>
            </a:r>
            <a:r>
              <a:rPr lang="en-US" dirty="0" smtClean="0"/>
              <a:t> &lt; 0.005 for 78 TFs</a:t>
            </a:r>
            <a:endParaRPr lang="en-US" dirty="0"/>
          </a:p>
        </p:txBody>
      </p:sp>
      <p:sp>
        <p:nvSpPr>
          <p:cNvPr id="6"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Fraction of clusters in promoters</a:t>
            </a:r>
            <a:endParaRPr lang="en-US" sz="2800" dirty="0"/>
          </a:p>
        </p:txBody>
      </p:sp>
      <p:sp>
        <p:nvSpPr>
          <p:cNvPr id="9" name="Slide Number Placeholder 8"/>
          <p:cNvSpPr>
            <a:spLocks noGrp="1"/>
          </p:cNvSpPr>
          <p:nvPr>
            <p:ph type="sldNum" sz="quarter" idx="12"/>
          </p:nvPr>
        </p:nvSpPr>
        <p:spPr/>
        <p:txBody>
          <a:bodyPr/>
          <a:lstStyle/>
          <a:p>
            <a:pPr>
              <a:defRPr/>
            </a:pPr>
            <a:fld id="{3F86B957-4712-4AD4-A206-583458318D2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srcRect/>
          <a:stretch>
            <a:fillRect/>
          </a:stretch>
        </p:blipFill>
        <p:spPr bwMode="auto">
          <a:xfrm>
            <a:off x="990600" y="2438400"/>
            <a:ext cx="7361237" cy="37528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BBF7BE1-6260-414C-9870-3D976BF23781}" type="slidenum">
              <a:rPr lang="en-US" smtClean="0"/>
              <a:pPr/>
              <a:t>14</a:t>
            </a:fld>
            <a:endParaRPr lang="en-US"/>
          </a:p>
        </p:txBody>
      </p:sp>
      <p:sp>
        <p:nvSpPr>
          <p:cNvPr id="6" name="Text Box 3"/>
          <p:cNvSpPr txBox="1">
            <a:spLocks noChangeArrowheads="1"/>
          </p:cNvSpPr>
          <p:nvPr/>
        </p:nvSpPr>
        <p:spPr bwMode="auto">
          <a:xfrm>
            <a:off x="152400" y="228600"/>
            <a:ext cx="8839200" cy="523220"/>
          </a:xfrm>
          <a:prstGeom prst="rect">
            <a:avLst/>
          </a:prstGeom>
          <a:noFill/>
          <a:ln w="9525">
            <a:noFill/>
            <a:miter lim="800000"/>
            <a:headEnd/>
            <a:tailEnd/>
          </a:ln>
          <a:effectLst/>
        </p:spPr>
        <p:txBody>
          <a:bodyPr wrap="square">
            <a:spAutoFit/>
          </a:bodyPr>
          <a:lstStyle/>
          <a:p>
            <a:r>
              <a:rPr lang="en-US" sz="2800" dirty="0" smtClean="0"/>
              <a:t>SNP density in clusters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2400" y="114615"/>
            <a:ext cx="8839200" cy="954107"/>
          </a:xfrm>
          <a:prstGeom prst="rect">
            <a:avLst/>
          </a:prstGeom>
          <a:noFill/>
          <a:ln w="9525">
            <a:noFill/>
            <a:miter lim="800000"/>
            <a:headEnd/>
            <a:tailEnd/>
          </a:ln>
          <a:effectLst/>
        </p:spPr>
        <p:txBody>
          <a:bodyPr wrap="square">
            <a:spAutoFit/>
          </a:bodyPr>
          <a:lstStyle/>
          <a:p>
            <a:pPr algn="ctr"/>
            <a:r>
              <a:rPr lang="en-US" sz="2800" dirty="0" smtClean="0"/>
              <a:t>Comparing TFBS to inter-site regions within clusters to avoid ascertainment bias</a:t>
            </a:r>
            <a:endParaRPr lang="en-US" sz="2800" dirty="0"/>
          </a:p>
        </p:txBody>
      </p:sp>
      <p:sp>
        <p:nvSpPr>
          <p:cNvPr id="14" name="Rectangle 13"/>
          <p:cNvSpPr/>
          <p:nvPr/>
        </p:nvSpPr>
        <p:spPr>
          <a:xfrm>
            <a:off x="990600" y="2971800"/>
            <a:ext cx="6934200" cy="1524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5" name="Straight Connector 14"/>
          <p:cNvCxnSpPr/>
          <p:nvPr/>
        </p:nvCxnSpPr>
        <p:spPr>
          <a:xfrm>
            <a:off x="914400" y="3733800"/>
            <a:ext cx="716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0600" y="3352800"/>
            <a:ext cx="5334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3124200" y="3354388"/>
            <a:ext cx="457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3810000" y="3352800"/>
            <a:ext cx="457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p:cNvSpPr/>
          <p:nvPr/>
        </p:nvSpPr>
        <p:spPr>
          <a:xfrm>
            <a:off x="5410200" y="3352800"/>
            <a:ext cx="5334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391400" y="3354388"/>
            <a:ext cx="5334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3" name="Straight Arrow Connector 22"/>
          <p:cNvCxnSpPr/>
          <p:nvPr/>
        </p:nvCxnSpPr>
        <p:spPr>
          <a:xfrm>
            <a:off x="990600" y="4724400"/>
            <a:ext cx="69342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038600" y="4873823"/>
            <a:ext cx="774571" cy="307777"/>
          </a:xfrm>
          <a:prstGeom prst="rect">
            <a:avLst/>
          </a:prstGeom>
          <a:noFill/>
        </p:spPr>
        <p:txBody>
          <a:bodyPr wrap="none" rtlCol="0">
            <a:spAutoFit/>
          </a:bodyPr>
          <a:lstStyle/>
          <a:p>
            <a:r>
              <a:rPr lang="en-US" dirty="0" smtClean="0"/>
              <a:t>cluster</a:t>
            </a:r>
            <a:endParaRPr lang="en-US" dirty="0"/>
          </a:p>
        </p:txBody>
      </p:sp>
      <p:cxnSp>
        <p:nvCxnSpPr>
          <p:cNvPr id="26" name="Straight Arrow Connector 25"/>
          <p:cNvCxnSpPr/>
          <p:nvPr/>
        </p:nvCxnSpPr>
        <p:spPr>
          <a:xfrm>
            <a:off x="1524000" y="2895600"/>
            <a:ext cx="16002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371600" y="2438400"/>
            <a:ext cx="1905000" cy="307777"/>
          </a:xfrm>
          <a:prstGeom prst="rect">
            <a:avLst/>
          </a:prstGeom>
          <a:noFill/>
        </p:spPr>
        <p:txBody>
          <a:bodyPr wrap="square" rtlCol="0">
            <a:spAutoFit/>
          </a:bodyPr>
          <a:lstStyle/>
          <a:p>
            <a:r>
              <a:rPr lang="en-US" dirty="0" smtClean="0"/>
              <a:t>inter-site region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4495800" y="1905000"/>
            <a:ext cx="3975100" cy="363378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BBF7BE1-6260-414C-9870-3D976BF23781}" type="slidenum">
              <a:rPr lang="en-US" smtClean="0"/>
              <a:pPr/>
              <a:t>16</a:t>
            </a:fld>
            <a:endParaRPr lang="en-US"/>
          </a:p>
        </p:txBody>
      </p:sp>
      <p:sp>
        <p:nvSpPr>
          <p:cNvPr id="7" name="Text Box 3"/>
          <p:cNvSpPr txBox="1">
            <a:spLocks noChangeArrowheads="1"/>
          </p:cNvSpPr>
          <p:nvPr/>
        </p:nvSpPr>
        <p:spPr bwMode="auto">
          <a:xfrm>
            <a:off x="152400" y="114615"/>
            <a:ext cx="8839200" cy="954107"/>
          </a:xfrm>
          <a:prstGeom prst="rect">
            <a:avLst/>
          </a:prstGeom>
          <a:noFill/>
          <a:ln w="9525">
            <a:noFill/>
            <a:miter lim="800000"/>
            <a:headEnd/>
            <a:tailEnd/>
          </a:ln>
          <a:effectLst/>
        </p:spPr>
        <p:txBody>
          <a:bodyPr wrap="square">
            <a:spAutoFit/>
          </a:bodyPr>
          <a:lstStyle/>
          <a:p>
            <a:pPr algn="ctr"/>
            <a:r>
              <a:rPr lang="en-US" sz="2800" dirty="0" smtClean="0"/>
              <a:t>Two lines of evidence of negative selection acting on TFBS within TFBS clusters</a:t>
            </a:r>
            <a:endParaRPr lang="en-US" sz="2800" dirty="0"/>
          </a:p>
        </p:txBody>
      </p:sp>
      <p:pic>
        <p:nvPicPr>
          <p:cNvPr id="8" name="Picture 3"/>
          <p:cNvPicPr>
            <a:picLocks noChangeAspect="1" noChangeArrowheads="1"/>
          </p:cNvPicPr>
          <p:nvPr/>
        </p:nvPicPr>
        <p:blipFill>
          <a:blip r:embed="rId3" cstate="print"/>
          <a:srcRect/>
          <a:stretch>
            <a:fillRect/>
          </a:stretch>
        </p:blipFill>
        <p:spPr bwMode="auto">
          <a:xfrm>
            <a:off x="304800" y="1905000"/>
            <a:ext cx="3957637" cy="3574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Overlap with </a:t>
            </a:r>
            <a:r>
              <a:rPr lang="en-US" sz="2800" i="1" dirty="0" smtClean="0"/>
              <a:t>in vivo</a:t>
            </a:r>
            <a:r>
              <a:rPr lang="en-US" sz="2800" dirty="0" smtClean="0"/>
              <a:t> developmental enhancers</a:t>
            </a:r>
            <a:endParaRPr lang="en-US" sz="2800" dirty="0"/>
          </a:p>
        </p:txBody>
      </p:sp>
      <p:pic>
        <p:nvPicPr>
          <p:cNvPr id="1028" name="Picture 4" descr="Process"/>
          <p:cNvPicPr>
            <a:picLocks noChangeAspect="1" noChangeArrowheads="1"/>
          </p:cNvPicPr>
          <p:nvPr/>
        </p:nvPicPr>
        <p:blipFill>
          <a:blip r:embed="rId3" cstate="print"/>
          <a:srcRect/>
          <a:stretch>
            <a:fillRect/>
          </a:stretch>
        </p:blipFill>
        <p:spPr bwMode="auto">
          <a:xfrm>
            <a:off x="2895600" y="838200"/>
            <a:ext cx="3514725" cy="4438651"/>
          </a:xfrm>
          <a:prstGeom prst="rect">
            <a:avLst/>
          </a:prstGeom>
          <a:noFill/>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pic>
      <p:sp>
        <p:nvSpPr>
          <p:cNvPr id="16" name="Bent-Up Arrow 15"/>
          <p:cNvSpPr/>
          <p:nvPr/>
        </p:nvSpPr>
        <p:spPr>
          <a:xfrm rot="10800000">
            <a:off x="1371600" y="2118485"/>
            <a:ext cx="1524000" cy="1295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rot="10800000" flipH="1">
            <a:off x="6400800" y="2148714"/>
            <a:ext cx="1600200" cy="1295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05400" y="609600"/>
            <a:ext cx="2354299" cy="369332"/>
          </a:xfrm>
          <a:prstGeom prst="rect">
            <a:avLst/>
          </a:prstGeom>
          <a:solidFill>
            <a:schemeClr val="accent1">
              <a:lumMod val="20000"/>
              <a:lumOff val="80000"/>
              <a:alpha val="50000"/>
            </a:schemeClr>
          </a:solidFill>
        </p:spPr>
        <p:txBody>
          <a:bodyPr wrap="none" rtlCol="0">
            <a:spAutoFit/>
          </a:bodyPr>
          <a:lstStyle/>
          <a:p>
            <a:r>
              <a:rPr lang="en-US" dirty="0" smtClean="0"/>
              <a:t>http://enhancer.lbl.gov</a:t>
            </a:r>
            <a:endParaRPr lang="en-US" dirty="0"/>
          </a:p>
        </p:txBody>
      </p:sp>
      <p:sp>
        <p:nvSpPr>
          <p:cNvPr id="19" name="TextBox 18"/>
          <p:cNvSpPr txBox="1"/>
          <p:nvPr/>
        </p:nvSpPr>
        <p:spPr>
          <a:xfrm>
            <a:off x="685800" y="3505200"/>
            <a:ext cx="1761380" cy="369332"/>
          </a:xfrm>
          <a:prstGeom prst="rect">
            <a:avLst/>
          </a:prstGeom>
          <a:noFill/>
        </p:spPr>
        <p:txBody>
          <a:bodyPr wrap="none" rtlCol="0">
            <a:spAutoFit/>
          </a:bodyPr>
          <a:lstStyle/>
          <a:p>
            <a:r>
              <a:rPr lang="en-US" b="1" dirty="0" smtClean="0">
                <a:solidFill>
                  <a:srgbClr val="FF0000"/>
                </a:solidFill>
              </a:rPr>
              <a:t>346 ENHANCERS</a:t>
            </a:r>
            <a:endParaRPr lang="en-US" b="1" dirty="0">
              <a:solidFill>
                <a:srgbClr val="FF0000"/>
              </a:solidFill>
            </a:endParaRPr>
          </a:p>
        </p:txBody>
      </p:sp>
      <p:sp>
        <p:nvSpPr>
          <p:cNvPr id="20" name="TextBox 19"/>
          <p:cNvSpPr txBox="1"/>
          <p:nvPr/>
        </p:nvSpPr>
        <p:spPr>
          <a:xfrm>
            <a:off x="6934200" y="3581400"/>
            <a:ext cx="1648593" cy="369332"/>
          </a:xfrm>
          <a:prstGeom prst="rect">
            <a:avLst/>
          </a:prstGeom>
          <a:noFill/>
        </p:spPr>
        <p:txBody>
          <a:bodyPr wrap="none" rtlCol="0">
            <a:spAutoFit/>
          </a:bodyPr>
          <a:lstStyle/>
          <a:p>
            <a:r>
              <a:rPr lang="en-US" b="1" dirty="0" smtClean="0">
                <a:solidFill>
                  <a:schemeClr val="bg1">
                    <a:lumMod val="50000"/>
                  </a:schemeClr>
                </a:solidFill>
              </a:rPr>
              <a:t>503 NEGATIVES</a:t>
            </a:r>
            <a:endParaRPr lang="en-US" b="1" dirty="0">
              <a:solidFill>
                <a:schemeClr val="bg1">
                  <a:lumMod val="50000"/>
                </a:schemeClr>
              </a:solidFill>
            </a:endParaRPr>
          </a:p>
        </p:txBody>
      </p:sp>
      <p:pic>
        <p:nvPicPr>
          <p:cNvPr id="1030" name="Picture 6" descr="http://enhancer.lbl.gov/pics/p463.jpg">
            <a:hlinkClick r:id="rId4"/>
          </p:cNvPr>
          <p:cNvPicPr>
            <a:picLocks noChangeAspect="1" noChangeArrowheads="1"/>
          </p:cNvPicPr>
          <p:nvPr/>
        </p:nvPicPr>
        <p:blipFill>
          <a:blip r:embed="rId5" cstate="print"/>
          <a:srcRect/>
          <a:stretch>
            <a:fillRect/>
          </a:stretch>
        </p:blipFill>
        <p:spPr bwMode="auto">
          <a:xfrm>
            <a:off x="76200" y="3810001"/>
            <a:ext cx="1060173" cy="1219200"/>
          </a:xfrm>
          <a:prstGeom prst="rect">
            <a:avLst/>
          </a:prstGeom>
          <a:noFill/>
        </p:spPr>
      </p:pic>
      <p:pic>
        <p:nvPicPr>
          <p:cNvPr id="1032" name="Picture 8" descr="http://enhancer.lbl.gov/pics/p430.jpg">
            <a:hlinkClick r:id="rId6"/>
          </p:cNvPr>
          <p:cNvPicPr>
            <a:picLocks noChangeAspect="1" noChangeArrowheads="1"/>
          </p:cNvPicPr>
          <p:nvPr/>
        </p:nvPicPr>
        <p:blipFill>
          <a:blip r:embed="rId7" cstate="print"/>
          <a:srcRect/>
          <a:stretch>
            <a:fillRect/>
          </a:stretch>
        </p:blipFill>
        <p:spPr bwMode="auto">
          <a:xfrm>
            <a:off x="1143000" y="3810000"/>
            <a:ext cx="988541" cy="1219200"/>
          </a:xfrm>
          <a:prstGeom prst="rect">
            <a:avLst/>
          </a:prstGeom>
          <a:noFill/>
        </p:spPr>
      </p:pic>
      <p:pic>
        <p:nvPicPr>
          <p:cNvPr id="1034" name="Picture 10" descr="http://enhancer.lbl.gov/pics/p1.jpg">
            <a:hlinkClick r:id="rId8"/>
          </p:cNvPr>
          <p:cNvPicPr>
            <a:picLocks noChangeAspect="1" noChangeArrowheads="1"/>
          </p:cNvPicPr>
          <p:nvPr/>
        </p:nvPicPr>
        <p:blipFill>
          <a:blip r:embed="rId9" cstate="print"/>
          <a:srcRect/>
          <a:stretch>
            <a:fillRect/>
          </a:stretch>
        </p:blipFill>
        <p:spPr bwMode="auto">
          <a:xfrm>
            <a:off x="381000" y="4953001"/>
            <a:ext cx="842210" cy="1066800"/>
          </a:xfrm>
          <a:prstGeom prst="rect">
            <a:avLst/>
          </a:prstGeom>
          <a:noFill/>
        </p:spPr>
      </p:pic>
      <p:pic>
        <p:nvPicPr>
          <p:cNvPr id="1036" name="Picture 12" descr="http://enhancer.lbl.gov/pics/p324.jpg">
            <a:hlinkClick r:id="rId10"/>
          </p:cNvPr>
          <p:cNvPicPr>
            <a:picLocks noChangeAspect="1" noChangeArrowheads="1"/>
          </p:cNvPicPr>
          <p:nvPr/>
        </p:nvPicPr>
        <p:blipFill>
          <a:blip r:embed="rId11" cstate="print"/>
          <a:srcRect/>
          <a:stretch>
            <a:fillRect/>
          </a:stretch>
        </p:blipFill>
        <p:spPr bwMode="auto">
          <a:xfrm>
            <a:off x="1234314" y="4953000"/>
            <a:ext cx="955343" cy="1066800"/>
          </a:xfrm>
          <a:prstGeom prst="rect">
            <a:avLst/>
          </a:prstGeom>
          <a:noFill/>
        </p:spPr>
      </p:pic>
      <p:pic>
        <p:nvPicPr>
          <p:cNvPr id="1038" name="Picture 14" descr="http://enhancer.lbl.gov/pics/p1413.jpg">
            <a:hlinkClick r:id="rId12"/>
          </p:cNvPr>
          <p:cNvPicPr>
            <a:picLocks noChangeAspect="1" noChangeArrowheads="1"/>
          </p:cNvPicPr>
          <p:nvPr/>
        </p:nvPicPr>
        <p:blipFill>
          <a:blip r:embed="rId13" cstate="print"/>
          <a:srcRect/>
          <a:stretch>
            <a:fillRect/>
          </a:stretch>
        </p:blipFill>
        <p:spPr bwMode="auto">
          <a:xfrm>
            <a:off x="2209800" y="4953000"/>
            <a:ext cx="838200" cy="1075691"/>
          </a:xfrm>
          <a:prstGeom prst="rect">
            <a:avLst/>
          </a:prstGeom>
          <a:noFill/>
        </p:spPr>
      </p:pic>
      <p:pic>
        <p:nvPicPr>
          <p:cNvPr id="1040" name="Picture 16" descr="http://enhancer.lbl.gov/pics/p934.jpg">
            <a:hlinkClick r:id="rId14"/>
          </p:cNvPr>
          <p:cNvPicPr>
            <a:picLocks noChangeAspect="1" noChangeArrowheads="1"/>
          </p:cNvPicPr>
          <p:nvPr/>
        </p:nvPicPr>
        <p:blipFill>
          <a:blip r:embed="rId15" cstate="print"/>
          <a:srcRect/>
          <a:stretch>
            <a:fillRect/>
          </a:stretch>
        </p:blipFill>
        <p:spPr bwMode="auto">
          <a:xfrm>
            <a:off x="685800" y="5943600"/>
            <a:ext cx="637953" cy="914400"/>
          </a:xfrm>
          <a:prstGeom prst="rect">
            <a:avLst/>
          </a:prstGeom>
          <a:noFill/>
        </p:spPr>
      </p:pic>
      <p:pic>
        <p:nvPicPr>
          <p:cNvPr id="1042" name="Picture 18" descr="http://enhancer.lbl.gov/pics/p75.jpg">
            <a:hlinkClick r:id="rId16"/>
          </p:cNvPr>
          <p:cNvPicPr>
            <a:picLocks noChangeAspect="1" noChangeArrowheads="1"/>
          </p:cNvPicPr>
          <p:nvPr/>
        </p:nvPicPr>
        <p:blipFill>
          <a:blip r:embed="rId17" cstate="print"/>
          <a:srcRect/>
          <a:stretch>
            <a:fillRect/>
          </a:stretch>
        </p:blipFill>
        <p:spPr bwMode="auto">
          <a:xfrm>
            <a:off x="1348929" y="5943600"/>
            <a:ext cx="698904" cy="914400"/>
          </a:xfrm>
          <a:prstGeom prst="rect">
            <a:avLst/>
          </a:prstGeom>
          <a:noFill/>
        </p:spPr>
      </p:pic>
      <p:pic>
        <p:nvPicPr>
          <p:cNvPr id="1044" name="Picture 20" descr="http://enhancer.lbl.gov/pics/p1297.jpg">
            <a:hlinkClick r:id="rId18"/>
          </p:cNvPr>
          <p:cNvPicPr>
            <a:picLocks noChangeAspect="1" noChangeArrowheads="1"/>
          </p:cNvPicPr>
          <p:nvPr/>
        </p:nvPicPr>
        <p:blipFill>
          <a:blip r:embed="rId19" cstate="print"/>
          <a:srcRect/>
          <a:stretch>
            <a:fillRect/>
          </a:stretch>
        </p:blipFill>
        <p:spPr bwMode="auto">
          <a:xfrm>
            <a:off x="2072514" y="5947489"/>
            <a:ext cx="723585" cy="910511"/>
          </a:xfrm>
          <a:prstGeom prst="rect">
            <a:avLst/>
          </a:prstGeom>
          <a:noFill/>
        </p:spPr>
      </p:pic>
      <p:pic>
        <p:nvPicPr>
          <p:cNvPr id="1046" name="Picture 22" descr="http://enhancer.lbl.gov/pics/p1986.jpg">
            <a:hlinkClick r:id="rId20"/>
          </p:cNvPr>
          <p:cNvPicPr>
            <a:picLocks noChangeAspect="1" noChangeArrowheads="1"/>
          </p:cNvPicPr>
          <p:nvPr/>
        </p:nvPicPr>
        <p:blipFill>
          <a:blip r:embed="rId21" cstate="print"/>
          <a:srcRect/>
          <a:stretch>
            <a:fillRect/>
          </a:stretch>
        </p:blipFill>
        <p:spPr bwMode="auto">
          <a:xfrm>
            <a:off x="2819400" y="5943599"/>
            <a:ext cx="685800" cy="914401"/>
          </a:xfrm>
          <a:prstGeom prst="rect">
            <a:avLst/>
          </a:prstGeom>
          <a:noFill/>
        </p:spPr>
      </p:pic>
      <p:sp>
        <p:nvSpPr>
          <p:cNvPr id="29" name="TextBox 28"/>
          <p:cNvSpPr txBox="1"/>
          <p:nvPr/>
        </p:nvSpPr>
        <p:spPr>
          <a:xfrm>
            <a:off x="1066800" y="838200"/>
            <a:ext cx="1831784" cy="646331"/>
          </a:xfrm>
          <a:prstGeom prst="rect">
            <a:avLst/>
          </a:prstGeom>
          <a:noFill/>
        </p:spPr>
        <p:txBody>
          <a:bodyPr wrap="none" rtlCol="0">
            <a:spAutoFit/>
          </a:bodyPr>
          <a:lstStyle/>
          <a:p>
            <a:r>
              <a:rPr lang="en-US" dirty="0" smtClean="0"/>
              <a:t>“deep” or “ultra” </a:t>
            </a:r>
            <a:br>
              <a:rPr lang="en-US" dirty="0" smtClean="0"/>
            </a:br>
            <a:r>
              <a:rPr lang="en-US" dirty="0" smtClean="0"/>
              <a:t>conservation</a:t>
            </a:r>
            <a:endParaRPr lang="en-US" dirty="0"/>
          </a:p>
        </p:txBody>
      </p:sp>
      <p:sp>
        <p:nvSpPr>
          <p:cNvPr id="21" name="Slide Number Placeholder 20"/>
          <p:cNvSpPr>
            <a:spLocks noGrp="1"/>
          </p:cNvSpPr>
          <p:nvPr>
            <p:ph type="sldNum" sz="quarter" idx="12"/>
          </p:nvPr>
        </p:nvSpPr>
        <p:spPr/>
        <p:txBody>
          <a:bodyPr/>
          <a:lstStyle/>
          <a:p>
            <a:fld id="{8BBF7BE1-6260-414C-9870-3D976BF2378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LBL enhancers overlapping conserved </a:t>
            </a:r>
            <a:r>
              <a:rPr lang="en-US" sz="2800" dirty="0" err="1" smtClean="0"/>
              <a:t>homotypic</a:t>
            </a:r>
            <a:r>
              <a:rPr lang="en-US" sz="2800" dirty="0" smtClean="0"/>
              <a:t> clusters</a:t>
            </a:r>
            <a:endParaRPr lang="en-US" sz="2800" dirty="0"/>
          </a:p>
        </p:txBody>
      </p:sp>
      <p:graphicFrame>
        <p:nvGraphicFramePr>
          <p:cNvPr id="5" name="Chart 4"/>
          <p:cNvGraphicFramePr/>
          <p:nvPr/>
        </p:nvGraphicFramePr>
        <p:xfrm>
          <a:off x="0" y="1143000"/>
          <a:ext cx="50292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3581400" y="2362200"/>
          <a:ext cx="55626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444689" y="6488668"/>
            <a:ext cx="1457083" cy="307777"/>
          </a:xfrm>
          <a:prstGeom prst="rect">
            <a:avLst/>
          </a:prstGeom>
          <a:noFill/>
        </p:spPr>
        <p:txBody>
          <a:bodyPr wrap="none" rtlCol="0">
            <a:spAutoFit/>
          </a:bodyPr>
          <a:lstStyle/>
          <a:p>
            <a:r>
              <a:rPr lang="en-US" dirty="0" smtClean="0"/>
              <a:t>p-value &lt; 10</a:t>
            </a:r>
            <a:r>
              <a:rPr lang="en-US" baseline="30000" dirty="0" smtClean="0"/>
              <a:t>-100</a:t>
            </a:r>
            <a:endParaRPr lang="en-US" baseline="30000" dirty="0">
              <a:solidFill>
                <a:srgbClr val="FF0000"/>
              </a:solidFill>
            </a:endParaRPr>
          </a:p>
        </p:txBody>
      </p:sp>
      <p:pic>
        <p:nvPicPr>
          <p:cNvPr id="11" name="Picture 1"/>
          <p:cNvPicPr>
            <a:picLocks noChangeAspect="1" noChangeArrowheads="1"/>
          </p:cNvPicPr>
          <p:nvPr/>
        </p:nvPicPr>
        <p:blipFill>
          <a:blip r:embed="rId5" cstate="print"/>
          <a:srcRect l="1369" t="29176" r="5889" b="37916"/>
          <a:stretch>
            <a:fillRect/>
          </a:stretch>
        </p:blipFill>
        <p:spPr bwMode="auto">
          <a:xfrm>
            <a:off x="304800" y="4876800"/>
            <a:ext cx="4267200" cy="1542221"/>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8BBF7BE1-6260-414C-9870-3D976BF23781}"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F7BE1-6260-414C-9870-3D976BF23781}" type="slidenum">
              <a:rPr lang="en-US" smtClean="0"/>
              <a:pPr/>
              <a:t>19</a:t>
            </a:fld>
            <a:endParaRPr lang="en-US"/>
          </a:p>
        </p:txBody>
      </p:sp>
      <p:pic>
        <p:nvPicPr>
          <p:cNvPr id="5" name="Picture 4"/>
          <p:cNvPicPr>
            <a:picLocks noChangeAspect="1"/>
          </p:cNvPicPr>
          <p:nvPr/>
        </p:nvPicPr>
        <p:blipFill>
          <a:blip r:embed="rId2" cstate="print"/>
          <a:stretch>
            <a:fillRect/>
          </a:stretch>
        </p:blipFill>
        <p:spPr>
          <a:xfrm>
            <a:off x="457200" y="1005294"/>
            <a:ext cx="5607050" cy="3338106"/>
          </a:xfrm>
          <a:prstGeom prst="rect">
            <a:avLst/>
          </a:prstGeom>
        </p:spPr>
      </p:pic>
      <p:pic>
        <p:nvPicPr>
          <p:cNvPr id="6" name="Picture 5"/>
          <p:cNvPicPr>
            <a:picLocks noChangeAspect="1"/>
          </p:cNvPicPr>
          <p:nvPr/>
        </p:nvPicPr>
        <p:blipFill>
          <a:blip r:embed="rId3" cstate="print"/>
          <a:stretch>
            <a:fillRect/>
          </a:stretch>
        </p:blipFill>
        <p:spPr>
          <a:xfrm>
            <a:off x="5029200" y="3494129"/>
            <a:ext cx="3377290" cy="2862221"/>
          </a:xfrm>
          <a:prstGeom prst="rect">
            <a:avLst/>
          </a:prstGeom>
        </p:spPr>
      </p:pic>
      <p:sp>
        <p:nvSpPr>
          <p:cNvPr id="7" name="Text Box 3"/>
          <p:cNvSpPr txBox="1">
            <a:spLocks noChangeArrowheads="1"/>
          </p:cNvSpPr>
          <p:nvPr/>
        </p:nvSpPr>
        <p:spPr bwMode="auto">
          <a:xfrm>
            <a:off x="152400" y="0"/>
            <a:ext cx="8839200" cy="523220"/>
          </a:xfrm>
          <a:prstGeom prst="rect">
            <a:avLst/>
          </a:prstGeom>
          <a:noFill/>
          <a:ln w="9525">
            <a:noFill/>
            <a:miter lim="800000"/>
            <a:headEnd/>
            <a:tailEnd/>
          </a:ln>
          <a:effectLst/>
        </p:spPr>
        <p:txBody>
          <a:bodyPr wrap="square">
            <a:spAutoFit/>
          </a:bodyPr>
          <a:lstStyle/>
          <a:p>
            <a:pPr algn="ctr"/>
            <a:r>
              <a:rPr lang="en-US" sz="2800" dirty="0" smtClean="0"/>
              <a:t>Breaking the code.  TF – tissue associations.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descr="arnold"/>
          <p:cNvPicPr>
            <a:picLocks noChangeAspect="1" noChangeArrowheads="1"/>
          </p:cNvPicPr>
          <p:nvPr/>
        </p:nvPicPr>
        <p:blipFill>
          <a:blip r:embed="rId3" cstate="print"/>
          <a:srcRect/>
          <a:stretch>
            <a:fillRect/>
          </a:stretch>
        </p:blipFill>
        <p:spPr bwMode="auto">
          <a:xfrm>
            <a:off x="838200" y="914400"/>
            <a:ext cx="3276600" cy="2979738"/>
          </a:xfrm>
          <a:prstGeom prst="rect">
            <a:avLst/>
          </a:prstGeom>
          <a:noFill/>
        </p:spPr>
      </p:pic>
      <p:sp>
        <p:nvSpPr>
          <p:cNvPr id="336901" name="Text Box 5"/>
          <p:cNvSpPr txBox="1">
            <a:spLocks noChangeArrowheads="1"/>
          </p:cNvSpPr>
          <p:nvPr/>
        </p:nvSpPr>
        <p:spPr bwMode="auto">
          <a:xfrm>
            <a:off x="4648200" y="1676400"/>
            <a:ext cx="4038600" cy="703263"/>
          </a:xfrm>
          <a:prstGeom prst="rect">
            <a:avLst/>
          </a:prstGeom>
          <a:noFill/>
          <a:ln w="9525">
            <a:noFill/>
            <a:miter lim="800000"/>
            <a:headEnd/>
            <a:tailEnd/>
          </a:ln>
          <a:effectLst/>
        </p:spPr>
        <p:txBody>
          <a:bodyPr>
            <a:spAutoFit/>
          </a:bodyPr>
          <a:lstStyle/>
          <a:p>
            <a:pPr algn="l"/>
            <a:r>
              <a:rPr lang="en-US" sz="1600" b="0"/>
              <a:t> ~ </a:t>
            </a:r>
            <a:r>
              <a:rPr lang="en-US" sz="1600"/>
              <a:t>3% is coding for proteins</a:t>
            </a:r>
          </a:p>
          <a:p>
            <a:pPr algn="l"/>
            <a:endParaRPr lang="en-US" sz="1600" b="0"/>
          </a:p>
        </p:txBody>
      </p:sp>
      <p:pic>
        <p:nvPicPr>
          <p:cNvPr id="336903" name="Picture 7" descr="terminator3"/>
          <p:cNvPicPr>
            <a:picLocks noChangeAspect="1" noChangeArrowheads="1"/>
          </p:cNvPicPr>
          <p:nvPr/>
        </p:nvPicPr>
        <p:blipFill>
          <a:blip r:embed="rId4" cstate="print"/>
          <a:srcRect/>
          <a:stretch>
            <a:fillRect/>
          </a:stretch>
        </p:blipFill>
        <p:spPr bwMode="auto">
          <a:xfrm>
            <a:off x="2408238" y="952500"/>
            <a:ext cx="1706562" cy="2552700"/>
          </a:xfrm>
          <a:prstGeom prst="rect">
            <a:avLst/>
          </a:prstGeom>
          <a:noFill/>
        </p:spPr>
      </p:pic>
      <p:sp>
        <p:nvSpPr>
          <p:cNvPr id="336904" name="Text Box 8"/>
          <p:cNvSpPr txBox="1">
            <a:spLocks noChangeArrowheads="1"/>
          </p:cNvSpPr>
          <p:nvPr/>
        </p:nvSpPr>
        <p:spPr bwMode="auto">
          <a:xfrm>
            <a:off x="4724400" y="990600"/>
            <a:ext cx="4038600" cy="703263"/>
          </a:xfrm>
          <a:prstGeom prst="rect">
            <a:avLst/>
          </a:prstGeom>
          <a:noFill/>
          <a:ln w="9525">
            <a:noFill/>
            <a:miter lim="800000"/>
            <a:headEnd/>
            <a:tailEnd/>
          </a:ln>
          <a:effectLst/>
        </p:spPr>
        <p:txBody>
          <a:bodyPr>
            <a:spAutoFit/>
          </a:bodyPr>
          <a:lstStyle/>
          <a:p>
            <a:pPr algn="l"/>
            <a:r>
              <a:rPr lang="en-US" sz="1600" b="0"/>
              <a:t>3 billion letters</a:t>
            </a:r>
          </a:p>
          <a:p>
            <a:pPr algn="l"/>
            <a:r>
              <a:rPr lang="en-US" sz="1600" b="0"/>
              <a:t>~ </a:t>
            </a:r>
            <a:r>
              <a:rPr lang="en-US" sz="1600"/>
              <a:t>45% is “junk”</a:t>
            </a:r>
            <a:r>
              <a:rPr lang="en-US" sz="1600" b="0"/>
              <a:t> </a:t>
            </a:r>
            <a:r>
              <a:rPr lang="en-US" sz="1000" b="0"/>
              <a:t>(repetitive elements) </a:t>
            </a:r>
            <a:endParaRPr lang="en-US" sz="1600" b="0"/>
          </a:p>
        </p:txBody>
      </p:sp>
      <p:grpSp>
        <p:nvGrpSpPr>
          <p:cNvPr id="336941" name="Group 45"/>
          <p:cNvGrpSpPr>
            <a:grpSpLocks/>
          </p:cNvGrpSpPr>
          <p:nvPr/>
        </p:nvGrpSpPr>
        <p:grpSpPr bwMode="auto">
          <a:xfrm>
            <a:off x="4713288" y="2283618"/>
            <a:ext cx="4495800" cy="4989513"/>
            <a:chOff x="2928" y="1536"/>
            <a:chExt cx="2832" cy="3143"/>
          </a:xfrm>
        </p:grpSpPr>
        <p:sp>
          <p:nvSpPr>
            <p:cNvPr id="336902" name="Rectangle 6"/>
            <p:cNvSpPr>
              <a:spLocks noChangeArrowheads="1"/>
            </p:cNvSpPr>
            <p:nvPr/>
          </p:nvSpPr>
          <p:spPr bwMode="auto">
            <a:xfrm>
              <a:off x="2928" y="1536"/>
              <a:ext cx="2832" cy="404"/>
            </a:xfrm>
            <a:prstGeom prst="rect">
              <a:avLst/>
            </a:prstGeom>
            <a:noFill/>
            <a:ln w="9525">
              <a:noFill/>
              <a:miter lim="800000"/>
              <a:headEnd/>
              <a:tailEnd/>
            </a:ln>
            <a:effectLst/>
          </p:spPr>
          <p:txBody>
            <a:bodyPr>
              <a:spAutoFit/>
            </a:bodyPr>
            <a:lstStyle/>
            <a:p>
              <a:pPr algn="l">
                <a:spcBef>
                  <a:spcPct val="0"/>
                </a:spcBef>
              </a:pPr>
              <a:r>
                <a:rPr lang="en-US" sz="1800" b="0">
                  <a:solidFill>
                    <a:srgbClr val="FF0000"/>
                  </a:solidFill>
                </a:rPr>
                <a:t>gene regulatory elements (REs) reside </a:t>
              </a:r>
            </a:p>
            <a:p>
              <a:pPr algn="l">
                <a:spcBef>
                  <a:spcPct val="0"/>
                </a:spcBef>
              </a:pPr>
              <a:r>
                <a:rPr lang="en-US" sz="1800" b="0">
                  <a:solidFill>
                    <a:srgbClr val="FF0000"/>
                  </a:solidFill>
                </a:rPr>
                <a:t>SOMEWHERE in the rest ~50%</a:t>
              </a:r>
            </a:p>
          </p:txBody>
        </p:sp>
        <p:grpSp>
          <p:nvGrpSpPr>
            <p:cNvPr id="336905" name="Group 9"/>
            <p:cNvGrpSpPr>
              <a:grpSpLocks/>
            </p:cNvGrpSpPr>
            <p:nvPr/>
          </p:nvGrpSpPr>
          <p:grpSpPr bwMode="auto">
            <a:xfrm>
              <a:off x="2928" y="2074"/>
              <a:ext cx="2572" cy="2605"/>
              <a:chOff x="2959" y="936"/>
              <a:chExt cx="2572" cy="2605"/>
            </a:xfrm>
          </p:grpSpPr>
          <p:pic>
            <p:nvPicPr>
              <p:cNvPr id="336906" name="Picture 10" descr="pictograph_2"/>
              <p:cNvPicPr>
                <a:picLocks noChangeAspect="1" noChangeArrowheads="1"/>
              </p:cNvPicPr>
              <p:nvPr/>
            </p:nvPicPr>
            <p:blipFill>
              <a:blip r:embed="rId5" cstate="print"/>
              <a:srcRect t="4800" b="13440"/>
              <a:stretch>
                <a:fillRect/>
              </a:stretch>
            </p:blipFill>
            <p:spPr bwMode="auto">
              <a:xfrm>
                <a:off x="2959" y="936"/>
                <a:ext cx="2572" cy="2605"/>
              </a:xfrm>
              <a:prstGeom prst="rect">
                <a:avLst/>
              </a:prstGeom>
              <a:noFill/>
              <a:ln w="9525">
                <a:solidFill>
                  <a:schemeClr val="bg2"/>
                </a:solidFill>
                <a:miter lim="800000"/>
                <a:headEnd/>
                <a:tailEnd/>
              </a:ln>
              <a:effectLst/>
            </p:spPr>
          </p:pic>
          <p:grpSp>
            <p:nvGrpSpPr>
              <p:cNvPr id="336907" name="Group 11"/>
              <p:cNvGrpSpPr>
                <a:grpSpLocks/>
              </p:cNvGrpSpPr>
              <p:nvPr/>
            </p:nvGrpSpPr>
            <p:grpSpPr bwMode="auto">
              <a:xfrm>
                <a:off x="2959" y="1238"/>
                <a:ext cx="2572" cy="2273"/>
                <a:chOff x="2959" y="1238"/>
                <a:chExt cx="2572" cy="2273"/>
              </a:xfrm>
            </p:grpSpPr>
            <p:sp>
              <p:nvSpPr>
                <p:cNvPr id="336908" name="Rectangle 12"/>
                <p:cNvSpPr>
                  <a:spLocks noChangeArrowheads="1"/>
                </p:cNvSpPr>
                <p:nvPr/>
              </p:nvSpPr>
              <p:spPr bwMode="auto">
                <a:xfrm>
                  <a:off x="2959" y="1238"/>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09" name="Rectangle 13"/>
                <p:cNvSpPr>
                  <a:spLocks noChangeArrowheads="1"/>
                </p:cNvSpPr>
                <p:nvPr/>
              </p:nvSpPr>
              <p:spPr bwMode="auto">
                <a:xfrm>
                  <a:off x="3487" y="1238"/>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0" name="Rectangle 14"/>
                <p:cNvSpPr>
                  <a:spLocks noChangeArrowheads="1"/>
                </p:cNvSpPr>
                <p:nvPr/>
              </p:nvSpPr>
              <p:spPr bwMode="auto">
                <a:xfrm>
                  <a:off x="4015" y="1238"/>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1" name="Rectangle 15"/>
                <p:cNvSpPr>
                  <a:spLocks noChangeArrowheads="1"/>
                </p:cNvSpPr>
                <p:nvPr/>
              </p:nvSpPr>
              <p:spPr bwMode="auto">
                <a:xfrm>
                  <a:off x="4519" y="1238"/>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2" name="Rectangle 16"/>
                <p:cNvSpPr>
                  <a:spLocks noChangeArrowheads="1"/>
                </p:cNvSpPr>
                <p:nvPr/>
              </p:nvSpPr>
              <p:spPr bwMode="auto">
                <a:xfrm>
                  <a:off x="5048" y="1238"/>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3" name="Rectangle 17"/>
                <p:cNvSpPr>
                  <a:spLocks noChangeArrowheads="1"/>
                </p:cNvSpPr>
                <p:nvPr/>
              </p:nvSpPr>
              <p:spPr bwMode="auto">
                <a:xfrm>
                  <a:off x="2959" y="1670"/>
                  <a:ext cx="257"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14" name="Rectangle 18"/>
                <p:cNvSpPr>
                  <a:spLocks noChangeArrowheads="1"/>
                </p:cNvSpPr>
                <p:nvPr/>
              </p:nvSpPr>
              <p:spPr bwMode="auto">
                <a:xfrm>
                  <a:off x="3775" y="1670"/>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5" name="Rectangle 19"/>
                <p:cNvSpPr>
                  <a:spLocks noChangeArrowheads="1"/>
                </p:cNvSpPr>
                <p:nvPr/>
              </p:nvSpPr>
              <p:spPr bwMode="auto">
                <a:xfrm>
                  <a:off x="3295" y="1670"/>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6" name="Rectangle 20"/>
                <p:cNvSpPr>
                  <a:spLocks noChangeArrowheads="1"/>
                </p:cNvSpPr>
                <p:nvPr/>
              </p:nvSpPr>
              <p:spPr bwMode="auto">
                <a:xfrm>
                  <a:off x="4303" y="1670"/>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7" name="Rectangle 21"/>
                <p:cNvSpPr>
                  <a:spLocks noChangeArrowheads="1"/>
                </p:cNvSpPr>
                <p:nvPr/>
              </p:nvSpPr>
              <p:spPr bwMode="auto">
                <a:xfrm>
                  <a:off x="2959" y="210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8" name="Rectangle 22"/>
                <p:cNvSpPr>
                  <a:spLocks noChangeArrowheads="1"/>
                </p:cNvSpPr>
                <p:nvPr/>
              </p:nvSpPr>
              <p:spPr bwMode="auto">
                <a:xfrm>
                  <a:off x="3511" y="210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19" name="Rectangle 23"/>
                <p:cNvSpPr>
                  <a:spLocks noChangeArrowheads="1"/>
                </p:cNvSpPr>
                <p:nvPr/>
              </p:nvSpPr>
              <p:spPr bwMode="auto">
                <a:xfrm>
                  <a:off x="4015" y="210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20" name="Rectangle 24"/>
                <p:cNvSpPr>
                  <a:spLocks noChangeArrowheads="1"/>
                </p:cNvSpPr>
                <p:nvPr/>
              </p:nvSpPr>
              <p:spPr bwMode="auto">
                <a:xfrm>
                  <a:off x="4519" y="2102"/>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1" name="Rectangle 25"/>
                <p:cNvSpPr>
                  <a:spLocks noChangeArrowheads="1"/>
                </p:cNvSpPr>
                <p:nvPr/>
              </p:nvSpPr>
              <p:spPr bwMode="auto">
                <a:xfrm>
                  <a:off x="3487" y="258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22" name="Rectangle 26"/>
                <p:cNvSpPr>
                  <a:spLocks noChangeArrowheads="1"/>
                </p:cNvSpPr>
                <p:nvPr/>
              </p:nvSpPr>
              <p:spPr bwMode="auto">
                <a:xfrm>
                  <a:off x="3000" y="258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23" name="Rectangle 27"/>
                <p:cNvSpPr>
                  <a:spLocks noChangeArrowheads="1"/>
                </p:cNvSpPr>
                <p:nvPr/>
              </p:nvSpPr>
              <p:spPr bwMode="auto">
                <a:xfrm>
                  <a:off x="4015" y="2582"/>
                  <a:ext cx="432" cy="96"/>
                </a:xfrm>
                <a:prstGeom prst="rect">
                  <a:avLst/>
                </a:prstGeom>
                <a:solidFill>
                  <a:srgbClr val="808080">
                    <a:alpha val="95000"/>
                  </a:srgbClr>
                </a:solidFill>
                <a:ln w="25400">
                  <a:noFill/>
                  <a:miter lim="800000"/>
                  <a:headEnd/>
                  <a:tailEnd/>
                </a:ln>
                <a:effectLst/>
              </p:spPr>
              <p:txBody>
                <a:bodyPr wrap="none" anchor="ctr">
                  <a:spAutoFit/>
                </a:bodyPr>
                <a:lstStyle/>
                <a:p>
                  <a:endParaRPr lang="en-US"/>
                </a:p>
              </p:txBody>
            </p:sp>
            <p:sp>
              <p:nvSpPr>
                <p:cNvPr id="336924" name="Rectangle 28"/>
                <p:cNvSpPr>
                  <a:spLocks noChangeArrowheads="1"/>
                </p:cNvSpPr>
                <p:nvPr/>
              </p:nvSpPr>
              <p:spPr bwMode="auto">
                <a:xfrm>
                  <a:off x="4892" y="2102"/>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5" name="Rectangle 29"/>
                <p:cNvSpPr>
                  <a:spLocks noChangeArrowheads="1"/>
                </p:cNvSpPr>
                <p:nvPr/>
              </p:nvSpPr>
              <p:spPr bwMode="auto">
                <a:xfrm>
                  <a:off x="5219" y="2102"/>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6" name="Rectangle 30"/>
                <p:cNvSpPr>
                  <a:spLocks noChangeArrowheads="1"/>
                </p:cNvSpPr>
                <p:nvPr/>
              </p:nvSpPr>
              <p:spPr bwMode="auto">
                <a:xfrm>
                  <a:off x="4591" y="2582"/>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7" name="Rectangle 31"/>
                <p:cNvSpPr>
                  <a:spLocks noChangeArrowheads="1"/>
                </p:cNvSpPr>
                <p:nvPr/>
              </p:nvSpPr>
              <p:spPr bwMode="auto">
                <a:xfrm>
                  <a:off x="3467" y="3047"/>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8" name="Rectangle 32"/>
                <p:cNvSpPr>
                  <a:spLocks noChangeArrowheads="1"/>
                </p:cNvSpPr>
                <p:nvPr/>
              </p:nvSpPr>
              <p:spPr bwMode="auto">
                <a:xfrm>
                  <a:off x="3818" y="3415"/>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29" name="Rectangle 33"/>
                <p:cNvSpPr>
                  <a:spLocks noChangeArrowheads="1"/>
                </p:cNvSpPr>
                <p:nvPr/>
              </p:nvSpPr>
              <p:spPr bwMode="auto">
                <a:xfrm>
                  <a:off x="3301" y="3415"/>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0" name="Rectangle 34"/>
                <p:cNvSpPr>
                  <a:spLocks noChangeArrowheads="1"/>
                </p:cNvSpPr>
                <p:nvPr/>
              </p:nvSpPr>
              <p:spPr bwMode="auto">
                <a:xfrm>
                  <a:off x="4999" y="2582"/>
                  <a:ext cx="31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1" name="Rectangle 35"/>
                <p:cNvSpPr>
                  <a:spLocks noChangeArrowheads="1"/>
                </p:cNvSpPr>
                <p:nvPr/>
              </p:nvSpPr>
              <p:spPr bwMode="auto">
                <a:xfrm>
                  <a:off x="3731" y="3044"/>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2" name="Rectangle 36"/>
                <p:cNvSpPr>
                  <a:spLocks noChangeArrowheads="1"/>
                </p:cNvSpPr>
                <p:nvPr/>
              </p:nvSpPr>
              <p:spPr bwMode="auto">
                <a:xfrm>
                  <a:off x="3974" y="2948"/>
                  <a:ext cx="394"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3" name="Rectangle 37"/>
                <p:cNvSpPr>
                  <a:spLocks noChangeArrowheads="1"/>
                </p:cNvSpPr>
                <p:nvPr/>
              </p:nvSpPr>
              <p:spPr bwMode="auto">
                <a:xfrm>
                  <a:off x="4447" y="3011"/>
                  <a:ext cx="384"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4" name="Rectangle 38"/>
                <p:cNvSpPr>
                  <a:spLocks noChangeArrowheads="1"/>
                </p:cNvSpPr>
                <p:nvPr/>
              </p:nvSpPr>
              <p:spPr bwMode="auto">
                <a:xfrm>
                  <a:off x="4852" y="2948"/>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5" name="Rectangle 39"/>
                <p:cNvSpPr>
                  <a:spLocks noChangeArrowheads="1"/>
                </p:cNvSpPr>
                <p:nvPr/>
              </p:nvSpPr>
              <p:spPr bwMode="auto">
                <a:xfrm>
                  <a:off x="5098" y="2948"/>
                  <a:ext cx="382"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6" name="Rectangle 40"/>
                <p:cNvSpPr>
                  <a:spLocks noChangeArrowheads="1"/>
                </p:cNvSpPr>
                <p:nvPr/>
              </p:nvSpPr>
              <p:spPr bwMode="auto">
                <a:xfrm>
                  <a:off x="4303" y="3415"/>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7" name="Rectangle 41"/>
                <p:cNvSpPr>
                  <a:spLocks noChangeArrowheads="1"/>
                </p:cNvSpPr>
                <p:nvPr/>
              </p:nvSpPr>
              <p:spPr bwMode="auto">
                <a:xfrm>
                  <a:off x="4619" y="3415"/>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sp>
              <p:nvSpPr>
                <p:cNvPr id="336938" name="Rectangle 42"/>
                <p:cNvSpPr>
                  <a:spLocks noChangeArrowheads="1"/>
                </p:cNvSpPr>
                <p:nvPr/>
              </p:nvSpPr>
              <p:spPr bwMode="auto">
                <a:xfrm>
                  <a:off x="5048" y="3415"/>
                  <a:ext cx="233" cy="96"/>
                </a:xfrm>
                <a:prstGeom prst="rect">
                  <a:avLst/>
                </a:prstGeom>
                <a:solidFill>
                  <a:srgbClr val="808080">
                    <a:alpha val="95000"/>
                  </a:srgbClr>
                </a:solidFill>
                <a:ln w="25400">
                  <a:noFill/>
                  <a:miter lim="800000"/>
                  <a:headEnd/>
                  <a:tailEnd/>
                </a:ln>
                <a:effectLst/>
              </p:spPr>
              <p:txBody>
                <a:bodyPr anchor="ctr">
                  <a:spAutoFit/>
                </a:bodyPr>
                <a:lstStyle/>
                <a:p>
                  <a:endParaRPr lang="en-US"/>
                </a:p>
              </p:txBody>
            </p:sp>
          </p:grpSp>
          <p:sp>
            <p:nvSpPr>
              <p:cNvPr id="336939" name="Oval 43"/>
              <p:cNvSpPr>
                <a:spLocks noChangeArrowheads="1"/>
              </p:cNvSpPr>
              <p:nvPr/>
            </p:nvSpPr>
            <p:spPr bwMode="auto">
              <a:xfrm>
                <a:off x="2975" y="2663"/>
                <a:ext cx="487" cy="538"/>
              </a:xfrm>
              <a:prstGeom prst="ellipse">
                <a:avLst/>
              </a:prstGeom>
              <a:solidFill>
                <a:srgbClr val="FF3300">
                  <a:alpha val="50000"/>
                </a:srgbClr>
              </a:solidFill>
              <a:ln w="25400">
                <a:noFill/>
                <a:round/>
                <a:headEnd/>
                <a:tailEnd/>
              </a:ln>
              <a:effectLst/>
            </p:spPr>
            <p:txBody>
              <a:bodyPr wrap="none" anchor="ctr">
                <a:spAutoFit/>
              </a:bodyPr>
              <a:lstStyle/>
              <a:p>
                <a:endParaRPr lang="en-US"/>
              </a:p>
            </p:txBody>
          </p:sp>
          <p:sp>
            <p:nvSpPr>
              <p:cNvPr id="336940" name="Oval 44"/>
              <p:cNvSpPr>
                <a:spLocks noChangeArrowheads="1"/>
              </p:cNvSpPr>
              <p:nvPr/>
            </p:nvSpPr>
            <p:spPr bwMode="auto">
              <a:xfrm>
                <a:off x="4951" y="1334"/>
                <a:ext cx="580" cy="538"/>
              </a:xfrm>
              <a:prstGeom prst="ellipse">
                <a:avLst/>
              </a:prstGeom>
              <a:solidFill>
                <a:srgbClr val="FF3300">
                  <a:alpha val="50000"/>
                </a:srgbClr>
              </a:solidFill>
              <a:ln w="25400">
                <a:noFill/>
                <a:round/>
                <a:headEnd/>
                <a:tailEnd/>
              </a:ln>
              <a:effectLst/>
            </p:spPr>
            <p:txBody>
              <a:bodyPr anchor="ctr">
                <a:spAutoFit/>
              </a:bodyPr>
              <a:lstStyle/>
              <a:p>
                <a:endParaRPr lang="en-US"/>
              </a:p>
            </p:txBody>
          </p:sp>
        </p:grpSp>
      </p:grpSp>
      <p:sp>
        <p:nvSpPr>
          <p:cNvPr id="46" name="Text Box 3"/>
          <p:cNvSpPr txBox="1">
            <a:spLocks noChangeArrowheads="1"/>
          </p:cNvSpPr>
          <p:nvPr/>
        </p:nvSpPr>
        <p:spPr bwMode="auto">
          <a:xfrm>
            <a:off x="152400" y="0"/>
            <a:ext cx="8839200" cy="523220"/>
          </a:xfrm>
          <a:prstGeom prst="rect">
            <a:avLst/>
          </a:prstGeom>
          <a:noFill/>
          <a:ln w="9525">
            <a:noFill/>
            <a:miter lim="800000"/>
            <a:headEnd/>
            <a:tailEnd/>
          </a:ln>
          <a:effectLst/>
        </p:spPr>
        <p:txBody>
          <a:bodyPr wrap="square">
            <a:spAutoFit/>
          </a:bodyPr>
          <a:lstStyle/>
          <a:p>
            <a:r>
              <a:rPr lang="en-US" sz="2800" dirty="0" smtClean="0"/>
              <a:t>The Genome Sequence: The Ultimate Code of Life</a:t>
            </a:r>
          </a:p>
        </p:txBody>
      </p:sp>
      <p:sp>
        <p:nvSpPr>
          <p:cNvPr id="45" name="Slide Number Placeholder 44"/>
          <p:cNvSpPr>
            <a:spLocks noGrp="1"/>
          </p:cNvSpPr>
          <p:nvPr>
            <p:ph type="sldNum" sz="quarter" idx="12"/>
          </p:nvPr>
        </p:nvSpPr>
        <p:spPr/>
        <p:txBody>
          <a:bodyPr/>
          <a:lstStyle/>
          <a:p>
            <a:fld id="{E9C09372-AF23-4F68-A3B3-036FE93C09E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69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6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36903"/>
                                        </p:tgtEl>
                                        <p:attrNameLst>
                                          <p:attrName>style.visibility</p:attrName>
                                        </p:attrNameLst>
                                      </p:cBhvr>
                                      <p:to>
                                        <p:strVal val="visible"/>
                                      </p:to>
                                    </p:set>
                                    <p:animEffect transition="in" filter="dissolve">
                                      <p:cBhvr>
                                        <p:cTn id="19" dur="500"/>
                                        <p:tgtEl>
                                          <p:spTgt spid="336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autoUpdateAnimBg="0"/>
      <p:bldP spid="33690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232240"/>
            <a:ext cx="6858000" cy="548923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BBF7BE1-6260-414C-9870-3D976BF23781}" type="slidenum">
              <a:rPr lang="en-US" smtClean="0"/>
              <a:pPr/>
              <a:t>20</a:t>
            </a:fld>
            <a:endParaRPr lang="en-US"/>
          </a:p>
        </p:txBody>
      </p:sp>
      <p:sp>
        <p:nvSpPr>
          <p:cNvPr id="4" name="Text Box 3"/>
          <p:cNvSpPr txBox="1">
            <a:spLocks noChangeArrowheads="1"/>
          </p:cNvSpPr>
          <p:nvPr/>
        </p:nvSpPr>
        <p:spPr bwMode="auto">
          <a:xfrm>
            <a:off x="152400" y="114615"/>
            <a:ext cx="8839200" cy="954107"/>
          </a:xfrm>
          <a:prstGeom prst="rect">
            <a:avLst/>
          </a:prstGeom>
          <a:noFill/>
          <a:ln w="9525">
            <a:noFill/>
            <a:miter lim="800000"/>
            <a:headEnd/>
            <a:tailEnd/>
          </a:ln>
          <a:effectLst/>
        </p:spPr>
        <p:txBody>
          <a:bodyPr wrap="square">
            <a:spAutoFit/>
          </a:bodyPr>
          <a:lstStyle/>
          <a:p>
            <a:pPr algn="ctr"/>
            <a:r>
              <a:rPr lang="en-US" sz="2800" dirty="0" smtClean="0"/>
              <a:t>3-fold stronger association with p300 binding than expected</a:t>
            </a:r>
            <a:endParaRPr lang="en-US" sz="2800" dirty="0"/>
          </a:p>
        </p:txBody>
      </p:sp>
      <p:sp>
        <p:nvSpPr>
          <p:cNvPr id="5" name="Rectangle 4"/>
          <p:cNvSpPr/>
          <p:nvPr/>
        </p:nvSpPr>
        <p:spPr>
          <a:xfrm>
            <a:off x="4448300" y="5688275"/>
            <a:ext cx="609600" cy="15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extBox 13"/>
          <p:cNvSpPr txBox="1"/>
          <p:nvPr/>
        </p:nvSpPr>
        <p:spPr>
          <a:xfrm>
            <a:off x="4213252" y="5344873"/>
            <a:ext cx="1077539" cy="369332"/>
          </a:xfrm>
          <a:prstGeom prst="rect">
            <a:avLst/>
          </a:prstGeom>
          <a:noFill/>
        </p:spPr>
        <p:txBody>
          <a:bodyPr wrap="none" rtlCol="0">
            <a:spAutoFit/>
          </a:bodyPr>
          <a:lstStyle/>
          <a:p>
            <a:r>
              <a:rPr lang="en-US" sz="1800" dirty="0" smtClean="0">
                <a:latin typeface="+mn-lt"/>
              </a:rPr>
              <a:t>enhancer</a:t>
            </a:r>
            <a:endParaRPr lang="en-US" sz="18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57200" y="838200"/>
            <a:ext cx="8308588" cy="4800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BBF7BE1-6260-414C-9870-3D976BF23781}" type="slidenum">
              <a:rPr lang="en-US" smtClean="0"/>
              <a:pPr/>
              <a:t>21</a:t>
            </a:fld>
            <a:endParaRPr lang="en-US"/>
          </a:p>
        </p:txBody>
      </p:sp>
      <p:sp>
        <p:nvSpPr>
          <p:cNvPr id="4" name="Rectangle 3"/>
          <p:cNvSpPr/>
          <p:nvPr/>
        </p:nvSpPr>
        <p:spPr>
          <a:xfrm>
            <a:off x="4572000" y="5638800"/>
            <a:ext cx="2777452" cy="307777"/>
          </a:xfrm>
          <a:prstGeom prst="rect">
            <a:avLst/>
          </a:prstGeom>
        </p:spPr>
        <p:txBody>
          <a:bodyPr wrap="none">
            <a:spAutoFit/>
          </a:bodyPr>
          <a:lstStyle/>
          <a:p>
            <a:r>
              <a:rPr lang="en-US" dirty="0" smtClean="0"/>
              <a:t>25-fold difference, P=2.99·10</a:t>
            </a:r>
            <a:r>
              <a:rPr lang="en-US" baseline="30000" dirty="0" smtClean="0"/>
              <a:t>-50</a:t>
            </a:r>
            <a:r>
              <a:rPr lang="en-US" dirty="0" smtClean="0"/>
              <a:t> </a:t>
            </a:r>
            <a:endParaRPr lang="en-US" dirty="0"/>
          </a:p>
        </p:txBody>
      </p:sp>
      <p:sp>
        <p:nvSpPr>
          <p:cNvPr id="6"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Tissue-specific association of NOBOX and E2F4</a:t>
            </a:r>
            <a:endParaRPr lang="en-US" sz="2800" dirty="0"/>
          </a:p>
        </p:txBody>
      </p:sp>
      <p:sp>
        <p:nvSpPr>
          <p:cNvPr id="7" name="Rectangle 6"/>
          <p:cNvSpPr/>
          <p:nvPr/>
        </p:nvSpPr>
        <p:spPr>
          <a:xfrm>
            <a:off x="2578925" y="4953000"/>
            <a:ext cx="304800" cy="15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TextBox 7"/>
          <p:cNvSpPr txBox="1"/>
          <p:nvPr/>
        </p:nvSpPr>
        <p:spPr>
          <a:xfrm>
            <a:off x="2104662" y="4609598"/>
            <a:ext cx="1274921" cy="369332"/>
          </a:xfrm>
          <a:prstGeom prst="rect">
            <a:avLst/>
          </a:prstGeom>
          <a:noFill/>
        </p:spPr>
        <p:txBody>
          <a:bodyPr wrap="none" rtlCol="0">
            <a:spAutoFit/>
          </a:bodyPr>
          <a:lstStyle/>
          <a:p>
            <a:r>
              <a:rPr lang="en-US" sz="1800" dirty="0" smtClean="0">
                <a:latin typeface="+mn-lt"/>
              </a:rPr>
              <a:t>E2F4 HCT</a:t>
            </a:r>
            <a:endParaRPr lang="en-US" sz="1800" dirty="0">
              <a:latin typeface="+mn-lt"/>
            </a:endParaRPr>
          </a:p>
        </p:txBody>
      </p:sp>
      <p:sp>
        <p:nvSpPr>
          <p:cNvPr id="9" name="Rectangle 8"/>
          <p:cNvSpPr/>
          <p:nvPr/>
        </p:nvSpPr>
        <p:spPr>
          <a:xfrm>
            <a:off x="5745198" y="4938945"/>
            <a:ext cx="304800" cy="15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Box 9"/>
          <p:cNvSpPr txBox="1"/>
          <p:nvPr/>
        </p:nvSpPr>
        <p:spPr>
          <a:xfrm>
            <a:off x="5123566" y="4595543"/>
            <a:ext cx="1569660" cy="369332"/>
          </a:xfrm>
          <a:prstGeom prst="rect">
            <a:avLst/>
          </a:prstGeom>
          <a:noFill/>
        </p:spPr>
        <p:txBody>
          <a:bodyPr wrap="none" rtlCol="0">
            <a:spAutoFit/>
          </a:bodyPr>
          <a:lstStyle/>
          <a:p>
            <a:r>
              <a:rPr lang="en-US" sz="1800" dirty="0" smtClean="0">
                <a:latin typeface="+mn-lt"/>
              </a:rPr>
              <a:t>NOBOX HCT</a:t>
            </a:r>
            <a:endParaRPr lang="en-US" sz="1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3048000"/>
            <a:ext cx="5716497" cy="1752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 y="1066800"/>
            <a:ext cx="5628081" cy="175259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2400" y="5257800"/>
            <a:ext cx="5688564" cy="115659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72200" y="1295400"/>
            <a:ext cx="2361540" cy="1465961"/>
          </a:xfrm>
          <a:prstGeom prst="rect">
            <a:avLst/>
          </a:prstGeom>
          <a:noFill/>
          <a:ln w="9525">
            <a:noFill/>
            <a:miter lim="800000"/>
            <a:headEnd/>
            <a:tailEnd/>
          </a:ln>
        </p:spPr>
      </p:pic>
      <p:cxnSp>
        <p:nvCxnSpPr>
          <p:cNvPr id="11" name="Straight Connector 10"/>
          <p:cNvCxnSpPr/>
          <p:nvPr/>
        </p:nvCxnSpPr>
        <p:spPr>
          <a:xfrm>
            <a:off x="7187381" y="1366684"/>
            <a:ext cx="353961" cy="98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87381" y="1828800"/>
            <a:ext cx="373625" cy="363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00" y="1143000"/>
            <a:ext cx="324128" cy="369332"/>
          </a:xfrm>
          <a:prstGeom prst="rect">
            <a:avLst/>
          </a:prstGeom>
          <a:noFill/>
        </p:spPr>
        <p:txBody>
          <a:bodyPr wrap="none" rtlCol="0">
            <a:spAutoFit/>
          </a:bodyPr>
          <a:lstStyle/>
          <a:p>
            <a:r>
              <a:rPr lang="en-US" b="1" dirty="0" smtClean="0"/>
              <a:t>A</a:t>
            </a:r>
            <a:endParaRPr lang="en-US" b="1" dirty="0"/>
          </a:p>
        </p:txBody>
      </p:sp>
      <p:sp>
        <p:nvSpPr>
          <p:cNvPr id="15" name="TextBox 14"/>
          <p:cNvSpPr txBox="1"/>
          <p:nvPr/>
        </p:nvSpPr>
        <p:spPr>
          <a:xfrm>
            <a:off x="152400" y="3124200"/>
            <a:ext cx="314510" cy="369332"/>
          </a:xfrm>
          <a:prstGeom prst="rect">
            <a:avLst/>
          </a:prstGeom>
          <a:noFill/>
        </p:spPr>
        <p:txBody>
          <a:bodyPr wrap="none" rtlCol="0">
            <a:spAutoFit/>
          </a:bodyPr>
          <a:lstStyle/>
          <a:p>
            <a:r>
              <a:rPr lang="en-US" b="1" dirty="0"/>
              <a:t>B</a:t>
            </a:r>
          </a:p>
        </p:txBody>
      </p:sp>
      <p:sp>
        <p:nvSpPr>
          <p:cNvPr id="16" name="TextBox 15"/>
          <p:cNvSpPr txBox="1"/>
          <p:nvPr/>
        </p:nvSpPr>
        <p:spPr>
          <a:xfrm>
            <a:off x="152400" y="5181600"/>
            <a:ext cx="306494" cy="369332"/>
          </a:xfrm>
          <a:prstGeom prst="rect">
            <a:avLst/>
          </a:prstGeom>
          <a:noFill/>
        </p:spPr>
        <p:txBody>
          <a:bodyPr wrap="none" rtlCol="0">
            <a:spAutoFit/>
          </a:bodyPr>
          <a:lstStyle/>
          <a:p>
            <a:r>
              <a:rPr lang="en-US" b="1" dirty="0" smtClean="0"/>
              <a:t>C</a:t>
            </a:r>
            <a:endParaRPr lang="en-US" b="1" dirty="0"/>
          </a:p>
        </p:txBody>
      </p:sp>
      <p:sp>
        <p:nvSpPr>
          <p:cNvPr id="17" name="TextBox 16"/>
          <p:cNvSpPr txBox="1"/>
          <p:nvPr/>
        </p:nvSpPr>
        <p:spPr>
          <a:xfrm>
            <a:off x="7467600" y="2209800"/>
            <a:ext cx="1313180" cy="338554"/>
          </a:xfrm>
          <a:prstGeom prst="rect">
            <a:avLst/>
          </a:prstGeom>
          <a:noFill/>
        </p:spPr>
        <p:txBody>
          <a:bodyPr wrap="none" rtlCol="0">
            <a:spAutoFit/>
          </a:bodyPr>
          <a:lstStyle/>
          <a:p>
            <a:r>
              <a:rPr lang="en-US" sz="1600" dirty="0" smtClean="0"/>
              <a:t>diencephalon</a:t>
            </a:r>
            <a:endParaRPr lang="en-US" sz="1600" dirty="0"/>
          </a:p>
        </p:txBody>
      </p:sp>
      <p:pic>
        <p:nvPicPr>
          <p:cNvPr id="1030" name="Picture 6"/>
          <p:cNvPicPr>
            <a:picLocks noChangeAspect="1" noChangeArrowheads="1"/>
          </p:cNvPicPr>
          <p:nvPr/>
        </p:nvPicPr>
        <p:blipFill>
          <a:blip r:embed="rId6" cstate="print"/>
          <a:srcRect/>
          <a:stretch>
            <a:fillRect/>
          </a:stretch>
        </p:blipFill>
        <p:spPr bwMode="auto">
          <a:xfrm>
            <a:off x="6019800" y="3200400"/>
            <a:ext cx="2819400" cy="1568078"/>
          </a:xfrm>
          <a:prstGeom prst="rect">
            <a:avLst/>
          </a:prstGeom>
          <a:noFill/>
          <a:ln w="9525">
            <a:noFill/>
            <a:miter lim="800000"/>
            <a:headEnd/>
            <a:tailEnd/>
          </a:ln>
        </p:spPr>
      </p:pic>
      <p:sp>
        <p:nvSpPr>
          <p:cNvPr id="21" name="Rectangle 20"/>
          <p:cNvSpPr/>
          <p:nvPr/>
        </p:nvSpPr>
        <p:spPr>
          <a:xfrm>
            <a:off x="7305368" y="3185652"/>
            <a:ext cx="1524000" cy="1573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6390968" y="3185652"/>
            <a:ext cx="914400" cy="58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51174" y="1465006"/>
            <a:ext cx="963561" cy="737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390968" y="4159045"/>
            <a:ext cx="914400" cy="599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9800" y="4419600"/>
            <a:ext cx="933782" cy="338554"/>
          </a:xfrm>
          <a:prstGeom prst="rect">
            <a:avLst/>
          </a:prstGeom>
          <a:noFill/>
        </p:spPr>
        <p:txBody>
          <a:bodyPr wrap="none" rtlCol="0">
            <a:spAutoFit/>
          </a:bodyPr>
          <a:lstStyle/>
          <a:p>
            <a:r>
              <a:rPr lang="en-US" sz="1600" dirty="0" smtClean="0"/>
              <a:t>pancreas</a:t>
            </a:r>
            <a:endParaRPr lang="en-US" sz="1600" dirty="0"/>
          </a:p>
        </p:txBody>
      </p:sp>
      <p:sp>
        <p:nvSpPr>
          <p:cNvPr id="28" name="TextBox 27"/>
          <p:cNvSpPr txBox="1"/>
          <p:nvPr/>
        </p:nvSpPr>
        <p:spPr>
          <a:xfrm>
            <a:off x="7391400" y="3352800"/>
            <a:ext cx="833305" cy="584775"/>
          </a:xfrm>
          <a:prstGeom prst="rect">
            <a:avLst/>
          </a:prstGeom>
          <a:noFill/>
        </p:spPr>
        <p:txBody>
          <a:bodyPr wrap="none" rtlCol="0">
            <a:spAutoFit/>
          </a:bodyPr>
          <a:lstStyle/>
          <a:p>
            <a:r>
              <a:rPr lang="en-US" sz="1600" dirty="0"/>
              <a:t>c</a:t>
            </a:r>
            <a:r>
              <a:rPr lang="en-US" sz="1600" dirty="0" smtClean="0"/>
              <a:t>audal</a:t>
            </a:r>
          </a:p>
          <a:p>
            <a:r>
              <a:rPr lang="en-US" sz="1600" dirty="0" err="1" smtClean="0"/>
              <a:t>somites</a:t>
            </a:r>
            <a:endParaRPr lang="en-US" sz="1600" dirty="0"/>
          </a:p>
        </p:txBody>
      </p:sp>
      <p:pic>
        <p:nvPicPr>
          <p:cNvPr id="1032" name="Picture 8"/>
          <p:cNvPicPr>
            <a:picLocks noChangeAspect="1" noChangeArrowheads="1"/>
          </p:cNvPicPr>
          <p:nvPr/>
        </p:nvPicPr>
        <p:blipFill>
          <a:blip r:embed="rId7" cstate="print"/>
          <a:srcRect/>
          <a:stretch>
            <a:fillRect/>
          </a:stretch>
        </p:blipFill>
        <p:spPr bwMode="auto">
          <a:xfrm>
            <a:off x="6096000" y="5029200"/>
            <a:ext cx="1264839" cy="1507204"/>
          </a:xfrm>
          <a:prstGeom prst="rect">
            <a:avLst/>
          </a:prstGeom>
          <a:noFill/>
          <a:ln w="9525">
            <a:noFill/>
            <a:miter lim="800000"/>
            <a:headEnd/>
            <a:tailEnd/>
          </a:ln>
        </p:spPr>
      </p:pic>
      <p:sp>
        <p:nvSpPr>
          <p:cNvPr id="31" name="TextBox 30"/>
          <p:cNvSpPr txBox="1"/>
          <p:nvPr/>
        </p:nvSpPr>
        <p:spPr>
          <a:xfrm>
            <a:off x="7162800" y="4953000"/>
            <a:ext cx="1844351" cy="830997"/>
          </a:xfrm>
          <a:prstGeom prst="rect">
            <a:avLst/>
          </a:prstGeom>
          <a:noFill/>
        </p:spPr>
        <p:txBody>
          <a:bodyPr wrap="none" rtlCol="0">
            <a:spAutoFit/>
          </a:bodyPr>
          <a:lstStyle/>
          <a:p>
            <a:r>
              <a:rPr lang="en-US" sz="1600" dirty="0" err="1"/>
              <a:t>s</a:t>
            </a:r>
            <a:r>
              <a:rPr lang="en-US" sz="1600" dirty="0" err="1" smtClean="0"/>
              <a:t>ubregions</a:t>
            </a:r>
            <a:r>
              <a:rPr lang="en-US" sz="1600" dirty="0" smtClean="0"/>
              <a:t> of</a:t>
            </a:r>
          </a:p>
          <a:p>
            <a:r>
              <a:rPr lang="en-US" sz="1600" dirty="0" smtClean="0"/>
              <a:t>forebrain, midbrain,</a:t>
            </a:r>
          </a:p>
          <a:p>
            <a:pPr algn="r"/>
            <a:r>
              <a:rPr lang="en-US" sz="1600" dirty="0" smtClean="0"/>
              <a:t>hindbrain</a:t>
            </a:r>
            <a:endParaRPr lang="en-US" sz="1600" dirty="0"/>
          </a:p>
        </p:txBody>
      </p:sp>
      <p:sp>
        <p:nvSpPr>
          <p:cNvPr id="32" name="TextBox 31"/>
          <p:cNvSpPr txBox="1"/>
          <p:nvPr/>
        </p:nvSpPr>
        <p:spPr>
          <a:xfrm>
            <a:off x="7010400" y="6172200"/>
            <a:ext cx="1147045" cy="338554"/>
          </a:xfrm>
          <a:prstGeom prst="rect">
            <a:avLst/>
          </a:prstGeom>
          <a:noFill/>
        </p:spPr>
        <p:txBody>
          <a:bodyPr wrap="none" rtlCol="0">
            <a:spAutoFit/>
          </a:bodyPr>
          <a:lstStyle/>
          <a:p>
            <a:r>
              <a:rPr lang="en-US" sz="1600" dirty="0" smtClean="0"/>
              <a:t>neural tube</a:t>
            </a:r>
            <a:endParaRPr lang="en-US" sz="1600" dirty="0"/>
          </a:p>
        </p:txBody>
      </p:sp>
      <p:cxnSp>
        <p:nvCxnSpPr>
          <p:cNvPr id="34" name="Straight Connector 33"/>
          <p:cNvCxnSpPr/>
          <p:nvPr/>
        </p:nvCxnSpPr>
        <p:spPr>
          <a:xfrm>
            <a:off x="533400" y="2971800"/>
            <a:ext cx="769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 y="4953000"/>
            <a:ext cx="7696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t>Experimental validation, E2F4 &amp; </a:t>
            </a:r>
            <a:r>
              <a:rPr lang="en-US" sz="2800" smtClean="0"/>
              <a:t>NRF1 clusters</a:t>
            </a:r>
            <a:endParaRPr lang="en-US" sz="2800" dirty="0"/>
          </a:p>
        </p:txBody>
      </p:sp>
      <p:sp>
        <p:nvSpPr>
          <p:cNvPr id="29" name="TextBox 28"/>
          <p:cNvSpPr txBox="1"/>
          <p:nvPr/>
        </p:nvSpPr>
        <p:spPr>
          <a:xfrm>
            <a:off x="0" y="6027003"/>
            <a:ext cx="2508096" cy="830997"/>
          </a:xfrm>
          <a:prstGeom prst="rect">
            <a:avLst/>
          </a:prstGeom>
          <a:solidFill>
            <a:schemeClr val="bg1">
              <a:lumMod val="95000"/>
            </a:schemeClr>
          </a:solidFill>
        </p:spPr>
        <p:txBody>
          <a:bodyPr wrap="square" rtlCol="0">
            <a:spAutoFit/>
          </a:bodyPr>
          <a:lstStyle/>
          <a:p>
            <a:pPr algn="l"/>
            <a:r>
              <a:rPr lang="en-US" sz="1600" dirty="0" smtClean="0">
                <a:solidFill>
                  <a:srgbClr val="000000"/>
                </a:solidFill>
              </a:rPr>
              <a:t>Lawrence Berkeley Lab</a:t>
            </a:r>
            <a:r>
              <a:rPr lang="en-US" sz="1600" b="0" dirty="0" smtClean="0">
                <a:solidFill>
                  <a:srgbClr val="000000"/>
                </a:solidFill>
              </a:rPr>
              <a:t/>
            </a:r>
            <a:br>
              <a:rPr lang="en-US" sz="1600" b="0" dirty="0" smtClean="0">
                <a:solidFill>
                  <a:srgbClr val="000000"/>
                </a:solidFill>
              </a:rPr>
            </a:br>
            <a:r>
              <a:rPr lang="en-US" sz="1600" b="0" dirty="0" smtClean="0">
                <a:solidFill>
                  <a:srgbClr val="000000"/>
                </a:solidFill>
              </a:rPr>
              <a:t>Axel </a:t>
            </a:r>
            <a:r>
              <a:rPr lang="en-US" sz="1600" b="0" dirty="0" err="1" smtClean="0">
                <a:solidFill>
                  <a:srgbClr val="000000"/>
                </a:solidFill>
              </a:rPr>
              <a:t>Visel</a:t>
            </a:r>
            <a:r>
              <a:rPr lang="en-US" sz="1600" b="0" dirty="0" smtClean="0">
                <a:solidFill>
                  <a:srgbClr val="000000"/>
                </a:solidFill>
              </a:rPr>
              <a:t/>
            </a:r>
            <a:br>
              <a:rPr lang="en-US" sz="1600" b="0" dirty="0" smtClean="0">
                <a:solidFill>
                  <a:srgbClr val="000000"/>
                </a:solidFill>
              </a:rPr>
            </a:br>
            <a:r>
              <a:rPr lang="en-US" sz="1600" b="0" dirty="0" smtClean="0">
                <a:solidFill>
                  <a:srgbClr val="000000"/>
                </a:solidFill>
              </a:rPr>
              <a:t>Len </a:t>
            </a:r>
            <a:r>
              <a:rPr lang="en-US" sz="1600" b="0" dirty="0" err="1" smtClean="0">
                <a:solidFill>
                  <a:srgbClr val="000000"/>
                </a:solidFill>
              </a:rPr>
              <a:t>Pennacchio</a:t>
            </a:r>
            <a:endParaRPr lang="en-US" sz="1600" b="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62000"/>
          </a:xfrm>
          <a:prstGeom prst="rect">
            <a:avLst/>
          </a:prstGeom>
          <a:gradFill flip="none" rotWithShape="1">
            <a:gsLst>
              <a:gs pos="0">
                <a:schemeClr val="tx2">
                  <a:lumMod val="75000"/>
                </a:schemeClr>
              </a:gs>
              <a:gs pos="50000">
                <a:schemeClr val="tx2">
                  <a:lumMod val="60000"/>
                  <a:lumOff val="40000"/>
                </a:schemeClr>
              </a:gs>
              <a:gs pos="100000">
                <a:schemeClr val="tx2">
                  <a:lumMod val="60000"/>
                  <a:lumOff val="4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solidFill>
                  <a:schemeClr val="bg1"/>
                </a:solidFill>
              </a:rPr>
              <a:t>Summary</a:t>
            </a:r>
            <a:endParaRPr lang="en-US" sz="2800" dirty="0">
              <a:solidFill>
                <a:schemeClr val="bg1"/>
              </a:solidFill>
            </a:endParaRPr>
          </a:p>
        </p:txBody>
      </p:sp>
      <p:sp>
        <p:nvSpPr>
          <p:cNvPr id="4" name="TextBox 3"/>
          <p:cNvSpPr txBox="1"/>
          <p:nvPr/>
        </p:nvSpPr>
        <p:spPr>
          <a:xfrm>
            <a:off x="762000" y="4033897"/>
            <a:ext cx="7467600" cy="2062103"/>
          </a:xfrm>
          <a:prstGeom prst="rect">
            <a:avLst/>
          </a:prstGeom>
          <a:noFill/>
        </p:spPr>
        <p:txBody>
          <a:bodyPr wrap="square" rtlCol="0">
            <a:spAutoFit/>
          </a:bodyPr>
          <a:lstStyle/>
          <a:p>
            <a:r>
              <a:rPr lang="en-US" sz="1600" dirty="0" smtClean="0"/>
              <a:t>Homotypic TFBS clusters are abundant in the human genome; </a:t>
            </a:r>
            <a:br>
              <a:rPr lang="en-US" sz="1600" dirty="0" smtClean="0"/>
            </a:br>
            <a:r>
              <a:rPr lang="en-US" sz="1600" dirty="0" smtClean="0"/>
              <a:t>they span 50.4 Mb (1.6% of the genome) – about as much as coding </a:t>
            </a:r>
            <a:r>
              <a:rPr lang="en-US" sz="1600" dirty="0" smtClean="0"/>
              <a:t>DNA</a:t>
            </a:r>
          </a:p>
          <a:p>
            <a:endParaRPr lang="en-US" sz="1600" dirty="0" smtClean="0"/>
          </a:p>
          <a:p>
            <a:r>
              <a:rPr lang="en-US" sz="1600" dirty="0" smtClean="0"/>
              <a:t>~</a:t>
            </a:r>
            <a:r>
              <a:rPr lang="en-US" sz="1600" dirty="0" smtClean="0"/>
              <a:t>50% of human promoters contain a homotypic cluster of binding </a:t>
            </a:r>
            <a:r>
              <a:rPr lang="en-US" sz="1600" dirty="0" smtClean="0"/>
              <a:t>sites</a:t>
            </a:r>
          </a:p>
          <a:p>
            <a:endParaRPr lang="en-US" sz="1600" dirty="0" smtClean="0"/>
          </a:p>
          <a:p>
            <a:r>
              <a:rPr lang="en-US" sz="1600" dirty="0" smtClean="0"/>
              <a:t>~</a:t>
            </a:r>
            <a:r>
              <a:rPr lang="en-US" sz="1600" dirty="0" smtClean="0"/>
              <a:t>50% of validated enhancers contain a homotypic cluster of binding </a:t>
            </a:r>
            <a:r>
              <a:rPr lang="en-US" sz="1600" dirty="0" smtClean="0"/>
              <a:t>sites</a:t>
            </a:r>
            <a:endParaRPr lang="en-US" sz="1600" dirty="0" smtClean="0"/>
          </a:p>
        </p:txBody>
      </p:sp>
      <p:sp>
        <p:nvSpPr>
          <p:cNvPr id="6" name="Slide Number Placeholder 5"/>
          <p:cNvSpPr>
            <a:spLocks noGrp="1"/>
          </p:cNvSpPr>
          <p:nvPr>
            <p:ph type="sldNum" sz="quarter" idx="12"/>
          </p:nvPr>
        </p:nvSpPr>
        <p:spPr/>
        <p:txBody>
          <a:bodyPr/>
          <a:lstStyle/>
          <a:p>
            <a:fld id="{E9C09372-AF23-4F68-A3B3-036FE93C09E6}" type="slidenum">
              <a:rPr lang="en-US" smtClean="0"/>
              <a:pPr/>
              <a:t>23</a:t>
            </a:fld>
            <a:endParaRPr lang="en-US"/>
          </a:p>
        </p:txBody>
      </p:sp>
      <p:pic>
        <p:nvPicPr>
          <p:cNvPr id="8" name="Picture 1"/>
          <p:cNvPicPr>
            <a:picLocks noChangeAspect="1" noChangeArrowheads="1"/>
          </p:cNvPicPr>
          <p:nvPr/>
        </p:nvPicPr>
        <p:blipFill>
          <a:blip r:embed="rId3" cstate="print"/>
          <a:srcRect/>
          <a:stretch>
            <a:fillRect/>
          </a:stretch>
        </p:blipFill>
        <p:spPr bwMode="auto">
          <a:xfrm>
            <a:off x="2013154" y="762000"/>
            <a:ext cx="4921046"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762000"/>
          </a:xfrm>
          <a:prstGeom prst="rect">
            <a:avLst/>
          </a:prstGeom>
          <a:gradFill flip="none" rotWithShape="1">
            <a:gsLst>
              <a:gs pos="0">
                <a:schemeClr val="tx2">
                  <a:lumMod val="75000"/>
                </a:schemeClr>
              </a:gs>
              <a:gs pos="50000">
                <a:schemeClr val="tx2">
                  <a:lumMod val="60000"/>
                  <a:lumOff val="40000"/>
                </a:schemeClr>
              </a:gs>
              <a:gs pos="100000">
                <a:schemeClr val="tx2">
                  <a:lumMod val="60000"/>
                  <a:lumOff val="4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2"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smtClean="0">
                <a:solidFill>
                  <a:srgbClr val="FFFFFF"/>
                </a:solidFill>
              </a:rPr>
              <a:t>Acknowledgements</a:t>
            </a:r>
            <a:endParaRPr lang="en-US" sz="2800" dirty="0">
              <a:solidFill>
                <a:srgbClr val="FFFFFF"/>
              </a:solidFill>
            </a:endParaRPr>
          </a:p>
        </p:txBody>
      </p:sp>
      <p:pic>
        <p:nvPicPr>
          <p:cNvPr id="39" name="Picture 2"/>
          <p:cNvPicPr>
            <a:picLocks noChangeAspect="1" noChangeArrowheads="1"/>
          </p:cNvPicPr>
          <p:nvPr/>
        </p:nvPicPr>
        <p:blipFill>
          <a:blip r:embed="rId3" cstate="print"/>
          <a:srcRect/>
          <a:stretch>
            <a:fillRect/>
          </a:stretch>
        </p:blipFill>
        <p:spPr bwMode="auto">
          <a:xfrm>
            <a:off x="2278990" y="1493516"/>
            <a:ext cx="1457745" cy="2011684"/>
          </a:xfrm>
          <a:prstGeom prst="rect">
            <a:avLst/>
          </a:prstGeom>
          <a:noFill/>
          <a:ln w="9525">
            <a:noFill/>
            <a:miter lim="800000"/>
            <a:headEnd/>
            <a:tailEnd/>
          </a:ln>
          <a:effectLst/>
        </p:spPr>
      </p:pic>
      <p:sp>
        <p:nvSpPr>
          <p:cNvPr id="33" name="Slide Number Placeholder 32"/>
          <p:cNvSpPr>
            <a:spLocks noGrp="1"/>
          </p:cNvSpPr>
          <p:nvPr>
            <p:ph type="sldNum" sz="quarter" idx="12"/>
          </p:nvPr>
        </p:nvSpPr>
        <p:spPr/>
        <p:txBody>
          <a:bodyPr/>
          <a:lstStyle/>
          <a:p>
            <a:fld id="{E9C09372-AF23-4F68-A3B3-036FE93C09E6}" type="slidenum">
              <a:rPr lang="en-US" smtClean="0"/>
              <a:pPr/>
              <a:t>24</a:t>
            </a:fld>
            <a:endParaRPr lang="en-US"/>
          </a:p>
        </p:txBody>
      </p:sp>
      <p:pic>
        <p:nvPicPr>
          <p:cNvPr id="34" name="Picture 4" descr="http://www.ncbi.nlm.nih.gov/CBBresearch/Fellows/Gotea/pics/valer_sm.jpg"/>
          <p:cNvPicPr>
            <a:picLocks noChangeAspect="1" noChangeArrowheads="1"/>
          </p:cNvPicPr>
          <p:nvPr/>
        </p:nvPicPr>
        <p:blipFill>
          <a:blip r:embed="rId4" cstate="print"/>
          <a:srcRect/>
          <a:stretch>
            <a:fillRect/>
          </a:stretch>
        </p:blipFill>
        <p:spPr bwMode="auto">
          <a:xfrm>
            <a:off x="4724400" y="1504845"/>
            <a:ext cx="1663521" cy="1954639"/>
          </a:xfrm>
          <a:prstGeom prst="rect">
            <a:avLst/>
          </a:prstGeom>
          <a:noFill/>
        </p:spPr>
      </p:pic>
      <p:sp>
        <p:nvSpPr>
          <p:cNvPr id="35" name="Text Box 4"/>
          <p:cNvSpPr txBox="1">
            <a:spLocks noChangeArrowheads="1"/>
          </p:cNvSpPr>
          <p:nvPr/>
        </p:nvSpPr>
        <p:spPr bwMode="auto">
          <a:xfrm>
            <a:off x="4635321" y="3620159"/>
            <a:ext cx="1752600" cy="338554"/>
          </a:xfrm>
          <a:prstGeom prst="rect">
            <a:avLst/>
          </a:prstGeom>
          <a:noFill/>
          <a:ln w="9525">
            <a:noFill/>
            <a:miter lim="800000"/>
            <a:headEnd/>
            <a:tailEnd/>
          </a:ln>
          <a:effectLst/>
        </p:spPr>
        <p:txBody>
          <a:bodyPr wrap="square">
            <a:spAutoFit/>
          </a:bodyPr>
          <a:lstStyle/>
          <a:p>
            <a:r>
              <a:rPr lang="en-US" sz="1600" dirty="0" smtClean="0"/>
              <a:t>Valer Gotea</a:t>
            </a:r>
            <a:endParaRPr lang="en-US" sz="1600" b="0" dirty="0"/>
          </a:p>
        </p:txBody>
      </p:sp>
      <p:sp>
        <p:nvSpPr>
          <p:cNvPr id="45" name="TextBox 44"/>
          <p:cNvSpPr txBox="1"/>
          <p:nvPr/>
        </p:nvSpPr>
        <p:spPr>
          <a:xfrm>
            <a:off x="3124200" y="4953000"/>
            <a:ext cx="2465639" cy="1077218"/>
          </a:xfrm>
          <a:prstGeom prst="rect">
            <a:avLst/>
          </a:prstGeom>
          <a:noFill/>
        </p:spPr>
        <p:txBody>
          <a:bodyPr wrap="none" rtlCol="0">
            <a:spAutoFit/>
          </a:bodyPr>
          <a:lstStyle/>
          <a:p>
            <a:pPr algn="l"/>
            <a:r>
              <a:rPr lang="en-US" sz="1600" dirty="0" smtClean="0"/>
              <a:t>Lawrence Berkeley Lab</a:t>
            </a:r>
          </a:p>
          <a:p>
            <a:pPr algn="l"/>
            <a:r>
              <a:rPr lang="en-US" sz="1600" b="0" dirty="0" smtClean="0"/>
              <a:t>Axel </a:t>
            </a:r>
            <a:r>
              <a:rPr lang="en-US" sz="1600" b="0" dirty="0" err="1" smtClean="0"/>
              <a:t>Visel</a:t>
            </a:r>
            <a:endParaRPr lang="en-US" sz="1600" b="0" dirty="0" smtClean="0"/>
          </a:p>
          <a:p>
            <a:pPr algn="l"/>
            <a:r>
              <a:rPr lang="en-US" sz="1600" b="0" dirty="0" smtClean="0"/>
              <a:t>Len </a:t>
            </a:r>
            <a:r>
              <a:rPr lang="en-US" sz="1600" b="0" dirty="0" err="1" smtClean="0"/>
              <a:t>Pennacchio</a:t>
            </a:r>
            <a:endParaRPr lang="en-US" sz="16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419600" y="4219155"/>
            <a:ext cx="4724400" cy="2638845"/>
          </a:xfrm>
          <a:prstGeom prst="rect">
            <a:avLst/>
          </a:prstGeom>
          <a:noFill/>
          <a:ln w="9525">
            <a:noFill/>
            <a:miter lim="800000"/>
            <a:headEnd/>
            <a:tailEnd/>
          </a:ln>
          <a:effectLst/>
        </p:spPr>
      </p:pic>
      <p:pic>
        <p:nvPicPr>
          <p:cNvPr id="50180" name="Picture 4"/>
          <p:cNvPicPr>
            <a:picLocks noChangeAspect="1" noChangeArrowheads="1"/>
          </p:cNvPicPr>
          <p:nvPr/>
        </p:nvPicPr>
        <p:blipFill>
          <a:blip r:embed="rId3" cstate="print"/>
          <a:srcRect/>
          <a:stretch>
            <a:fillRect/>
          </a:stretch>
        </p:blipFill>
        <p:spPr bwMode="auto">
          <a:xfrm>
            <a:off x="1" y="1676400"/>
            <a:ext cx="4184758" cy="3657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BBF7BE1-6260-414C-9870-3D976BF23781}" type="slidenum">
              <a:rPr lang="en-US" smtClean="0"/>
              <a:pPr/>
              <a:t>25</a:t>
            </a:fld>
            <a:endParaRPr lang="en-US"/>
          </a:p>
        </p:txBody>
      </p:sp>
      <p:sp>
        <p:nvSpPr>
          <p:cNvPr id="7" name="Text Box 3"/>
          <p:cNvSpPr txBox="1">
            <a:spLocks noChangeArrowheads="1"/>
          </p:cNvSpPr>
          <p:nvPr/>
        </p:nvSpPr>
        <p:spPr bwMode="auto">
          <a:xfrm>
            <a:off x="152400" y="228600"/>
            <a:ext cx="8839200" cy="954107"/>
          </a:xfrm>
          <a:prstGeom prst="rect">
            <a:avLst/>
          </a:prstGeom>
          <a:noFill/>
          <a:ln w="9525">
            <a:noFill/>
            <a:miter lim="800000"/>
            <a:headEnd/>
            <a:tailEnd/>
          </a:ln>
          <a:effectLst/>
        </p:spPr>
        <p:txBody>
          <a:bodyPr wrap="square">
            <a:spAutoFit/>
          </a:bodyPr>
          <a:lstStyle/>
          <a:p>
            <a:r>
              <a:rPr lang="en-US" sz="2800" dirty="0" smtClean="0"/>
              <a:t>SNP ascertainment bias leads to low SNP density in clusters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F01A22-2CD9-4FDE-98EB-35EA94320C3E}" type="datetime1">
              <a:rPr lang="en-US" smtClean="0"/>
              <a:pPr/>
              <a:t>9/22/2010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46081" name="Picture 1"/>
          <p:cNvPicPr>
            <a:picLocks noGrp="1" noChangeAspect="1" noChangeArrowheads="1"/>
          </p:cNvPicPr>
          <p:nvPr>
            <p:ph idx="1"/>
          </p:nvPr>
        </p:nvPicPr>
        <p:blipFill>
          <a:blip r:embed="rId2" cstate="print"/>
          <a:srcRect/>
          <a:stretch>
            <a:fillRect/>
          </a:stretch>
        </p:blipFill>
        <p:spPr bwMode="auto">
          <a:xfrm>
            <a:off x="152399" y="990599"/>
            <a:ext cx="8811991" cy="5730875"/>
          </a:xfrm>
          <a:prstGeom prst="rect">
            <a:avLst/>
          </a:prstGeom>
          <a:noFill/>
          <a:ln w="9525">
            <a:noFill/>
            <a:miter lim="800000"/>
            <a:headEnd/>
            <a:tailEnd/>
          </a:ln>
        </p:spPr>
      </p:pic>
      <p:sp>
        <p:nvSpPr>
          <p:cNvPr id="6" name="Rectangle 5"/>
          <p:cNvSpPr/>
          <p:nvPr/>
        </p:nvSpPr>
        <p:spPr>
          <a:xfrm>
            <a:off x="0" y="-114614"/>
            <a:ext cx="9144002" cy="724214"/>
          </a:xfrm>
          <a:prstGeom prst="rect">
            <a:avLst/>
          </a:prstGeom>
          <a:gradFill flip="none" rotWithShape="1">
            <a:gsLst>
              <a:gs pos="0">
                <a:schemeClr val="tx2">
                  <a:lumMod val="75000"/>
                </a:schemeClr>
              </a:gs>
              <a:gs pos="50000">
                <a:schemeClr val="tx2">
                  <a:lumMod val="60000"/>
                  <a:lumOff val="40000"/>
                </a:schemeClr>
              </a:gs>
              <a:gs pos="100000">
                <a:schemeClr val="tx2">
                  <a:lumMod val="60000"/>
                  <a:lumOff val="40000"/>
                </a:schemeClr>
              </a:gs>
            </a:gsLst>
            <a:lin ang="54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Text Box 3"/>
          <p:cNvSpPr txBox="1">
            <a:spLocks noChangeArrowheads="1"/>
          </p:cNvSpPr>
          <p:nvPr/>
        </p:nvSpPr>
        <p:spPr bwMode="auto">
          <a:xfrm>
            <a:off x="152400" y="-4465"/>
            <a:ext cx="8839200" cy="461665"/>
          </a:xfrm>
          <a:prstGeom prst="rect">
            <a:avLst/>
          </a:prstGeom>
          <a:noFill/>
          <a:ln w="9525">
            <a:noFill/>
            <a:miter lim="800000"/>
            <a:headEnd/>
            <a:tailEnd/>
          </a:ln>
          <a:effectLst/>
        </p:spPr>
        <p:txBody>
          <a:bodyPr wrap="square">
            <a:spAutoFit/>
          </a:bodyPr>
          <a:lstStyle/>
          <a:p>
            <a:r>
              <a:rPr lang="en-US" sz="2400" b="0" dirty="0" smtClean="0">
                <a:solidFill>
                  <a:schemeClr val="bg1"/>
                </a:solidFill>
              </a:rPr>
              <a:t>Distant Regulatory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0" y="114615"/>
            <a:ext cx="9144000" cy="461665"/>
          </a:xfrm>
          <a:prstGeom prst="rect">
            <a:avLst/>
          </a:prstGeom>
          <a:noFill/>
          <a:ln w="9525">
            <a:noFill/>
            <a:miter lim="800000"/>
            <a:headEnd/>
            <a:tailEnd/>
          </a:ln>
          <a:effectLst/>
        </p:spPr>
        <p:txBody>
          <a:bodyPr wrap="square">
            <a:spAutoFit/>
          </a:bodyPr>
          <a:lstStyle/>
          <a:p>
            <a:pPr algn="ctr"/>
            <a:r>
              <a:rPr lang="en-US" sz="2400" dirty="0" err="1" smtClean="0"/>
              <a:t>Hirschprung</a:t>
            </a:r>
            <a:r>
              <a:rPr lang="en-US" sz="2400" dirty="0" smtClean="0"/>
              <a:t> disease is associated with a noncoding SNP</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0" y="838200"/>
            <a:ext cx="5094514" cy="3657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28639" y="4495800"/>
            <a:ext cx="3281361" cy="210515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228600" y="6628482"/>
            <a:ext cx="4071937" cy="153318"/>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953000" y="1981200"/>
            <a:ext cx="4000500" cy="3505200"/>
          </a:xfrm>
          <a:prstGeom prst="rect">
            <a:avLst/>
          </a:prstGeom>
          <a:noFill/>
          <a:ln w="9525">
            <a:noFill/>
            <a:miter lim="800000"/>
            <a:headEnd/>
            <a:tailEnd/>
          </a:ln>
          <a:effectLst/>
        </p:spPr>
      </p:pic>
      <p:sp>
        <p:nvSpPr>
          <p:cNvPr id="20" name="Right Arrow 19"/>
          <p:cNvSpPr/>
          <p:nvPr/>
        </p:nvSpPr>
        <p:spPr>
          <a:xfrm>
            <a:off x="6019800" y="1752600"/>
            <a:ext cx="2819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91400" y="1447800"/>
            <a:ext cx="534121" cy="369332"/>
          </a:xfrm>
          <a:prstGeom prst="rect">
            <a:avLst/>
          </a:prstGeom>
          <a:noFill/>
        </p:spPr>
        <p:txBody>
          <a:bodyPr wrap="none" rtlCol="0">
            <a:spAutoFit/>
          </a:bodyPr>
          <a:lstStyle/>
          <a:p>
            <a:r>
              <a:rPr lang="en-US" dirty="0" smtClean="0"/>
              <a:t>RET</a:t>
            </a:r>
            <a:endParaRPr lang="en-US" dirty="0"/>
          </a:p>
        </p:txBody>
      </p:sp>
      <p:sp>
        <p:nvSpPr>
          <p:cNvPr id="9" name="Slide Number Placeholder 8"/>
          <p:cNvSpPr>
            <a:spLocks noGrp="1"/>
          </p:cNvSpPr>
          <p:nvPr>
            <p:ph type="sldNum" sz="quarter" idx="12"/>
          </p:nvPr>
        </p:nvSpPr>
        <p:spPr/>
        <p:txBody>
          <a:bodyPr/>
          <a:lstStyle/>
          <a:p>
            <a:fld id="{8BBF7BE1-6260-414C-9870-3D976BF2378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3"/>
          <p:cNvSpPr txBox="1">
            <a:spLocks noChangeArrowheads="1"/>
          </p:cNvSpPr>
          <p:nvPr/>
        </p:nvSpPr>
        <p:spPr bwMode="auto">
          <a:xfrm>
            <a:off x="152400" y="0"/>
            <a:ext cx="8839200" cy="523220"/>
          </a:xfrm>
          <a:prstGeom prst="rect">
            <a:avLst/>
          </a:prstGeom>
          <a:noFill/>
          <a:ln w="9525">
            <a:noFill/>
            <a:miter lim="800000"/>
            <a:headEnd/>
            <a:tailEnd/>
          </a:ln>
          <a:effectLst/>
        </p:spPr>
        <p:txBody>
          <a:bodyPr wrap="square">
            <a:spAutoFit/>
          </a:bodyPr>
          <a:lstStyle/>
          <a:p>
            <a:r>
              <a:rPr lang="en-US" sz="2800" dirty="0" smtClean="0"/>
              <a:t>Hundreds of noncoding disease SNPs</a:t>
            </a:r>
          </a:p>
        </p:txBody>
      </p:sp>
      <p:sp>
        <p:nvSpPr>
          <p:cNvPr id="45" name="Slide Number Placeholder 44"/>
          <p:cNvSpPr>
            <a:spLocks noGrp="1"/>
          </p:cNvSpPr>
          <p:nvPr>
            <p:ph type="sldNum" sz="quarter" idx="12"/>
          </p:nvPr>
        </p:nvSpPr>
        <p:spPr/>
        <p:txBody>
          <a:bodyPr/>
          <a:lstStyle/>
          <a:p>
            <a:fld id="{E9C09372-AF23-4F68-A3B3-036FE93C09E6}" type="slidenum">
              <a:rPr lang="en-US" smtClean="0"/>
              <a:pPr/>
              <a:t>5</a:t>
            </a:fld>
            <a:endParaRPr lang="en-US"/>
          </a:p>
        </p:txBody>
      </p:sp>
      <p:pic>
        <p:nvPicPr>
          <p:cNvPr id="180226" name="Picture 2" descr="3352799853_24639394"/>
          <p:cNvPicPr>
            <a:picLocks noChangeAspect="1" noChangeArrowheads="1"/>
          </p:cNvPicPr>
          <p:nvPr/>
        </p:nvPicPr>
        <p:blipFill>
          <a:blip r:embed="rId3" cstate="print"/>
          <a:srcRect/>
          <a:stretch>
            <a:fillRect/>
          </a:stretch>
        </p:blipFill>
        <p:spPr bwMode="auto">
          <a:xfrm>
            <a:off x="609600" y="1524000"/>
            <a:ext cx="6429375" cy="1724025"/>
          </a:xfrm>
          <a:prstGeom prst="rect">
            <a:avLst/>
          </a:prstGeom>
          <a:noFill/>
          <a:ln w="9525">
            <a:noFill/>
            <a:miter lim="800000"/>
            <a:headEnd/>
            <a:tailEnd/>
          </a:ln>
        </p:spPr>
      </p:pic>
      <p:pic>
        <p:nvPicPr>
          <p:cNvPr id="180227" name="Picture 3" descr="3352799853_24627533"/>
          <p:cNvPicPr>
            <a:picLocks noChangeAspect="1" noChangeArrowheads="1"/>
          </p:cNvPicPr>
          <p:nvPr/>
        </p:nvPicPr>
        <p:blipFill>
          <a:blip r:embed="rId4" cstate="print"/>
          <a:srcRect/>
          <a:stretch>
            <a:fillRect/>
          </a:stretch>
        </p:blipFill>
        <p:spPr bwMode="auto">
          <a:xfrm>
            <a:off x="1381125" y="3248025"/>
            <a:ext cx="73056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455" name="Rectangle 223"/>
          <p:cNvSpPr>
            <a:spLocks noGrp="1" noChangeArrowheads="1"/>
          </p:cNvSpPr>
          <p:nvPr>
            <p:ph idx="1"/>
          </p:nvPr>
        </p:nvSpPr>
        <p:spPr>
          <a:xfrm>
            <a:off x="4114800" y="1346200"/>
            <a:ext cx="4876800" cy="3344863"/>
          </a:xfrm>
          <a:noFill/>
          <a:ln/>
        </p:spPr>
        <p:txBody>
          <a:bodyPr/>
          <a:lstStyle/>
          <a:p>
            <a:r>
              <a:rPr lang="en-US" sz="1800" dirty="0"/>
              <a:t>Transcription </a:t>
            </a:r>
            <a:r>
              <a:rPr lang="en-US" sz="1800" dirty="0" smtClean="0"/>
              <a:t>factors </a:t>
            </a:r>
            <a:r>
              <a:rPr lang="en-US" sz="1800" dirty="0"/>
              <a:t>(TF)</a:t>
            </a:r>
            <a:r>
              <a:rPr lang="en-US" sz="1800" dirty="0" smtClean="0"/>
              <a:t> bind </a:t>
            </a:r>
            <a:r>
              <a:rPr lang="en-US" sz="1800" dirty="0"/>
              <a:t>to very short</a:t>
            </a:r>
            <a:r>
              <a:rPr lang="en-US" sz="1800" dirty="0" smtClean="0"/>
              <a:t> binding sites (6-10 </a:t>
            </a:r>
            <a:r>
              <a:rPr lang="en-US" sz="1800" dirty="0"/>
              <a:t>nucleotides)</a:t>
            </a:r>
            <a:r>
              <a:rPr lang="en-US" sz="1800" dirty="0" smtClean="0"/>
              <a:t> (TFBS)</a:t>
            </a:r>
            <a:endParaRPr lang="en-US" sz="1800" dirty="0"/>
          </a:p>
          <a:p>
            <a:r>
              <a:rPr lang="en-US" sz="1800" dirty="0"/>
              <a:t>Combinatorial binding of multiple TFs to a RE defines a specific pattern of gene </a:t>
            </a:r>
            <a:r>
              <a:rPr lang="en-US" sz="1800" dirty="0" smtClean="0"/>
              <a:t>expression</a:t>
            </a:r>
            <a:endParaRPr lang="en-US" sz="1800" dirty="0"/>
          </a:p>
          <a:p>
            <a:r>
              <a:rPr lang="en-US" sz="1800" dirty="0"/>
              <a:t>Correlating patterns of TFBS in REs with</a:t>
            </a:r>
            <a:r>
              <a:rPr lang="en-US" sz="1800" dirty="0" smtClean="0"/>
              <a:t> the biological </a:t>
            </a:r>
            <a:r>
              <a:rPr lang="en-US" sz="1800" dirty="0"/>
              <a:t>function will</a:t>
            </a:r>
            <a:r>
              <a:rPr lang="en-US" sz="1800" dirty="0" smtClean="0"/>
              <a:t> “decode” the gene regulatory encryption</a:t>
            </a:r>
            <a:endParaRPr lang="en-US" sz="1800" dirty="0"/>
          </a:p>
        </p:txBody>
      </p:sp>
      <p:grpSp>
        <p:nvGrpSpPr>
          <p:cNvPr id="273429" name="Group 21"/>
          <p:cNvGrpSpPr>
            <a:grpSpLocks/>
          </p:cNvGrpSpPr>
          <p:nvPr/>
        </p:nvGrpSpPr>
        <p:grpSpPr bwMode="auto">
          <a:xfrm>
            <a:off x="719138" y="1698625"/>
            <a:ext cx="7967662" cy="5083175"/>
            <a:chOff x="0" y="1118"/>
            <a:chExt cx="5019" cy="3202"/>
          </a:xfrm>
        </p:grpSpPr>
        <p:pic>
          <p:nvPicPr>
            <p:cNvPr id="223424" name="Picture 192" descr="small_N1akh"/>
            <p:cNvPicPr>
              <a:picLocks noChangeAspect="1" noChangeArrowheads="1"/>
            </p:cNvPicPr>
            <p:nvPr/>
          </p:nvPicPr>
          <p:blipFill>
            <a:blip r:embed="rId3" cstate="print"/>
            <a:srcRect/>
            <a:stretch>
              <a:fillRect/>
            </a:stretch>
          </p:blipFill>
          <p:spPr bwMode="auto">
            <a:xfrm>
              <a:off x="264" y="1118"/>
              <a:ext cx="1656" cy="1008"/>
            </a:xfrm>
            <a:prstGeom prst="rect">
              <a:avLst/>
            </a:prstGeom>
            <a:noFill/>
          </p:spPr>
        </p:pic>
        <p:sp>
          <p:nvSpPr>
            <p:cNvPr id="223426" name="Line 194"/>
            <p:cNvSpPr>
              <a:spLocks noChangeShapeType="1"/>
            </p:cNvSpPr>
            <p:nvPr/>
          </p:nvSpPr>
          <p:spPr bwMode="auto">
            <a:xfrm>
              <a:off x="0" y="3408"/>
              <a:ext cx="4560" cy="0"/>
            </a:xfrm>
            <a:prstGeom prst="line">
              <a:avLst/>
            </a:prstGeom>
            <a:noFill/>
            <a:ln w="25400">
              <a:solidFill>
                <a:srgbClr val="808080"/>
              </a:solidFill>
              <a:round/>
              <a:headEnd/>
              <a:tailEnd type="none" w="lg" len="lg"/>
            </a:ln>
            <a:effectLst/>
          </p:spPr>
          <p:txBody>
            <a:bodyPr/>
            <a:lstStyle/>
            <a:p>
              <a:endParaRPr lang="en-US"/>
            </a:p>
          </p:txBody>
        </p:sp>
        <p:sp>
          <p:nvSpPr>
            <p:cNvPr id="223428" name="Text Box 196"/>
            <p:cNvSpPr txBox="1">
              <a:spLocks noChangeArrowheads="1"/>
            </p:cNvSpPr>
            <p:nvPr/>
          </p:nvSpPr>
          <p:spPr bwMode="auto">
            <a:xfrm>
              <a:off x="3480" y="3072"/>
              <a:ext cx="624" cy="231"/>
            </a:xfrm>
            <a:prstGeom prst="rect">
              <a:avLst/>
            </a:prstGeom>
            <a:noFill/>
            <a:ln w="9525">
              <a:noFill/>
              <a:miter lim="800000"/>
              <a:headEnd/>
              <a:tailEnd/>
            </a:ln>
            <a:effectLst/>
          </p:spPr>
          <p:txBody>
            <a:bodyPr>
              <a:spAutoFit/>
            </a:bodyPr>
            <a:lstStyle/>
            <a:p>
              <a:r>
                <a:rPr lang="en-US" sz="1800"/>
                <a:t>GENE</a:t>
              </a:r>
            </a:p>
          </p:txBody>
        </p:sp>
        <p:sp>
          <p:nvSpPr>
            <p:cNvPr id="223429" name="Rectangle 197"/>
            <p:cNvSpPr>
              <a:spLocks noChangeArrowheads="1"/>
            </p:cNvSpPr>
            <p:nvPr/>
          </p:nvSpPr>
          <p:spPr bwMode="auto">
            <a:xfrm>
              <a:off x="432" y="3408"/>
              <a:ext cx="2016" cy="240"/>
            </a:xfrm>
            <a:prstGeom prst="rect">
              <a:avLst/>
            </a:prstGeom>
            <a:solidFill>
              <a:srgbClr val="FFDBD3">
                <a:alpha val="50000"/>
              </a:srgbClr>
            </a:solidFill>
            <a:ln w="9525">
              <a:noFill/>
              <a:miter lim="800000"/>
              <a:headEnd/>
              <a:tailEnd/>
            </a:ln>
            <a:effectLst/>
          </p:spPr>
          <p:txBody>
            <a:bodyPr wrap="none" anchor="ctr"/>
            <a:lstStyle/>
            <a:p>
              <a:endParaRPr lang="en-US"/>
            </a:p>
          </p:txBody>
        </p:sp>
        <p:sp>
          <p:nvSpPr>
            <p:cNvPr id="223432" name="Rectangle 200"/>
            <p:cNvSpPr>
              <a:spLocks noChangeArrowheads="1"/>
            </p:cNvSpPr>
            <p:nvPr/>
          </p:nvSpPr>
          <p:spPr bwMode="auto">
            <a:xfrm>
              <a:off x="102" y="3744"/>
              <a:ext cx="2780" cy="192"/>
            </a:xfrm>
            <a:prstGeom prst="rect">
              <a:avLst/>
            </a:prstGeom>
            <a:noFill/>
            <a:ln w="9525">
              <a:noFill/>
              <a:miter lim="800000"/>
              <a:headEnd/>
              <a:tailEnd/>
            </a:ln>
            <a:effectLst/>
          </p:spPr>
          <p:txBody>
            <a:bodyPr wrap="none">
              <a:spAutoFit/>
            </a:bodyPr>
            <a:lstStyle/>
            <a:p>
              <a:pPr algn="l">
                <a:spcBef>
                  <a:spcPct val="0"/>
                </a:spcBef>
              </a:pPr>
              <a:r>
                <a:rPr lang="en-US" b="0">
                  <a:effectLst>
                    <a:outerShdw blurRad="38100" dist="38100" dir="2700000" algn="tl">
                      <a:srgbClr val="C0C0C0"/>
                    </a:outerShdw>
                  </a:effectLst>
                </a:rPr>
                <a:t>a</a:t>
              </a:r>
              <a:r>
                <a:rPr lang="en-US">
                  <a:solidFill>
                    <a:srgbClr val="008000"/>
                  </a:solidFill>
                  <a:effectLst>
                    <a:outerShdw blurRad="38100" dist="38100" dir="2700000" algn="tl">
                      <a:srgbClr val="C0C0C0"/>
                    </a:outerShdw>
                  </a:effectLst>
                </a:rPr>
                <a:t>CTGACT</a:t>
              </a:r>
              <a:r>
                <a:rPr lang="en-US" b="0">
                  <a:effectLst>
                    <a:outerShdw blurRad="38100" dist="38100" dir="2700000" algn="tl">
                      <a:srgbClr val="C0C0C0"/>
                    </a:outerShdw>
                  </a:effectLst>
                </a:rPr>
                <a:t>gaaaa</a:t>
              </a:r>
              <a:r>
                <a:rPr lang="en-US">
                  <a:solidFill>
                    <a:srgbClr val="0066FF"/>
                  </a:solidFill>
                  <a:effectLst>
                    <a:outerShdw blurRad="38100" dist="38100" dir="2700000" algn="tl">
                      <a:srgbClr val="C0C0C0"/>
                    </a:outerShdw>
                  </a:effectLst>
                </a:rPr>
                <a:t>CTGATATTG</a:t>
              </a:r>
              <a:r>
                <a:rPr lang="en-US" b="0">
                  <a:effectLst>
                    <a:outerShdw blurRad="38100" dist="38100" dir="2700000" algn="tl">
                      <a:srgbClr val="C0C0C0"/>
                    </a:outerShdw>
                  </a:effectLst>
                </a:rPr>
                <a:t>acagt</a:t>
              </a:r>
              <a:r>
                <a:rPr lang="en-US">
                  <a:solidFill>
                    <a:srgbClr val="FF3300"/>
                  </a:solidFill>
                  <a:effectLst>
                    <a:outerShdw blurRad="38100" dist="38100" dir="2700000" algn="tl">
                      <a:srgbClr val="C0C0C0"/>
                    </a:outerShdw>
                  </a:effectLst>
                </a:rPr>
                <a:t>TTGTTGTTG</a:t>
              </a:r>
              <a:r>
                <a:rPr lang="en-US" b="0">
                  <a:effectLst>
                    <a:outerShdw blurRad="38100" dist="38100" dir="2700000" algn="tl">
                      <a:srgbClr val="C0C0C0"/>
                    </a:outerShdw>
                  </a:effectLst>
                </a:rPr>
                <a:t>ttaa</a:t>
              </a:r>
            </a:p>
          </p:txBody>
        </p:sp>
        <p:sp>
          <p:nvSpPr>
            <p:cNvPr id="223435" name="AutoShape 203"/>
            <p:cNvSpPr>
              <a:spLocks noChangeArrowheads="1"/>
            </p:cNvSpPr>
            <p:nvPr/>
          </p:nvSpPr>
          <p:spPr bwMode="auto">
            <a:xfrm>
              <a:off x="3480" y="3264"/>
              <a:ext cx="720" cy="288"/>
            </a:xfrm>
            <a:prstGeom prst="rightArrow">
              <a:avLst>
                <a:gd name="adj1" fmla="val 50000"/>
                <a:gd name="adj2" fmla="val 62500"/>
              </a:avLst>
            </a:prstGeom>
            <a:solidFill>
              <a:srgbClr val="0000FF"/>
            </a:solidFill>
            <a:ln w="9525">
              <a:solidFill>
                <a:schemeClr val="tx1"/>
              </a:solidFill>
              <a:miter lim="800000"/>
              <a:headEnd/>
              <a:tailEnd/>
            </a:ln>
            <a:effectLst/>
          </p:spPr>
          <p:txBody>
            <a:bodyPr wrap="none" anchor="ctr"/>
            <a:lstStyle/>
            <a:p>
              <a:endParaRPr lang="en-US"/>
            </a:p>
          </p:txBody>
        </p:sp>
        <p:pic>
          <p:nvPicPr>
            <p:cNvPr id="223436" name="Picture 204" descr="tfCsmall"/>
            <p:cNvPicPr>
              <a:picLocks noChangeAspect="1" noChangeArrowheads="1"/>
            </p:cNvPicPr>
            <p:nvPr/>
          </p:nvPicPr>
          <p:blipFill>
            <a:blip r:embed="rId4" cstate="print"/>
            <a:srcRect/>
            <a:stretch>
              <a:fillRect/>
            </a:stretch>
          </p:blipFill>
          <p:spPr bwMode="auto">
            <a:xfrm>
              <a:off x="1056" y="2908"/>
              <a:ext cx="524" cy="456"/>
            </a:xfrm>
            <a:prstGeom prst="rect">
              <a:avLst/>
            </a:prstGeom>
            <a:noFill/>
          </p:spPr>
        </p:pic>
        <p:pic>
          <p:nvPicPr>
            <p:cNvPr id="223437" name="Picture 205" descr="tfAsmall"/>
            <p:cNvPicPr>
              <a:picLocks noChangeAspect="1" noChangeArrowheads="1"/>
            </p:cNvPicPr>
            <p:nvPr/>
          </p:nvPicPr>
          <p:blipFill>
            <a:blip r:embed="rId5" cstate="print"/>
            <a:srcRect/>
            <a:stretch>
              <a:fillRect/>
            </a:stretch>
          </p:blipFill>
          <p:spPr bwMode="auto">
            <a:xfrm>
              <a:off x="500" y="2780"/>
              <a:ext cx="377" cy="584"/>
            </a:xfrm>
            <a:prstGeom prst="rect">
              <a:avLst/>
            </a:prstGeom>
            <a:noFill/>
          </p:spPr>
        </p:pic>
        <p:sp>
          <p:nvSpPr>
            <p:cNvPr id="223423" name="AutoShape 191"/>
            <p:cNvSpPr>
              <a:spLocks noChangeArrowheads="1"/>
            </p:cNvSpPr>
            <p:nvPr/>
          </p:nvSpPr>
          <p:spPr bwMode="auto">
            <a:xfrm rot="5400000">
              <a:off x="621" y="2297"/>
              <a:ext cx="558" cy="216"/>
            </a:xfrm>
            <a:custGeom>
              <a:avLst/>
              <a:gdLst>
                <a:gd name="G0" fmla="+- 16250 0 0"/>
                <a:gd name="G1" fmla="+- 4500 0 0"/>
                <a:gd name="G2" fmla="+- 21600 0 4500"/>
                <a:gd name="G3" fmla="+- 10800 0 4500"/>
                <a:gd name="G4" fmla="+- 21600 0 16250"/>
                <a:gd name="G5" fmla="*/ G4 G3 10800"/>
                <a:gd name="G6" fmla="+- 21600 0 G5"/>
                <a:gd name="T0" fmla="*/ 16250 w 21600"/>
                <a:gd name="T1" fmla="*/ 0 h 21600"/>
                <a:gd name="T2" fmla="*/ 0 w 21600"/>
                <a:gd name="T3" fmla="*/ 10800 h 21600"/>
                <a:gd name="T4" fmla="*/ 162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50" y="0"/>
                  </a:moveTo>
                  <a:lnTo>
                    <a:pt x="16250" y="4500"/>
                  </a:lnTo>
                  <a:lnTo>
                    <a:pt x="3375" y="4500"/>
                  </a:lnTo>
                  <a:lnTo>
                    <a:pt x="3375" y="17100"/>
                  </a:lnTo>
                  <a:lnTo>
                    <a:pt x="16250" y="17100"/>
                  </a:lnTo>
                  <a:lnTo>
                    <a:pt x="16250" y="21600"/>
                  </a:lnTo>
                  <a:lnTo>
                    <a:pt x="21600" y="10800"/>
                  </a:lnTo>
                  <a:close/>
                </a:path>
                <a:path w="21600" h="21600">
                  <a:moveTo>
                    <a:pt x="1350" y="4500"/>
                  </a:moveTo>
                  <a:lnTo>
                    <a:pt x="1350" y="17100"/>
                  </a:lnTo>
                  <a:lnTo>
                    <a:pt x="2700" y="17100"/>
                  </a:lnTo>
                  <a:lnTo>
                    <a:pt x="2700" y="4500"/>
                  </a:lnTo>
                  <a:close/>
                </a:path>
                <a:path w="21600" h="21600">
                  <a:moveTo>
                    <a:pt x="0" y="4500"/>
                  </a:moveTo>
                  <a:lnTo>
                    <a:pt x="0" y="17100"/>
                  </a:lnTo>
                  <a:lnTo>
                    <a:pt x="675" y="17100"/>
                  </a:lnTo>
                  <a:lnTo>
                    <a:pt x="675" y="4500"/>
                  </a:lnTo>
                  <a:close/>
                </a:path>
              </a:pathLst>
            </a:custGeom>
            <a:noFill/>
            <a:ln w="12700">
              <a:solidFill>
                <a:srgbClr val="969696"/>
              </a:solidFill>
              <a:miter lim="800000"/>
              <a:headEnd/>
              <a:tailEnd/>
            </a:ln>
            <a:effectLst/>
          </p:spPr>
          <p:txBody>
            <a:bodyPr anchor="ctr">
              <a:spAutoFit/>
            </a:bodyPr>
            <a:lstStyle/>
            <a:p>
              <a:endParaRPr lang="en-US"/>
            </a:p>
          </p:txBody>
        </p:sp>
        <p:pic>
          <p:nvPicPr>
            <p:cNvPr id="223438" name="Picture 206" descr="tfBsmall"/>
            <p:cNvPicPr>
              <a:picLocks noChangeAspect="1" noChangeArrowheads="1"/>
            </p:cNvPicPr>
            <p:nvPr/>
          </p:nvPicPr>
          <p:blipFill>
            <a:blip r:embed="rId6" cstate="print"/>
            <a:srcRect/>
            <a:stretch>
              <a:fillRect/>
            </a:stretch>
          </p:blipFill>
          <p:spPr bwMode="auto">
            <a:xfrm>
              <a:off x="1848" y="3003"/>
              <a:ext cx="432" cy="361"/>
            </a:xfrm>
            <a:prstGeom prst="rect">
              <a:avLst/>
            </a:prstGeom>
            <a:noFill/>
          </p:spPr>
        </p:pic>
        <p:sp>
          <p:nvSpPr>
            <p:cNvPr id="223439" name="Rectangle 207"/>
            <p:cNvSpPr>
              <a:spLocks noChangeArrowheads="1"/>
            </p:cNvSpPr>
            <p:nvPr/>
          </p:nvSpPr>
          <p:spPr bwMode="auto">
            <a:xfrm>
              <a:off x="500" y="3364"/>
              <a:ext cx="377" cy="68"/>
            </a:xfrm>
            <a:prstGeom prst="rect">
              <a:avLst/>
            </a:prstGeom>
            <a:solidFill>
              <a:srgbClr val="008000"/>
            </a:solidFill>
            <a:ln w="6350">
              <a:solidFill>
                <a:srgbClr val="969696"/>
              </a:solidFill>
              <a:miter lim="800000"/>
              <a:headEnd/>
              <a:tailEnd/>
            </a:ln>
            <a:effectLst/>
          </p:spPr>
          <p:txBody>
            <a:bodyPr wrap="none" anchor="ctr">
              <a:spAutoFit/>
            </a:bodyPr>
            <a:lstStyle/>
            <a:p>
              <a:endParaRPr lang="en-US"/>
            </a:p>
          </p:txBody>
        </p:sp>
        <p:sp>
          <p:nvSpPr>
            <p:cNvPr id="223440" name="Rectangle 208"/>
            <p:cNvSpPr>
              <a:spLocks noChangeArrowheads="1"/>
            </p:cNvSpPr>
            <p:nvPr/>
          </p:nvSpPr>
          <p:spPr bwMode="auto">
            <a:xfrm>
              <a:off x="1056" y="3364"/>
              <a:ext cx="432" cy="68"/>
            </a:xfrm>
            <a:prstGeom prst="rect">
              <a:avLst/>
            </a:prstGeom>
            <a:solidFill>
              <a:srgbClr val="0000FF"/>
            </a:solidFill>
            <a:ln w="6350">
              <a:solidFill>
                <a:srgbClr val="969696"/>
              </a:solidFill>
              <a:miter lim="800000"/>
              <a:headEnd/>
              <a:tailEnd/>
            </a:ln>
            <a:effectLst/>
          </p:spPr>
          <p:txBody>
            <a:bodyPr wrap="none" anchor="ctr">
              <a:spAutoFit/>
            </a:bodyPr>
            <a:lstStyle/>
            <a:p>
              <a:endParaRPr lang="en-US"/>
            </a:p>
          </p:txBody>
        </p:sp>
        <p:sp>
          <p:nvSpPr>
            <p:cNvPr id="223441" name="Rectangle 209"/>
            <p:cNvSpPr>
              <a:spLocks noChangeArrowheads="1"/>
            </p:cNvSpPr>
            <p:nvPr/>
          </p:nvSpPr>
          <p:spPr bwMode="auto">
            <a:xfrm>
              <a:off x="1848" y="3364"/>
              <a:ext cx="432" cy="68"/>
            </a:xfrm>
            <a:prstGeom prst="rect">
              <a:avLst/>
            </a:prstGeom>
            <a:solidFill>
              <a:srgbClr val="FF0000"/>
            </a:solidFill>
            <a:ln w="6350">
              <a:solidFill>
                <a:srgbClr val="C0C0C0"/>
              </a:solidFill>
              <a:miter lim="800000"/>
              <a:headEnd/>
              <a:tailEnd/>
            </a:ln>
            <a:effectLst/>
          </p:spPr>
          <p:txBody>
            <a:bodyPr wrap="none" anchor="ctr">
              <a:spAutoFit/>
            </a:bodyPr>
            <a:lstStyle/>
            <a:p>
              <a:endParaRPr lang="en-US"/>
            </a:p>
          </p:txBody>
        </p:sp>
        <p:sp>
          <p:nvSpPr>
            <p:cNvPr id="223442" name="Text Box 210"/>
            <p:cNvSpPr txBox="1">
              <a:spLocks noChangeArrowheads="1"/>
            </p:cNvSpPr>
            <p:nvPr/>
          </p:nvSpPr>
          <p:spPr bwMode="auto">
            <a:xfrm>
              <a:off x="384" y="3432"/>
              <a:ext cx="624" cy="192"/>
            </a:xfrm>
            <a:prstGeom prst="rect">
              <a:avLst/>
            </a:prstGeom>
            <a:noFill/>
            <a:ln w="9525">
              <a:noFill/>
              <a:miter lim="800000"/>
              <a:headEnd/>
              <a:tailEnd/>
            </a:ln>
            <a:effectLst/>
          </p:spPr>
          <p:txBody>
            <a:bodyPr>
              <a:spAutoFit/>
            </a:bodyPr>
            <a:lstStyle/>
            <a:p>
              <a:r>
                <a:rPr lang="en-US"/>
                <a:t>TFBS</a:t>
              </a:r>
            </a:p>
          </p:txBody>
        </p:sp>
        <p:sp>
          <p:nvSpPr>
            <p:cNvPr id="223443" name="Text Box 211"/>
            <p:cNvSpPr txBox="1">
              <a:spLocks noChangeArrowheads="1"/>
            </p:cNvSpPr>
            <p:nvPr/>
          </p:nvSpPr>
          <p:spPr bwMode="auto">
            <a:xfrm>
              <a:off x="956" y="3432"/>
              <a:ext cx="624" cy="192"/>
            </a:xfrm>
            <a:prstGeom prst="rect">
              <a:avLst/>
            </a:prstGeom>
            <a:noFill/>
            <a:ln w="9525">
              <a:noFill/>
              <a:miter lim="800000"/>
              <a:headEnd/>
              <a:tailEnd/>
            </a:ln>
            <a:effectLst/>
          </p:spPr>
          <p:txBody>
            <a:bodyPr>
              <a:spAutoFit/>
            </a:bodyPr>
            <a:lstStyle/>
            <a:p>
              <a:r>
                <a:rPr lang="en-US"/>
                <a:t>TFBS</a:t>
              </a:r>
            </a:p>
          </p:txBody>
        </p:sp>
        <p:sp>
          <p:nvSpPr>
            <p:cNvPr id="223444" name="Text Box 212"/>
            <p:cNvSpPr txBox="1">
              <a:spLocks noChangeArrowheads="1"/>
            </p:cNvSpPr>
            <p:nvPr/>
          </p:nvSpPr>
          <p:spPr bwMode="auto">
            <a:xfrm>
              <a:off x="1764" y="3420"/>
              <a:ext cx="624" cy="192"/>
            </a:xfrm>
            <a:prstGeom prst="rect">
              <a:avLst/>
            </a:prstGeom>
            <a:noFill/>
            <a:ln w="9525">
              <a:noFill/>
              <a:miter lim="800000"/>
              <a:headEnd/>
              <a:tailEnd/>
            </a:ln>
            <a:effectLst/>
          </p:spPr>
          <p:txBody>
            <a:bodyPr>
              <a:spAutoFit/>
            </a:bodyPr>
            <a:lstStyle/>
            <a:p>
              <a:r>
                <a:rPr lang="en-US"/>
                <a:t>TFBS</a:t>
              </a:r>
            </a:p>
          </p:txBody>
        </p:sp>
        <p:sp>
          <p:nvSpPr>
            <p:cNvPr id="223445" name="AutoShape 213"/>
            <p:cNvSpPr>
              <a:spLocks noChangeArrowheads="1"/>
            </p:cNvSpPr>
            <p:nvPr/>
          </p:nvSpPr>
          <p:spPr bwMode="auto">
            <a:xfrm>
              <a:off x="2388" y="3086"/>
              <a:ext cx="1092" cy="355"/>
            </a:xfrm>
            <a:custGeom>
              <a:avLst/>
              <a:gdLst>
                <a:gd name="G0" fmla="+- -12238 0 0"/>
                <a:gd name="G1" fmla="+- -11796480 0 0"/>
                <a:gd name="G2" fmla="+- -12238 0 -11796480"/>
                <a:gd name="G3" fmla="+- 10800 0 0"/>
                <a:gd name="G4" fmla="+- 0 0 -12238"/>
                <a:gd name="T0" fmla="*/ 360 256 1"/>
                <a:gd name="T1" fmla="*/ 0 256 1"/>
                <a:gd name="G5" fmla="+- G2 T0 T1"/>
                <a:gd name="G6" fmla="?: G2 G2 G5"/>
                <a:gd name="G7" fmla="+- 0 0 G6"/>
                <a:gd name="G8" fmla="+- 9512 0 0"/>
                <a:gd name="G9" fmla="+- 0 0 -11796480"/>
                <a:gd name="G10" fmla="+- 9512 0 2700"/>
                <a:gd name="G11" fmla="cos G10 -12238"/>
                <a:gd name="G12" fmla="sin G10 -12238"/>
                <a:gd name="G13" fmla="cos 13500 -12238"/>
                <a:gd name="G14" fmla="sin 13500 -12238"/>
                <a:gd name="G15" fmla="+- G11 10800 0"/>
                <a:gd name="G16" fmla="+- G12 10800 0"/>
                <a:gd name="G17" fmla="+- G13 10800 0"/>
                <a:gd name="G18" fmla="+- G14 10800 0"/>
                <a:gd name="G19" fmla="*/ 9512 1 2"/>
                <a:gd name="G20" fmla="+- G19 5400 0"/>
                <a:gd name="G21" fmla="cos G20 -12238"/>
                <a:gd name="G22" fmla="sin G20 -12238"/>
                <a:gd name="G23" fmla="+- G21 10800 0"/>
                <a:gd name="G24" fmla="+- G12 G23 G22"/>
                <a:gd name="G25" fmla="+- G22 G23 G11"/>
                <a:gd name="G26" fmla="cos 10800 -12238"/>
                <a:gd name="G27" fmla="sin 10800 -12238"/>
                <a:gd name="G28" fmla="cos 9512 -12238"/>
                <a:gd name="G29" fmla="sin 9512 -12238"/>
                <a:gd name="G30" fmla="+- G26 10800 0"/>
                <a:gd name="G31" fmla="+- G27 10800 0"/>
                <a:gd name="G32" fmla="+- G28 10800 0"/>
                <a:gd name="G33" fmla="+- G29 10800 0"/>
                <a:gd name="G34" fmla="+- G19 5400 0"/>
                <a:gd name="G35" fmla="cos G34 -11796480"/>
                <a:gd name="G36" fmla="sin G34 -11796480"/>
                <a:gd name="G37" fmla="+/ -11796480 -12238 2"/>
                <a:gd name="T2" fmla="*/ 180 256 1"/>
                <a:gd name="T3" fmla="*/ 0 256 1"/>
                <a:gd name="G38" fmla="+- G37 T2 T3"/>
                <a:gd name="G39" fmla="?: G2 G37 G38"/>
                <a:gd name="G40" fmla="cos 10800 G39"/>
                <a:gd name="G41" fmla="sin 10800 G39"/>
                <a:gd name="G42" fmla="cos 9512 G39"/>
                <a:gd name="G43" fmla="sin 9512 G39"/>
                <a:gd name="G44" fmla="+- G40 10800 0"/>
                <a:gd name="G45" fmla="+- G41 10800 0"/>
                <a:gd name="G46" fmla="+- G42 10800 0"/>
                <a:gd name="G47" fmla="+- G43 10800 0"/>
                <a:gd name="G48" fmla="+- G35 10800 0"/>
                <a:gd name="G49" fmla="+- G36 10800 0"/>
                <a:gd name="T4" fmla="*/ 10782 w 21600"/>
                <a:gd name="T5" fmla="*/ 0 h 21600"/>
                <a:gd name="T6" fmla="*/ 644 w 21600"/>
                <a:gd name="T7" fmla="*/ 10800 h 21600"/>
                <a:gd name="T8" fmla="*/ 10784 w 21600"/>
                <a:gd name="T9" fmla="*/ 1288 h 21600"/>
                <a:gd name="T10" fmla="*/ 24299 w 21600"/>
                <a:gd name="T11" fmla="*/ 10756 h 21600"/>
                <a:gd name="T12" fmla="*/ 20966 w 21600"/>
                <a:gd name="T13" fmla="*/ 14110 h 21600"/>
                <a:gd name="T14" fmla="*/ 17611 w 21600"/>
                <a:gd name="T15" fmla="*/ 1077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311" y="10768"/>
                  </a:moveTo>
                  <a:cubicBezTo>
                    <a:pt x="20294" y="5527"/>
                    <a:pt x="16041" y="1288"/>
                    <a:pt x="10800" y="1288"/>
                  </a:cubicBezTo>
                  <a:cubicBezTo>
                    <a:pt x="5546" y="1288"/>
                    <a:pt x="1288" y="5546"/>
                    <a:pt x="1288" y="10800"/>
                  </a:cubicBezTo>
                  <a:lnTo>
                    <a:pt x="0" y="10800"/>
                  </a:lnTo>
                  <a:cubicBezTo>
                    <a:pt x="0" y="4835"/>
                    <a:pt x="4835" y="0"/>
                    <a:pt x="10800" y="0"/>
                  </a:cubicBezTo>
                  <a:cubicBezTo>
                    <a:pt x="16750" y="0"/>
                    <a:pt x="21580" y="4813"/>
                    <a:pt x="21599" y="10764"/>
                  </a:cubicBezTo>
                  <a:lnTo>
                    <a:pt x="24299" y="10756"/>
                  </a:lnTo>
                  <a:lnTo>
                    <a:pt x="20966" y="14110"/>
                  </a:lnTo>
                  <a:lnTo>
                    <a:pt x="17611" y="10777"/>
                  </a:lnTo>
                  <a:lnTo>
                    <a:pt x="20311" y="10768"/>
                  </a:lnTo>
                  <a:close/>
                </a:path>
              </a:pathLst>
            </a:custGeom>
            <a:solidFill>
              <a:srgbClr val="FF6600"/>
            </a:solidFill>
            <a:ln w="25400">
              <a:noFill/>
              <a:miter lim="800000"/>
              <a:headEnd/>
              <a:tailEnd/>
            </a:ln>
            <a:effectLst/>
          </p:spPr>
          <p:txBody>
            <a:bodyPr anchor="ctr">
              <a:spAutoFit/>
            </a:bodyPr>
            <a:lstStyle/>
            <a:p>
              <a:endParaRPr lang="en-US"/>
            </a:p>
          </p:txBody>
        </p:sp>
        <p:sp>
          <p:nvSpPr>
            <p:cNvPr id="223446" name="Text Box 214"/>
            <p:cNvSpPr txBox="1">
              <a:spLocks noChangeArrowheads="1"/>
            </p:cNvSpPr>
            <p:nvPr/>
          </p:nvSpPr>
          <p:spPr bwMode="auto">
            <a:xfrm>
              <a:off x="264" y="3936"/>
              <a:ext cx="2397" cy="231"/>
            </a:xfrm>
            <a:prstGeom prst="rect">
              <a:avLst/>
            </a:prstGeom>
            <a:noFill/>
            <a:ln w="9525">
              <a:noFill/>
              <a:miter lim="800000"/>
              <a:headEnd/>
              <a:tailEnd/>
            </a:ln>
            <a:effectLst/>
          </p:spPr>
          <p:txBody>
            <a:bodyPr>
              <a:spAutoFit/>
            </a:bodyPr>
            <a:lstStyle/>
            <a:p>
              <a:r>
                <a:rPr lang="en-US" sz="1800"/>
                <a:t>REGULATORY ELEMENT (RE)</a:t>
              </a:r>
            </a:p>
          </p:txBody>
        </p:sp>
        <p:sp>
          <p:nvSpPr>
            <p:cNvPr id="223447" name="AutoShape 215"/>
            <p:cNvSpPr>
              <a:spLocks noChangeArrowheads="1"/>
            </p:cNvSpPr>
            <p:nvPr/>
          </p:nvSpPr>
          <p:spPr bwMode="auto">
            <a:xfrm rot="2140584">
              <a:off x="3932" y="3663"/>
              <a:ext cx="535" cy="192"/>
            </a:xfrm>
            <a:custGeom>
              <a:avLst/>
              <a:gdLst>
                <a:gd name="G0" fmla="+- 16250 0 0"/>
                <a:gd name="G1" fmla="+- 4500 0 0"/>
                <a:gd name="G2" fmla="+- 21600 0 4500"/>
                <a:gd name="G3" fmla="+- 10800 0 4500"/>
                <a:gd name="G4" fmla="+- 21600 0 16250"/>
                <a:gd name="G5" fmla="*/ G4 G3 10800"/>
                <a:gd name="G6" fmla="+- 21600 0 G5"/>
                <a:gd name="T0" fmla="*/ 16250 w 21600"/>
                <a:gd name="T1" fmla="*/ 0 h 21600"/>
                <a:gd name="T2" fmla="*/ 0 w 21600"/>
                <a:gd name="T3" fmla="*/ 10800 h 21600"/>
                <a:gd name="T4" fmla="*/ 162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50" y="0"/>
                  </a:moveTo>
                  <a:lnTo>
                    <a:pt x="16250" y="4500"/>
                  </a:lnTo>
                  <a:lnTo>
                    <a:pt x="3375" y="4500"/>
                  </a:lnTo>
                  <a:lnTo>
                    <a:pt x="3375" y="17100"/>
                  </a:lnTo>
                  <a:lnTo>
                    <a:pt x="16250" y="17100"/>
                  </a:lnTo>
                  <a:lnTo>
                    <a:pt x="16250" y="21600"/>
                  </a:lnTo>
                  <a:lnTo>
                    <a:pt x="21600" y="10800"/>
                  </a:lnTo>
                  <a:close/>
                </a:path>
                <a:path w="21600" h="21600">
                  <a:moveTo>
                    <a:pt x="1350" y="4500"/>
                  </a:moveTo>
                  <a:lnTo>
                    <a:pt x="1350" y="17100"/>
                  </a:lnTo>
                  <a:lnTo>
                    <a:pt x="2700" y="17100"/>
                  </a:lnTo>
                  <a:lnTo>
                    <a:pt x="2700" y="4500"/>
                  </a:lnTo>
                  <a:close/>
                </a:path>
                <a:path w="21600" h="21600">
                  <a:moveTo>
                    <a:pt x="0" y="4500"/>
                  </a:moveTo>
                  <a:lnTo>
                    <a:pt x="0" y="17100"/>
                  </a:lnTo>
                  <a:lnTo>
                    <a:pt x="675" y="17100"/>
                  </a:lnTo>
                  <a:lnTo>
                    <a:pt x="675" y="4500"/>
                  </a:lnTo>
                  <a:close/>
                </a:path>
              </a:pathLst>
            </a:custGeom>
            <a:noFill/>
            <a:ln w="12700">
              <a:solidFill>
                <a:srgbClr val="969696"/>
              </a:solidFill>
              <a:miter lim="800000"/>
              <a:headEnd/>
              <a:tailEnd/>
            </a:ln>
            <a:effectLst/>
          </p:spPr>
          <p:txBody>
            <a:bodyPr anchor="ctr">
              <a:spAutoFit/>
            </a:bodyPr>
            <a:lstStyle/>
            <a:p>
              <a:endParaRPr lang="en-US"/>
            </a:p>
          </p:txBody>
        </p:sp>
        <p:pic>
          <p:nvPicPr>
            <p:cNvPr id="223449" name="Picture 217" descr="dacint2"/>
            <p:cNvPicPr>
              <a:picLocks noChangeArrowheads="1"/>
            </p:cNvPicPr>
            <p:nvPr/>
          </p:nvPicPr>
          <p:blipFill>
            <a:blip r:embed="rId7" cstate="print"/>
            <a:srcRect t="7068" r="11574" b="8833"/>
            <a:stretch>
              <a:fillRect/>
            </a:stretch>
          </p:blipFill>
          <p:spPr bwMode="auto">
            <a:xfrm>
              <a:off x="4484" y="3591"/>
              <a:ext cx="535" cy="729"/>
            </a:xfrm>
            <a:prstGeom prst="rect">
              <a:avLst/>
            </a:prstGeom>
            <a:noFill/>
            <a:ln w="9525">
              <a:noFill/>
              <a:miter lim="800000"/>
              <a:headEnd/>
              <a:tailEnd/>
            </a:ln>
          </p:spPr>
        </p:pic>
        <p:sp>
          <p:nvSpPr>
            <p:cNvPr id="223451" name="Text Box 219"/>
            <p:cNvSpPr txBox="1">
              <a:spLocks noChangeArrowheads="1"/>
            </p:cNvSpPr>
            <p:nvPr/>
          </p:nvSpPr>
          <p:spPr bwMode="auto">
            <a:xfrm>
              <a:off x="168" y="2684"/>
              <a:ext cx="624" cy="192"/>
            </a:xfrm>
            <a:prstGeom prst="rect">
              <a:avLst/>
            </a:prstGeom>
            <a:noFill/>
            <a:ln w="9525">
              <a:noFill/>
              <a:miter lim="800000"/>
              <a:headEnd/>
              <a:tailEnd/>
            </a:ln>
            <a:effectLst/>
          </p:spPr>
          <p:txBody>
            <a:bodyPr>
              <a:spAutoFit/>
            </a:bodyPr>
            <a:lstStyle/>
            <a:p>
              <a:r>
                <a:rPr lang="en-US"/>
                <a:t>Protein A</a:t>
              </a:r>
            </a:p>
          </p:txBody>
        </p:sp>
        <p:sp>
          <p:nvSpPr>
            <p:cNvPr id="223452" name="Text Box 220"/>
            <p:cNvSpPr txBox="1">
              <a:spLocks noChangeArrowheads="1"/>
            </p:cNvSpPr>
            <p:nvPr/>
          </p:nvSpPr>
          <p:spPr bwMode="auto">
            <a:xfrm>
              <a:off x="956" y="2716"/>
              <a:ext cx="624" cy="192"/>
            </a:xfrm>
            <a:prstGeom prst="rect">
              <a:avLst/>
            </a:prstGeom>
            <a:noFill/>
            <a:ln w="9525">
              <a:noFill/>
              <a:miter lim="800000"/>
              <a:headEnd/>
              <a:tailEnd/>
            </a:ln>
            <a:effectLst/>
          </p:spPr>
          <p:txBody>
            <a:bodyPr>
              <a:spAutoFit/>
            </a:bodyPr>
            <a:lstStyle/>
            <a:p>
              <a:r>
                <a:rPr lang="en-US"/>
                <a:t>Protein B</a:t>
              </a:r>
            </a:p>
          </p:txBody>
        </p:sp>
        <p:sp>
          <p:nvSpPr>
            <p:cNvPr id="223453" name="Text Box 221"/>
            <p:cNvSpPr txBox="1">
              <a:spLocks noChangeArrowheads="1"/>
            </p:cNvSpPr>
            <p:nvPr/>
          </p:nvSpPr>
          <p:spPr bwMode="auto">
            <a:xfrm>
              <a:off x="1680" y="2832"/>
              <a:ext cx="624" cy="192"/>
            </a:xfrm>
            <a:prstGeom prst="rect">
              <a:avLst/>
            </a:prstGeom>
            <a:noFill/>
            <a:ln w="9525">
              <a:noFill/>
              <a:miter lim="800000"/>
              <a:headEnd/>
              <a:tailEnd/>
            </a:ln>
            <a:effectLst/>
          </p:spPr>
          <p:txBody>
            <a:bodyPr>
              <a:spAutoFit/>
            </a:bodyPr>
            <a:lstStyle/>
            <a:p>
              <a:r>
                <a:rPr lang="en-US"/>
                <a:t>Protein C</a:t>
              </a:r>
            </a:p>
          </p:txBody>
        </p:sp>
      </p:grpSp>
      <p:sp>
        <p:nvSpPr>
          <p:cNvPr id="223454" name="Text Box 222"/>
          <p:cNvSpPr txBox="1">
            <a:spLocks noChangeArrowheads="1"/>
          </p:cNvSpPr>
          <p:nvPr/>
        </p:nvSpPr>
        <p:spPr bwMode="auto">
          <a:xfrm>
            <a:off x="-158750" y="5118100"/>
            <a:ext cx="946150" cy="366713"/>
          </a:xfrm>
          <a:prstGeom prst="rect">
            <a:avLst/>
          </a:prstGeom>
          <a:noFill/>
          <a:ln w="9525">
            <a:noFill/>
            <a:miter lim="800000"/>
            <a:headEnd/>
            <a:tailEnd/>
          </a:ln>
          <a:effectLst/>
        </p:spPr>
        <p:txBody>
          <a:bodyPr>
            <a:spAutoFit/>
          </a:bodyPr>
          <a:lstStyle/>
          <a:p>
            <a:r>
              <a:rPr lang="en-US" sz="1800"/>
              <a:t>DNA</a:t>
            </a:r>
          </a:p>
        </p:txBody>
      </p:sp>
      <p:sp>
        <p:nvSpPr>
          <p:cNvPr id="30" name="Text Box 3"/>
          <p:cNvSpPr txBox="1">
            <a:spLocks noChangeArrowheads="1"/>
          </p:cNvSpPr>
          <p:nvPr/>
        </p:nvSpPr>
        <p:spPr bwMode="auto">
          <a:xfrm>
            <a:off x="152400" y="0"/>
            <a:ext cx="8839200" cy="954107"/>
          </a:xfrm>
          <a:prstGeom prst="rect">
            <a:avLst/>
          </a:prstGeom>
          <a:noFill/>
          <a:ln w="9525">
            <a:noFill/>
            <a:miter lim="800000"/>
            <a:headEnd/>
            <a:tailEnd/>
          </a:ln>
          <a:effectLst/>
        </p:spPr>
        <p:txBody>
          <a:bodyPr wrap="square">
            <a:spAutoFit/>
          </a:bodyPr>
          <a:lstStyle/>
          <a:p>
            <a:r>
              <a:rPr lang="en-US" sz="2800" dirty="0" smtClean="0"/>
              <a:t>Combinations of binding sites define the biological function of regulatory elements</a:t>
            </a:r>
            <a:endParaRPr lang="en-US" sz="2800" dirty="0"/>
          </a:p>
        </p:txBody>
      </p:sp>
      <p:sp>
        <p:nvSpPr>
          <p:cNvPr id="29" name="Slide Number Placeholder 28"/>
          <p:cNvSpPr>
            <a:spLocks noGrp="1"/>
          </p:cNvSpPr>
          <p:nvPr>
            <p:ph type="sldNum" sz="quarter" idx="12"/>
          </p:nvPr>
        </p:nvSpPr>
        <p:spPr/>
        <p:txBody>
          <a:bodyPr/>
          <a:lstStyle/>
          <a:p>
            <a:fld id="{8BBF7BE1-6260-414C-9870-3D976BF2378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685800" y="381000"/>
            <a:ext cx="7772400" cy="5698578"/>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4648200" y="2048930"/>
            <a:ext cx="4114800" cy="4114800"/>
          </a:xfrm>
          <a:prstGeom prst="rect">
            <a:avLst/>
          </a:prstGeom>
          <a:noFill/>
          <a:ln w="9525">
            <a:noFill/>
            <a:miter lim="800000"/>
            <a:headEnd/>
            <a:tailEnd/>
          </a:ln>
          <a:effectLst/>
        </p:spPr>
      </p:pic>
      <p:sp>
        <p:nvSpPr>
          <p:cNvPr id="14" name="Freeform 13"/>
          <p:cNvSpPr/>
          <p:nvPr/>
        </p:nvSpPr>
        <p:spPr>
          <a:xfrm>
            <a:off x="534988" y="3581400"/>
            <a:ext cx="4189412" cy="1752600"/>
          </a:xfrm>
          <a:custGeom>
            <a:avLst/>
            <a:gdLst>
              <a:gd name="connsiteX0" fmla="*/ 2647504 w 4188627"/>
              <a:gd name="connsiteY0" fmla="*/ 41097 h 1525120"/>
              <a:gd name="connsiteX1" fmla="*/ 2955728 w 4188627"/>
              <a:gd name="connsiteY1" fmla="*/ 30823 h 1525120"/>
              <a:gd name="connsiteX2" fmla="*/ 3325598 w 4188627"/>
              <a:gd name="connsiteY2" fmla="*/ 20548 h 1525120"/>
              <a:gd name="connsiteX3" fmla="*/ 3366695 w 4188627"/>
              <a:gd name="connsiteY3" fmla="*/ 10274 h 1525120"/>
              <a:gd name="connsiteX4" fmla="*/ 3510533 w 4188627"/>
              <a:gd name="connsiteY4" fmla="*/ 0 h 1525120"/>
              <a:gd name="connsiteX5" fmla="*/ 3582452 w 4188627"/>
              <a:gd name="connsiteY5" fmla="*/ 20548 h 1525120"/>
              <a:gd name="connsiteX6" fmla="*/ 3633823 w 4188627"/>
              <a:gd name="connsiteY6" fmla="*/ 30823 h 1525120"/>
              <a:gd name="connsiteX7" fmla="*/ 3695468 w 4188627"/>
              <a:gd name="connsiteY7" fmla="*/ 51371 h 1525120"/>
              <a:gd name="connsiteX8" fmla="*/ 3952322 w 4188627"/>
              <a:gd name="connsiteY8" fmla="*/ 41097 h 1525120"/>
              <a:gd name="connsiteX9" fmla="*/ 4168079 w 4188627"/>
              <a:gd name="connsiteY9" fmla="*/ 41097 h 1525120"/>
              <a:gd name="connsiteX10" fmla="*/ 4178353 w 4188627"/>
              <a:gd name="connsiteY10" fmla="*/ 133564 h 1525120"/>
              <a:gd name="connsiteX11" fmla="*/ 4168079 w 4188627"/>
              <a:gd name="connsiteY11" fmla="*/ 184935 h 1525120"/>
              <a:gd name="connsiteX12" fmla="*/ 4178353 w 4188627"/>
              <a:gd name="connsiteY12" fmla="*/ 318499 h 1525120"/>
              <a:gd name="connsiteX13" fmla="*/ 4168079 w 4188627"/>
              <a:gd name="connsiteY13" fmla="*/ 349322 h 1525120"/>
              <a:gd name="connsiteX14" fmla="*/ 4188627 w 4188627"/>
              <a:gd name="connsiteY14" fmla="*/ 410966 h 1525120"/>
              <a:gd name="connsiteX15" fmla="*/ 4178353 w 4188627"/>
              <a:gd name="connsiteY15" fmla="*/ 565079 h 1525120"/>
              <a:gd name="connsiteX16" fmla="*/ 4168079 w 4188627"/>
              <a:gd name="connsiteY16" fmla="*/ 595901 h 1525120"/>
              <a:gd name="connsiteX17" fmla="*/ 4157805 w 4188627"/>
              <a:gd name="connsiteY17" fmla="*/ 647272 h 1525120"/>
              <a:gd name="connsiteX18" fmla="*/ 4168079 w 4188627"/>
              <a:gd name="connsiteY18" fmla="*/ 780836 h 1525120"/>
              <a:gd name="connsiteX19" fmla="*/ 4147531 w 4188627"/>
              <a:gd name="connsiteY19" fmla="*/ 842481 h 1525120"/>
              <a:gd name="connsiteX20" fmla="*/ 4137256 w 4188627"/>
              <a:gd name="connsiteY20" fmla="*/ 873304 h 1525120"/>
              <a:gd name="connsiteX21" fmla="*/ 4137256 w 4188627"/>
              <a:gd name="connsiteY21" fmla="*/ 1325366 h 1525120"/>
              <a:gd name="connsiteX22" fmla="*/ 4075611 w 4188627"/>
              <a:gd name="connsiteY22" fmla="*/ 1345915 h 1525120"/>
              <a:gd name="connsiteX23" fmla="*/ 4044789 w 4188627"/>
              <a:gd name="connsiteY23" fmla="*/ 1335641 h 1525120"/>
              <a:gd name="connsiteX24" fmla="*/ 3983144 w 4188627"/>
              <a:gd name="connsiteY24" fmla="*/ 1356189 h 1525120"/>
              <a:gd name="connsiteX25" fmla="*/ 3931773 w 4188627"/>
              <a:gd name="connsiteY25" fmla="*/ 1366463 h 1525120"/>
              <a:gd name="connsiteX26" fmla="*/ 3911225 w 4188627"/>
              <a:gd name="connsiteY26" fmla="*/ 1397286 h 1525120"/>
              <a:gd name="connsiteX27" fmla="*/ 3900951 w 4188627"/>
              <a:gd name="connsiteY27" fmla="*/ 1428108 h 1525120"/>
              <a:gd name="connsiteX28" fmla="*/ 3880402 w 4188627"/>
              <a:gd name="connsiteY28" fmla="*/ 1448656 h 1525120"/>
              <a:gd name="connsiteX29" fmla="*/ 3808483 w 4188627"/>
              <a:gd name="connsiteY29" fmla="*/ 1500027 h 1525120"/>
              <a:gd name="connsiteX30" fmla="*/ 2770794 w 4188627"/>
              <a:gd name="connsiteY30" fmla="*/ 1479479 h 1525120"/>
              <a:gd name="connsiteX31" fmla="*/ 2565310 w 4188627"/>
              <a:gd name="connsiteY31" fmla="*/ 1479479 h 1525120"/>
              <a:gd name="connsiteX32" fmla="*/ 2524214 w 4188627"/>
              <a:gd name="connsiteY32" fmla="*/ 1489753 h 1525120"/>
              <a:gd name="connsiteX33" fmla="*/ 2359827 w 4188627"/>
              <a:gd name="connsiteY33" fmla="*/ 1500027 h 1525120"/>
              <a:gd name="connsiteX34" fmla="*/ 2205715 w 4188627"/>
              <a:gd name="connsiteY34" fmla="*/ 1500027 h 1525120"/>
              <a:gd name="connsiteX35" fmla="*/ 2174892 w 4188627"/>
              <a:gd name="connsiteY35" fmla="*/ 1520575 h 1525120"/>
              <a:gd name="connsiteX36" fmla="*/ 2154344 w 4188627"/>
              <a:gd name="connsiteY36" fmla="*/ 1489753 h 1525120"/>
              <a:gd name="connsiteX37" fmla="*/ 1722829 w 4188627"/>
              <a:gd name="connsiteY37" fmla="*/ 1469205 h 1525120"/>
              <a:gd name="connsiteX38" fmla="*/ 1609814 w 4188627"/>
              <a:gd name="connsiteY38" fmla="*/ 1479479 h 1525120"/>
              <a:gd name="connsiteX39" fmla="*/ 1578991 w 4188627"/>
              <a:gd name="connsiteY39" fmla="*/ 1469205 h 1525120"/>
              <a:gd name="connsiteX40" fmla="*/ 1517346 w 4188627"/>
              <a:gd name="connsiteY40" fmla="*/ 1500027 h 1525120"/>
              <a:gd name="connsiteX41" fmla="*/ 1281041 w 4188627"/>
              <a:gd name="connsiteY41" fmla="*/ 1510301 h 1525120"/>
              <a:gd name="connsiteX42" fmla="*/ 1188573 w 4188627"/>
              <a:gd name="connsiteY42" fmla="*/ 1500027 h 1525120"/>
              <a:gd name="connsiteX43" fmla="*/ 1157751 w 4188627"/>
              <a:gd name="connsiteY43" fmla="*/ 1489753 h 1525120"/>
              <a:gd name="connsiteX44" fmla="*/ 1096106 w 4188627"/>
              <a:gd name="connsiteY44" fmla="*/ 1479479 h 1525120"/>
              <a:gd name="connsiteX45" fmla="*/ 1096106 w 4188627"/>
              <a:gd name="connsiteY45" fmla="*/ 1469205 h 1525120"/>
              <a:gd name="connsiteX46" fmla="*/ 1065283 w 4188627"/>
              <a:gd name="connsiteY46" fmla="*/ 1479479 h 1525120"/>
              <a:gd name="connsiteX47" fmla="*/ 962542 w 4188627"/>
              <a:gd name="connsiteY47" fmla="*/ 1479479 h 1525120"/>
              <a:gd name="connsiteX48" fmla="*/ 900897 w 4188627"/>
              <a:gd name="connsiteY48" fmla="*/ 1500027 h 1525120"/>
              <a:gd name="connsiteX49" fmla="*/ 397463 w 4188627"/>
              <a:gd name="connsiteY49" fmla="*/ 1510301 h 1525120"/>
              <a:gd name="connsiteX50" fmla="*/ 233077 w 4188627"/>
              <a:gd name="connsiteY50" fmla="*/ 1489753 h 1525120"/>
              <a:gd name="connsiteX51" fmla="*/ 191980 w 4188627"/>
              <a:gd name="connsiteY51" fmla="*/ 1479479 h 1525120"/>
              <a:gd name="connsiteX52" fmla="*/ 78964 w 4188627"/>
              <a:gd name="connsiteY52" fmla="*/ 1469205 h 1525120"/>
              <a:gd name="connsiteX53" fmla="*/ 78964 w 4188627"/>
              <a:gd name="connsiteY53" fmla="*/ 1345915 h 1525120"/>
              <a:gd name="connsiteX54" fmla="*/ 68690 w 4188627"/>
              <a:gd name="connsiteY54" fmla="*/ 1191802 h 1525120"/>
              <a:gd name="connsiteX55" fmla="*/ 58416 w 4188627"/>
              <a:gd name="connsiteY55" fmla="*/ 780836 h 1525120"/>
              <a:gd name="connsiteX56" fmla="*/ 48142 w 4188627"/>
              <a:gd name="connsiteY56" fmla="*/ 729465 h 1525120"/>
              <a:gd name="connsiteX57" fmla="*/ 27594 w 4188627"/>
              <a:gd name="connsiteY57" fmla="*/ 647272 h 1525120"/>
              <a:gd name="connsiteX58" fmla="*/ 37868 w 4188627"/>
              <a:gd name="connsiteY58" fmla="*/ 493160 h 1525120"/>
              <a:gd name="connsiteX59" fmla="*/ 37868 w 4188627"/>
              <a:gd name="connsiteY59" fmla="*/ 410966 h 1525120"/>
              <a:gd name="connsiteX60" fmla="*/ 58416 w 4188627"/>
              <a:gd name="connsiteY60" fmla="*/ 349322 h 1525120"/>
              <a:gd name="connsiteX61" fmla="*/ 68690 w 4188627"/>
              <a:gd name="connsiteY61" fmla="*/ 318499 h 1525120"/>
              <a:gd name="connsiteX62" fmla="*/ 78964 w 4188627"/>
              <a:gd name="connsiteY62" fmla="*/ 236306 h 1525120"/>
              <a:gd name="connsiteX63" fmla="*/ 181706 w 4188627"/>
              <a:gd name="connsiteY63" fmla="*/ 215757 h 1525120"/>
              <a:gd name="connsiteX64" fmla="*/ 243351 w 4188627"/>
              <a:gd name="connsiteY64" fmla="*/ 195209 h 1525120"/>
              <a:gd name="connsiteX65" fmla="*/ 633769 w 4188627"/>
              <a:gd name="connsiteY65" fmla="*/ 205483 h 1525120"/>
              <a:gd name="connsiteX66" fmla="*/ 664591 w 4188627"/>
              <a:gd name="connsiteY66" fmla="*/ 215757 h 1525120"/>
              <a:gd name="connsiteX67" fmla="*/ 685140 w 4188627"/>
              <a:gd name="connsiteY67" fmla="*/ 236306 h 1525120"/>
              <a:gd name="connsiteX68" fmla="*/ 828978 w 4188627"/>
              <a:gd name="connsiteY68" fmla="*/ 226032 h 1525120"/>
              <a:gd name="connsiteX69" fmla="*/ 890623 w 4188627"/>
              <a:gd name="connsiteY69" fmla="*/ 215757 h 1525120"/>
              <a:gd name="connsiteX70" fmla="*/ 1065283 w 4188627"/>
              <a:gd name="connsiteY70" fmla="*/ 205483 h 1525120"/>
              <a:gd name="connsiteX71" fmla="*/ 1116654 w 4188627"/>
              <a:gd name="connsiteY71" fmla="*/ 195209 h 1525120"/>
              <a:gd name="connsiteX72" fmla="*/ 1435153 w 4188627"/>
              <a:gd name="connsiteY72" fmla="*/ 215757 h 1525120"/>
              <a:gd name="connsiteX73" fmla="*/ 1599540 w 4188627"/>
              <a:gd name="connsiteY73" fmla="*/ 205483 h 1525120"/>
              <a:gd name="connsiteX74" fmla="*/ 2442020 w 4188627"/>
              <a:gd name="connsiteY74" fmla="*/ 226032 h 1525120"/>
              <a:gd name="connsiteX75" fmla="*/ 2606407 w 4188627"/>
              <a:gd name="connsiteY75" fmla="*/ 215757 h 1525120"/>
              <a:gd name="connsiteX76" fmla="*/ 2647504 w 4188627"/>
              <a:gd name="connsiteY76" fmla="*/ 205483 h 1525120"/>
              <a:gd name="connsiteX77" fmla="*/ 2626955 w 4188627"/>
              <a:gd name="connsiteY77" fmla="*/ 113016 h 1525120"/>
              <a:gd name="connsiteX78" fmla="*/ 2647504 w 4188627"/>
              <a:gd name="connsiteY78" fmla="*/ 41097 h 15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88627" h="1525120">
                <a:moveTo>
                  <a:pt x="2647504" y="41097"/>
                </a:moveTo>
                <a:cubicBezTo>
                  <a:pt x="2702300" y="27398"/>
                  <a:pt x="2852977" y="33937"/>
                  <a:pt x="2955728" y="30823"/>
                </a:cubicBezTo>
                <a:cubicBezTo>
                  <a:pt x="3079009" y="27087"/>
                  <a:pt x="3202414" y="26707"/>
                  <a:pt x="3325598" y="20548"/>
                </a:cubicBezTo>
                <a:cubicBezTo>
                  <a:pt x="3339701" y="19843"/>
                  <a:pt x="3352661" y="11833"/>
                  <a:pt x="3366695" y="10274"/>
                </a:cubicBezTo>
                <a:cubicBezTo>
                  <a:pt x="3414469" y="4966"/>
                  <a:pt x="3462587" y="3425"/>
                  <a:pt x="3510533" y="0"/>
                </a:cubicBezTo>
                <a:cubicBezTo>
                  <a:pt x="3544860" y="11442"/>
                  <a:pt x="3543745" y="11946"/>
                  <a:pt x="3582452" y="20548"/>
                </a:cubicBezTo>
                <a:cubicBezTo>
                  <a:pt x="3599499" y="24336"/>
                  <a:pt x="3616976" y="26228"/>
                  <a:pt x="3633823" y="30823"/>
                </a:cubicBezTo>
                <a:cubicBezTo>
                  <a:pt x="3654720" y="36522"/>
                  <a:pt x="3695468" y="51371"/>
                  <a:pt x="3695468" y="51371"/>
                </a:cubicBezTo>
                <a:lnTo>
                  <a:pt x="3952322" y="41097"/>
                </a:lnTo>
                <a:cubicBezTo>
                  <a:pt x="4144163" y="31739"/>
                  <a:pt x="4059683" y="19418"/>
                  <a:pt x="4168079" y="41097"/>
                </a:cubicBezTo>
                <a:cubicBezTo>
                  <a:pt x="4171504" y="71919"/>
                  <a:pt x="4178353" y="102552"/>
                  <a:pt x="4178353" y="133564"/>
                </a:cubicBezTo>
                <a:cubicBezTo>
                  <a:pt x="4178353" y="151027"/>
                  <a:pt x="4168079" y="167472"/>
                  <a:pt x="4168079" y="184935"/>
                </a:cubicBezTo>
                <a:cubicBezTo>
                  <a:pt x="4168079" y="229588"/>
                  <a:pt x="4174928" y="273978"/>
                  <a:pt x="4178353" y="318499"/>
                </a:cubicBezTo>
                <a:cubicBezTo>
                  <a:pt x="4174928" y="328773"/>
                  <a:pt x="4166883" y="338558"/>
                  <a:pt x="4168079" y="349322"/>
                </a:cubicBezTo>
                <a:cubicBezTo>
                  <a:pt x="4170471" y="370849"/>
                  <a:pt x="4188627" y="410966"/>
                  <a:pt x="4188627" y="410966"/>
                </a:cubicBezTo>
                <a:cubicBezTo>
                  <a:pt x="4185202" y="462337"/>
                  <a:pt x="4184038" y="513909"/>
                  <a:pt x="4178353" y="565079"/>
                </a:cubicBezTo>
                <a:cubicBezTo>
                  <a:pt x="4177157" y="575843"/>
                  <a:pt x="4170706" y="585395"/>
                  <a:pt x="4168079" y="595901"/>
                </a:cubicBezTo>
                <a:cubicBezTo>
                  <a:pt x="4163844" y="612842"/>
                  <a:pt x="4161230" y="630148"/>
                  <a:pt x="4157805" y="647272"/>
                </a:cubicBezTo>
                <a:cubicBezTo>
                  <a:pt x="4161230" y="691793"/>
                  <a:pt x="4170426" y="736245"/>
                  <a:pt x="4168079" y="780836"/>
                </a:cubicBezTo>
                <a:cubicBezTo>
                  <a:pt x="4166941" y="802466"/>
                  <a:pt x="4154380" y="821933"/>
                  <a:pt x="4147531" y="842481"/>
                </a:cubicBezTo>
                <a:lnTo>
                  <a:pt x="4137256" y="873304"/>
                </a:lnTo>
                <a:cubicBezTo>
                  <a:pt x="4149635" y="1021836"/>
                  <a:pt x="4167437" y="1178772"/>
                  <a:pt x="4137256" y="1325366"/>
                </a:cubicBezTo>
                <a:cubicBezTo>
                  <a:pt x="4132888" y="1346581"/>
                  <a:pt x="4075611" y="1345915"/>
                  <a:pt x="4075611" y="1345915"/>
                </a:cubicBezTo>
                <a:cubicBezTo>
                  <a:pt x="4065337" y="1342490"/>
                  <a:pt x="4055553" y="1334445"/>
                  <a:pt x="4044789" y="1335641"/>
                </a:cubicBezTo>
                <a:cubicBezTo>
                  <a:pt x="4023262" y="1338033"/>
                  <a:pt x="4004383" y="1351941"/>
                  <a:pt x="3983144" y="1356189"/>
                </a:cubicBezTo>
                <a:lnTo>
                  <a:pt x="3931773" y="1366463"/>
                </a:lnTo>
                <a:cubicBezTo>
                  <a:pt x="3924924" y="1376737"/>
                  <a:pt x="3916747" y="1386241"/>
                  <a:pt x="3911225" y="1397286"/>
                </a:cubicBezTo>
                <a:cubicBezTo>
                  <a:pt x="3906382" y="1406972"/>
                  <a:pt x="3906523" y="1418822"/>
                  <a:pt x="3900951" y="1428108"/>
                </a:cubicBezTo>
                <a:cubicBezTo>
                  <a:pt x="3895967" y="1436414"/>
                  <a:pt x="3887252" y="1441807"/>
                  <a:pt x="3880402" y="1448656"/>
                </a:cubicBezTo>
                <a:cubicBezTo>
                  <a:pt x="3867210" y="1501425"/>
                  <a:pt x="3880908" y="1500027"/>
                  <a:pt x="3808483" y="1500027"/>
                </a:cubicBezTo>
                <a:cubicBezTo>
                  <a:pt x="3412066" y="1500027"/>
                  <a:pt x="3142168" y="1490402"/>
                  <a:pt x="2770794" y="1479479"/>
                </a:cubicBezTo>
                <a:cubicBezTo>
                  <a:pt x="2676294" y="1460579"/>
                  <a:pt x="2715158" y="1463706"/>
                  <a:pt x="2565310" y="1479479"/>
                </a:cubicBezTo>
                <a:cubicBezTo>
                  <a:pt x="2551267" y="1480957"/>
                  <a:pt x="2538264" y="1488348"/>
                  <a:pt x="2524214" y="1489753"/>
                </a:cubicBezTo>
                <a:cubicBezTo>
                  <a:pt x="2469584" y="1495216"/>
                  <a:pt x="2414623" y="1496602"/>
                  <a:pt x="2359827" y="1500027"/>
                </a:cubicBezTo>
                <a:cubicBezTo>
                  <a:pt x="2297584" y="1479279"/>
                  <a:pt x="2310467" y="1479077"/>
                  <a:pt x="2205715" y="1500027"/>
                </a:cubicBezTo>
                <a:cubicBezTo>
                  <a:pt x="2193607" y="1502449"/>
                  <a:pt x="2185166" y="1513726"/>
                  <a:pt x="2174892" y="1520575"/>
                </a:cubicBezTo>
                <a:cubicBezTo>
                  <a:pt x="2168043" y="1510301"/>
                  <a:pt x="2166633" y="1490952"/>
                  <a:pt x="2154344" y="1489753"/>
                </a:cubicBezTo>
                <a:cubicBezTo>
                  <a:pt x="1617293" y="1437358"/>
                  <a:pt x="1890579" y="1525120"/>
                  <a:pt x="1722829" y="1469205"/>
                </a:cubicBezTo>
                <a:cubicBezTo>
                  <a:pt x="1685157" y="1472630"/>
                  <a:pt x="1647641" y="1479479"/>
                  <a:pt x="1609814" y="1479479"/>
                </a:cubicBezTo>
                <a:cubicBezTo>
                  <a:pt x="1598984" y="1479479"/>
                  <a:pt x="1589821" y="1469205"/>
                  <a:pt x="1578991" y="1469205"/>
                </a:cubicBezTo>
                <a:cubicBezTo>
                  <a:pt x="1492427" y="1469205"/>
                  <a:pt x="1607380" y="1489639"/>
                  <a:pt x="1517346" y="1500027"/>
                </a:cubicBezTo>
                <a:cubicBezTo>
                  <a:pt x="1439023" y="1509064"/>
                  <a:pt x="1359809" y="1506876"/>
                  <a:pt x="1281041" y="1510301"/>
                </a:cubicBezTo>
                <a:cubicBezTo>
                  <a:pt x="1250218" y="1506876"/>
                  <a:pt x="1219163" y="1505125"/>
                  <a:pt x="1188573" y="1500027"/>
                </a:cubicBezTo>
                <a:cubicBezTo>
                  <a:pt x="1177891" y="1498247"/>
                  <a:pt x="1168323" y="1492102"/>
                  <a:pt x="1157751" y="1489753"/>
                </a:cubicBezTo>
                <a:cubicBezTo>
                  <a:pt x="1137415" y="1485234"/>
                  <a:pt x="1116654" y="1482904"/>
                  <a:pt x="1096106" y="1479479"/>
                </a:cubicBezTo>
                <a:cubicBezTo>
                  <a:pt x="1138616" y="1415711"/>
                  <a:pt x="1112371" y="1459446"/>
                  <a:pt x="1096106" y="1469205"/>
                </a:cubicBezTo>
                <a:cubicBezTo>
                  <a:pt x="1086819" y="1474777"/>
                  <a:pt x="1075557" y="1476054"/>
                  <a:pt x="1065283" y="1479479"/>
                </a:cubicBezTo>
                <a:cubicBezTo>
                  <a:pt x="1017247" y="1463467"/>
                  <a:pt x="1032303" y="1463381"/>
                  <a:pt x="962542" y="1479479"/>
                </a:cubicBezTo>
                <a:cubicBezTo>
                  <a:pt x="941437" y="1484349"/>
                  <a:pt x="922552" y="1499585"/>
                  <a:pt x="900897" y="1500027"/>
                </a:cubicBezTo>
                <a:lnTo>
                  <a:pt x="397463" y="1510301"/>
                </a:lnTo>
                <a:cubicBezTo>
                  <a:pt x="270689" y="1484947"/>
                  <a:pt x="446470" y="1518205"/>
                  <a:pt x="233077" y="1489753"/>
                </a:cubicBezTo>
                <a:cubicBezTo>
                  <a:pt x="219080" y="1487887"/>
                  <a:pt x="205977" y="1481345"/>
                  <a:pt x="191980" y="1479479"/>
                </a:cubicBezTo>
                <a:cubicBezTo>
                  <a:pt x="154484" y="1474480"/>
                  <a:pt x="116636" y="1472630"/>
                  <a:pt x="78964" y="1469205"/>
                </a:cubicBezTo>
                <a:cubicBezTo>
                  <a:pt x="54878" y="1396944"/>
                  <a:pt x="78964" y="1483557"/>
                  <a:pt x="78964" y="1345915"/>
                </a:cubicBezTo>
                <a:cubicBezTo>
                  <a:pt x="78964" y="1294430"/>
                  <a:pt x="72115" y="1243173"/>
                  <a:pt x="68690" y="1191802"/>
                </a:cubicBezTo>
                <a:cubicBezTo>
                  <a:pt x="65265" y="1054813"/>
                  <a:pt x="64500" y="917732"/>
                  <a:pt x="58416" y="780836"/>
                </a:cubicBezTo>
                <a:cubicBezTo>
                  <a:pt x="57641" y="763390"/>
                  <a:pt x="52069" y="746481"/>
                  <a:pt x="48142" y="729465"/>
                </a:cubicBezTo>
                <a:cubicBezTo>
                  <a:pt x="41792" y="701947"/>
                  <a:pt x="27594" y="647272"/>
                  <a:pt x="27594" y="647272"/>
                </a:cubicBezTo>
                <a:cubicBezTo>
                  <a:pt x="31019" y="595901"/>
                  <a:pt x="37868" y="544645"/>
                  <a:pt x="37868" y="493160"/>
                </a:cubicBezTo>
                <a:cubicBezTo>
                  <a:pt x="37868" y="398103"/>
                  <a:pt x="0" y="549817"/>
                  <a:pt x="37868" y="410966"/>
                </a:cubicBezTo>
                <a:cubicBezTo>
                  <a:pt x="43567" y="390070"/>
                  <a:pt x="51567" y="369870"/>
                  <a:pt x="58416" y="349322"/>
                </a:cubicBezTo>
                <a:lnTo>
                  <a:pt x="68690" y="318499"/>
                </a:lnTo>
                <a:cubicBezTo>
                  <a:pt x="72115" y="291101"/>
                  <a:pt x="58534" y="254879"/>
                  <a:pt x="78964" y="236306"/>
                </a:cubicBezTo>
                <a:cubicBezTo>
                  <a:pt x="104807" y="212812"/>
                  <a:pt x="148573" y="226801"/>
                  <a:pt x="181706" y="215757"/>
                </a:cubicBezTo>
                <a:lnTo>
                  <a:pt x="243351" y="195209"/>
                </a:lnTo>
                <a:cubicBezTo>
                  <a:pt x="373490" y="198634"/>
                  <a:pt x="503739" y="199140"/>
                  <a:pt x="633769" y="205483"/>
                </a:cubicBezTo>
                <a:cubicBezTo>
                  <a:pt x="644586" y="206011"/>
                  <a:pt x="655305" y="210185"/>
                  <a:pt x="664591" y="215757"/>
                </a:cubicBezTo>
                <a:cubicBezTo>
                  <a:pt x="672897" y="220741"/>
                  <a:pt x="678290" y="229456"/>
                  <a:pt x="685140" y="236306"/>
                </a:cubicBezTo>
                <a:cubicBezTo>
                  <a:pt x="733086" y="232881"/>
                  <a:pt x="781148" y="230815"/>
                  <a:pt x="828978" y="226032"/>
                </a:cubicBezTo>
                <a:cubicBezTo>
                  <a:pt x="849706" y="223959"/>
                  <a:pt x="869870" y="217562"/>
                  <a:pt x="890623" y="215757"/>
                </a:cubicBezTo>
                <a:cubicBezTo>
                  <a:pt x="948724" y="210705"/>
                  <a:pt x="1007063" y="208908"/>
                  <a:pt x="1065283" y="205483"/>
                </a:cubicBezTo>
                <a:cubicBezTo>
                  <a:pt x="1082407" y="202058"/>
                  <a:pt x="1099191" y="195209"/>
                  <a:pt x="1116654" y="195209"/>
                </a:cubicBezTo>
                <a:cubicBezTo>
                  <a:pt x="1364979" y="195209"/>
                  <a:pt x="1310878" y="184689"/>
                  <a:pt x="1435153" y="215757"/>
                </a:cubicBezTo>
                <a:cubicBezTo>
                  <a:pt x="1489949" y="212332"/>
                  <a:pt x="1544637" y="205483"/>
                  <a:pt x="1599540" y="205483"/>
                </a:cubicBezTo>
                <a:cubicBezTo>
                  <a:pt x="1891147" y="205483"/>
                  <a:pt x="2155473" y="216150"/>
                  <a:pt x="2442020" y="226032"/>
                </a:cubicBezTo>
                <a:cubicBezTo>
                  <a:pt x="2496816" y="222607"/>
                  <a:pt x="2551777" y="221220"/>
                  <a:pt x="2606407" y="215757"/>
                </a:cubicBezTo>
                <a:cubicBezTo>
                  <a:pt x="2620458" y="214352"/>
                  <a:pt x="2641942" y="218462"/>
                  <a:pt x="2647504" y="205483"/>
                </a:cubicBezTo>
                <a:cubicBezTo>
                  <a:pt x="2654284" y="189663"/>
                  <a:pt x="2634025" y="134225"/>
                  <a:pt x="2626955" y="113016"/>
                </a:cubicBezTo>
                <a:cubicBezTo>
                  <a:pt x="2638488" y="43817"/>
                  <a:pt x="2592709" y="54796"/>
                  <a:pt x="2647504" y="41097"/>
                </a:cubicBezTo>
                <a:close/>
              </a:path>
            </a:pathLst>
          </a:custGeom>
          <a:solidFill>
            <a:srgbClr val="00B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2"/>
          </p:nvPr>
        </p:nvSpPr>
        <p:spPr>
          <a:xfrm>
            <a:off x="6553200" y="5814480"/>
            <a:ext cx="2133600" cy="365125"/>
          </a:xfrm>
        </p:spPr>
        <p:txBody>
          <a:bodyPr/>
          <a:lstStyle/>
          <a:p>
            <a:fld id="{E9C09372-AF23-4F68-A3B3-036FE93C09E6}"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b="22268"/>
          <a:stretch>
            <a:fillRect/>
          </a:stretch>
        </p:blipFill>
        <p:spPr bwMode="auto">
          <a:xfrm>
            <a:off x="5181600" y="914400"/>
            <a:ext cx="3776663" cy="5212313"/>
          </a:xfrm>
          <a:prstGeom prst="rect">
            <a:avLst/>
          </a:prstGeom>
          <a:noFill/>
          <a:ln w="9525">
            <a:noFill/>
            <a:miter lim="800000"/>
            <a:headEnd/>
            <a:tailEnd/>
          </a:ln>
        </p:spPr>
      </p:pic>
      <p:sp>
        <p:nvSpPr>
          <p:cNvPr id="8195" name="TextBox 4"/>
          <p:cNvSpPr txBox="1">
            <a:spLocks noChangeArrowheads="1"/>
          </p:cNvSpPr>
          <p:nvPr/>
        </p:nvSpPr>
        <p:spPr bwMode="auto">
          <a:xfrm>
            <a:off x="4648200" y="6324600"/>
            <a:ext cx="4419600" cy="369888"/>
          </a:xfrm>
          <a:prstGeom prst="rect">
            <a:avLst/>
          </a:prstGeom>
          <a:noFill/>
          <a:ln w="9525">
            <a:noFill/>
            <a:miter lim="800000"/>
            <a:headEnd/>
            <a:tailEnd/>
          </a:ln>
        </p:spPr>
        <p:txBody>
          <a:bodyPr>
            <a:spAutoFit/>
          </a:bodyPr>
          <a:lstStyle/>
          <a:p>
            <a:pPr algn="r"/>
            <a:r>
              <a:rPr lang="en-US" dirty="0">
                <a:latin typeface="Calibri" pitchFamily="34" charset="0"/>
              </a:rPr>
              <a:t>Berman </a:t>
            </a:r>
            <a:r>
              <a:rPr lang="en-US" i="1" dirty="0">
                <a:latin typeface="Calibri" pitchFamily="34" charset="0"/>
              </a:rPr>
              <a:t>et al.</a:t>
            </a:r>
            <a:r>
              <a:rPr lang="en-US" dirty="0">
                <a:latin typeface="Calibri" pitchFamily="34" charset="0"/>
              </a:rPr>
              <a:t> (2002) </a:t>
            </a:r>
            <a:r>
              <a:rPr lang="en-US" i="1" dirty="0">
                <a:latin typeface="Calibri" pitchFamily="34" charset="0"/>
              </a:rPr>
              <a:t>PNAS</a:t>
            </a:r>
            <a:r>
              <a:rPr lang="en-US" dirty="0">
                <a:latin typeface="Calibri" pitchFamily="34" charset="0"/>
              </a:rPr>
              <a:t> 99:757</a:t>
            </a:r>
          </a:p>
        </p:txBody>
      </p:sp>
      <p:sp>
        <p:nvSpPr>
          <p:cNvPr id="4" name="Rectangle 3"/>
          <p:cNvSpPr/>
          <p:nvPr/>
        </p:nvSpPr>
        <p:spPr>
          <a:xfrm>
            <a:off x="76200" y="1219200"/>
            <a:ext cx="4572000" cy="5786199"/>
          </a:xfrm>
          <a:prstGeom prst="rect">
            <a:avLst/>
          </a:prstGeom>
        </p:spPr>
        <p:txBody>
          <a:bodyPr>
            <a:spAutoFit/>
          </a:bodyPr>
          <a:lstStyle/>
          <a:p>
            <a:pPr lvl="1"/>
            <a:endParaRPr lang="en-US" sz="2000" dirty="0" smtClean="0">
              <a:latin typeface="+mj-lt"/>
            </a:endParaRPr>
          </a:p>
          <a:p>
            <a:pPr marL="800100" lvl="1" indent="-342900" algn="l">
              <a:buFontTx/>
              <a:buAutoNum type="alphaLcPeriod"/>
            </a:pPr>
            <a:r>
              <a:rPr lang="en-US" sz="2000" b="0" dirty="0" smtClean="0"/>
              <a:t>Are known to occur widely in nature (</a:t>
            </a:r>
            <a:r>
              <a:rPr lang="en-US" sz="2000" b="0" dirty="0" err="1" smtClean="0"/>
              <a:t>Arnone</a:t>
            </a:r>
            <a:r>
              <a:rPr lang="en-US" sz="2000" b="0" dirty="0" smtClean="0"/>
              <a:t> and Davidson, 1997)</a:t>
            </a:r>
          </a:p>
          <a:p>
            <a:pPr marL="800100" lvl="1" indent="-342900" algn="l">
              <a:buFontTx/>
              <a:buAutoNum type="alphaLcPeriod"/>
            </a:pPr>
            <a:endParaRPr lang="en-US" sz="2000" b="0" dirty="0" smtClean="0"/>
          </a:p>
          <a:p>
            <a:pPr marL="800100" lvl="1" indent="-342900" algn="l">
              <a:buAutoNum type="alphaLcPeriod"/>
            </a:pPr>
            <a:r>
              <a:rPr lang="en-US" sz="2000" b="0" dirty="0" smtClean="0">
                <a:latin typeface="+mj-lt"/>
              </a:rPr>
              <a:t>Provide redundancy for key regulatory events – cornerstone of developmental stability</a:t>
            </a:r>
          </a:p>
          <a:p>
            <a:pPr marL="800100" lvl="1" indent="-342900" algn="l">
              <a:buAutoNum type="alphaLcPeriod"/>
            </a:pPr>
            <a:endParaRPr lang="en-US" sz="2000" b="0" dirty="0" smtClean="0">
              <a:latin typeface="+mj-lt"/>
            </a:endParaRPr>
          </a:p>
          <a:p>
            <a:pPr marL="800100" lvl="1" indent="-342900" algn="l">
              <a:buAutoNum type="alphaLcPeriod"/>
            </a:pPr>
            <a:r>
              <a:rPr lang="en-US" sz="2000" b="0" dirty="0" smtClean="0">
                <a:latin typeface="+mj-lt"/>
              </a:rPr>
              <a:t>Respond to various concentrations of TFs (e.g. allow lowly abundant TFs to bind)</a:t>
            </a:r>
            <a:endParaRPr lang="en-US" sz="2400" b="0" dirty="0" smtClean="0"/>
          </a:p>
          <a:p>
            <a:pPr marL="800100" lvl="1" indent="-342900" algn="l">
              <a:buAutoNum type="alphaLcPeriod"/>
            </a:pPr>
            <a:endParaRPr lang="en-US" sz="2000" b="0" dirty="0" smtClean="0">
              <a:latin typeface="+mj-lt"/>
            </a:endParaRPr>
          </a:p>
          <a:p>
            <a:pPr lvl="1"/>
            <a:endParaRPr lang="en-US" sz="2000" b="0" dirty="0">
              <a:latin typeface="+mj-lt"/>
            </a:endParaRPr>
          </a:p>
        </p:txBody>
      </p:sp>
      <p:sp>
        <p:nvSpPr>
          <p:cNvPr id="6" name="Text Box 3"/>
          <p:cNvSpPr txBox="1">
            <a:spLocks noChangeArrowheads="1"/>
          </p:cNvSpPr>
          <p:nvPr/>
        </p:nvSpPr>
        <p:spPr bwMode="auto">
          <a:xfrm>
            <a:off x="152400" y="114615"/>
            <a:ext cx="8839200" cy="523220"/>
          </a:xfrm>
          <a:prstGeom prst="rect">
            <a:avLst/>
          </a:prstGeom>
          <a:noFill/>
          <a:ln w="9525">
            <a:noFill/>
            <a:miter lim="800000"/>
            <a:headEnd/>
            <a:tailEnd/>
          </a:ln>
          <a:effectLst/>
        </p:spPr>
        <p:txBody>
          <a:bodyPr wrap="square">
            <a:spAutoFit/>
          </a:bodyPr>
          <a:lstStyle/>
          <a:p>
            <a:pPr algn="ctr"/>
            <a:r>
              <a:rPr lang="en-US" sz="2800" dirty="0" err="1" smtClean="0"/>
              <a:t>Homotypic</a:t>
            </a:r>
            <a:r>
              <a:rPr lang="en-US" sz="2800" dirty="0" smtClean="0"/>
              <a:t> TFBS clusters</a:t>
            </a:r>
          </a:p>
        </p:txBody>
      </p:sp>
      <p:sp>
        <p:nvSpPr>
          <p:cNvPr id="7" name="Slide Number Placeholder 6"/>
          <p:cNvSpPr>
            <a:spLocks noGrp="1"/>
          </p:cNvSpPr>
          <p:nvPr>
            <p:ph type="sldNum" sz="quarter" idx="12"/>
          </p:nvPr>
        </p:nvSpPr>
        <p:spPr/>
        <p:txBody>
          <a:bodyPr/>
          <a:lstStyle/>
          <a:p>
            <a:fld id="{8BBF7BE1-6260-414C-9870-3D976BF2378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90600" y="1752600"/>
          <a:ext cx="7115175" cy="3971925"/>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rot="1023848">
            <a:off x="4361096" y="2263553"/>
            <a:ext cx="609600" cy="266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5943600"/>
            <a:ext cx="3429000" cy="307777"/>
          </a:xfrm>
          <a:prstGeom prst="rect">
            <a:avLst/>
          </a:prstGeom>
          <a:noFill/>
        </p:spPr>
        <p:txBody>
          <a:bodyPr wrap="square" rtlCol="0">
            <a:spAutoFit/>
          </a:bodyPr>
          <a:lstStyle/>
          <a:p>
            <a:pPr algn="ctr"/>
            <a:r>
              <a:rPr lang="en-US" dirty="0" smtClean="0"/>
              <a:t>E2F_Q6_01 Cluster</a:t>
            </a:r>
            <a:endParaRPr lang="en-US" dirty="0"/>
          </a:p>
        </p:txBody>
      </p:sp>
      <p:sp>
        <p:nvSpPr>
          <p:cNvPr id="8" name="Text Box 3"/>
          <p:cNvSpPr txBox="1">
            <a:spLocks noChangeArrowheads="1"/>
          </p:cNvSpPr>
          <p:nvPr/>
        </p:nvSpPr>
        <p:spPr bwMode="auto">
          <a:xfrm>
            <a:off x="152400" y="114615"/>
            <a:ext cx="8839200" cy="954107"/>
          </a:xfrm>
          <a:prstGeom prst="rect">
            <a:avLst/>
          </a:prstGeom>
          <a:noFill/>
          <a:ln w="9525">
            <a:noFill/>
            <a:miter lim="800000"/>
            <a:headEnd/>
            <a:tailEnd/>
          </a:ln>
          <a:effectLst/>
        </p:spPr>
        <p:txBody>
          <a:bodyPr wrap="square">
            <a:spAutoFit/>
          </a:bodyPr>
          <a:lstStyle/>
          <a:p>
            <a:pPr algn="ctr"/>
            <a:r>
              <a:rPr lang="en-US" sz="2800" dirty="0" smtClean="0"/>
              <a:t>Searching the human genome for </a:t>
            </a:r>
            <a:br>
              <a:rPr lang="en-US" sz="2800" dirty="0" smtClean="0"/>
            </a:br>
            <a:r>
              <a:rPr lang="en-US" sz="2800" dirty="0" smtClean="0"/>
              <a:t> homotypic TFBS clusters</a:t>
            </a:r>
            <a:endParaRPr lang="en-US" sz="2800" dirty="0"/>
          </a:p>
        </p:txBody>
      </p:sp>
      <p:sp>
        <p:nvSpPr>
          <p:cNvPr id="7" name="Slide Number Placeholder 6"/>
          <p:cNvSpPr>
            <a:spLocks noGrp="1"/>
          </p:cNvSpPr>
          <p:nvPr>
            <p:ph type="sldNum" sz="quarter" idx="12"/>
          </p:nvPr>
        </p:nvSpPr>
        <p:spPr/>
        <p:txBody>
          <a:bodyPr/>
          <a:lstStyle/>
          <a:p>
            <a:fld id="{8BBF7BE1-6260-414C-9870-3D976BF2378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1490435118</TotalTime>
  <Pages>2</Pages>
  <Words>722</Words>
  <Application>Microsoft Office PowerPoint</Application>
  <PresentationFormat>On-screen Show (4:3)</PresentationFormat>
  <Paragraphs>149</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 Ovcharenko</dc:title>
  <dc:subject>Chromosome Biology Symp, Oct 30, 2008</dc:subject>
  <dc:creator>Ivan Ovcharenko</dc:creator>
  <cp:lastModifiedBy>Ivan</cp:lastModifiedBy>
  <cp:revision>56</cp:revision>
  <cp:lastPrinted>2001-06-20T01:05:03Z</cp:lastPrinted>
  <dcterms:created xsi:type="dcterms:W3CDTF">2010-05-25T03:21:47Z</dcterms:created>
  <dcterms:modified xsi:type="dcterms:W3CDTF">2010-09-22T21:53:30Z</dcterms:modified>
</cp:coreProperties>
</file>