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610" r:id="rId3"/>
    <p:sldId id="614" r:id="rId4"/>
    <p:sldId id="613" r:id="rId5"/>
    <p:sldId id="676" r:id="rId6"/>
    <p:sldId id="616" r:id="rId7"/>
    <p:sldId id="617" r:id="rId8"/>
    <p:sldId id="618" r:id="rId9"/>
    <p:sldId id="652" r:id="rId10"/>
    <p:sldId id="624" r:id="rId11"/>
    <p:sldId id="625" r:id="rId12"/>
    <p:sldId id="646" r:id="rId13"/>
    <p:sldId id="679" r:id="rId14"/>
    <p:sldId id="630" r:id="rId15"/>
    <p:sldId id="681" r:id="rId16"/>
    <p:sldId id="680" r:id="rId17"/>
    <p:sldId id="685" r:id="rId18"/>
    <p:sldId id="686" r:id="rId19"/>
    <p:sldId id="678" r:id="rId20"/>
    <p:sldId id="682" r:id="rId21"/>
    <p:sldId id="683" r:id="rId22"/>
    <p:sldId id="694" r:id="rId23"/>
    <p:sldId id="657" r:id="rId24"/>
    <p:sldId id="687" r:id="rId25"/>
    <p:sldId id="689" r:id="rId26"/>
    <p:sldId id="690" r:id="rId27"/>
    <p:sldId id="691" r:id="rId28"/>
    <p:sldId id="692" r:id="rId29"/>
    <p:sldId id="693" r:id="rId30"/>
    <p:sldId id="688" r:id="rId31"/>
    <p:sldId id="612" r:id="rId32"/>
    <p:sldId id="653" r:id="rId33"/>
    <p:sldId id="641" r:id="rId34"/>
  </p:sldIdLst>
  <p:sldSz cx="9144000" cy="6858000" type="screen4x3"/>
  <p:notesSz cx="7315200" cy="9601200"/>
  <p:defaultTextStyle>
    <a:defPPr>
      <a:defRPr lang="en-US"/>
    </a:defPPr>
    <a:lvl1pPr algn="l" rtl="0" fontAlgn="base">
      <a:spcBef>
        <a:spcPct val="0"/>
      </a:spcBef>
      <a:spcAft>
        <a:spcPct val="0"/>
      </a:spcAft>
      <a:defRPr b="1" kern="1200">
        <a:solidFill>
          <a:srgbClr val="FFFFCC"/>
        </a:solidFill>
        <a:latin typeface="Arial" charset="0"/>
        <a:ea typeface="+mn-ea"/>
        <a:cs typeface="+mn-cs"/>
      </a:defRPr>
    </a:lvl1pPr>
    <a:lvl2pPr marL="457200" algn="l" rtl="0" fontAlgn="base">
      <a:spcBef>
        <a:spcPct val="0"/>
      </a:spcBef>
      <a:spcAft>
        <a:spcPct val="0"/>
      </a:spcAft>
      <a:defRPr b="1" kern="1200">
        <a:solidFill>
          <a:srgbClr val="FFFFCC"/>
        </a:solidFill>
        <a:latin typeface="Arial" charset="0"/>
        <a:ea typeface="+mn-ea"/>
        <a:cs typeface="+mn-cs"/>
      </a:defRPr>
    </a:lvl2pPr>
    <a:lvl3pPr marL="914400" algn="l" rtl="0" fontAlgn="base">
      <a:spcBef>
        <a:spcPct val="0"/>
      </a:spcBef>
      <a:spcAft>
        <a:spcPct val="0"/>
      </a:spcAft>
      <a:defRPr b="1" kern="1200">
        <a:solidFill>
          <a:srgbClr val="FFFFCC"/>
        </a:solidFill>
        <a:latin typeface="Arial" charset="0"/>
        <a:ea typeface="+mn-ea"/>
        <a:cs typeface="+mn-cs"/>
      </a:defRPr>
    </a:lvl3pPr>
    <a:lvl4pPr marL="1371600" algn="l" rtl="0" fontAlgn="base">
      <a:spcBef>
        <a:spcPct val="0"/>
      </a:spcBef>
      <a:spcAft>
        <a:spcPct val="0"/>
      </a:spcAft>
      <a:defRPr b="1" kern="1200">
        <a:solidFill>
          <a:srgbClr val="FFFFCC"/>
        </a:solidFill>
        <a:latin typeface="Arial" charset="0"/>
        <a:ea typeface="+mn-ea"/>
        <a:cs typeface="+mn-cs"/>
      </a:defRPr>
    </a:lvl4pPr>
    <a:lvl5pPr marL="1828800" algn="l" rtl="0" fontAlgn="base">
      <a:spcBef>
        <a:spcPct val="0"/>
      </a:spcBef>
      <a:spcAft>
        <a:spcPct val="0"/>
      </a:spcAft>
      <a:defRPr b="1" kern="1200">
        <a:solidFill>
          <a:srgbClr val="FFFFCC"/>
        </a:solidFill>
        <a:latin typeface="Arial" charset="0"/>
        <a:ea typeface="+mn-ea"/>
        <a:cs typeface="+mn-cs"/>
      </a:defRPr>
    </a:lvl5pPr>
    <a:lvl6pPr marL="2286000" algn="l" defTabSz="914400" rtl="0" eaLnBrk="1" latinLnBrk="0" hangingPunct="1">
      <a:defRPr b="1" kern="1200">
        <a:solidFill>
          <a:srgbClr val="FFFFCC"/>
        </a:solidFill>
        <a:latin typeface="Arial" charset="0"/>
        <a:ea typeface="+mn-ea"/>
        <a:cs typeface="+mn-cs"/>
      </a:defRPr>
    </a:lvl6pPr>
    <a:lvl7pPr marL="2743200" algn="l" defTabSz="914400" rtl="0" eaLnBrk="1" latinLnBrk="0" hangingPunct="1">
      <a:defRPr b="1" kern="1200">
        <a:solidFill>
          <a:srgbClr val="FFFFCC"/>
        </a:solidFill>
        <a:latin typeface="Arial" charset="0"/>
        <a:ea typeface="+mn-ea"/>
        <a:cs typeface="+mn-cs"/>
      </a:defRPr>
    </a:lvl7pPr>
    <a:lvl8pPr marL="3200400" algn="l" defTabSz="914400" rtl="0" eaLnBrk="1" latinLnBrk="0" hangingPunct="1">
      <a:defRPr b="1" kern="1200">
        <a:solidFill>
          <a:srgbClr val="FFFFCC"/>
        </a:solidFill>
        <a:latin typeface="Arial" charset="0"/>
        <a:ea typeface="+mn-ea"/>
        <a:cs typeface="+mn-cs"/>
      </a:defRPr>
    </a:lvl8pPr>
    <a:lvl9pPr marL="3657600" algn="l" defTabSz="914400" rtl="0" eaLnBrk="1" latinLnBrk="0" hangingPunct="1">
      <a:defRPr b="1" kern="1200">
        <a:solidFill>
          <a:srgbClr val="FFFFCC"/>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66"/>
    <a:srgbClr val="FFCC00"/>
    <a:srgbClr val="FF5050"/>
    <a:srgbClr val="FF66FF"/>
    <a:srgbClr val="FFFFCC"/>
    <a:srgbClr val="FF9900"/>
    <a:srgbClr val="000000"/>
    <a:srgbClr val="FF0000"/>
    <a:srgbClr val="0066FF"/>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1441" autoAdjust="0"/>
  </p:normalViewPr>
  <p:slideViewPr>
    <p:cSldViewPr snapToObjects="1">
      <p:cViewPr varScale="1">
        <p:scale>
          <a:sx n="67" d="100"/>
          <a:sy n="67" d="100"/>
        </p:scale>
        <p:origin x="-5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val>
            <c:numRef>
              <c:f>Sheet1!$A$1:$A$4</c:f>
              <c:numCache>
                <c:formatCode>General</c:formatCode>
                <c:ptCount val="4"/>
                <c:pt idx="0">
                  <c:v>15</c:v>
                </c:pt>
                <c:pt idx="1">
                  <c:v>31</c:v>
                </c:pt>
                <c:pt idx="2">
                  <c:v>66</c:v>
                </c:pt>
                <c:pt idx="3">
                  <c:v>2</c:v>
                </c:pt>
              </c:numCache>
            </c:numRef>
          </c:val>
        </c:ser>
        <c:axId val="64054016"/>
        <c:axId val="64099456"/>
      </c:barChart>
      <c:catAx>
        <c:axId val="64054016"/>
        <c:scaling>
          <c:orientation val="minMax"/>
        </c:scaling>
        <c:delete val="1"/>
        <c:axPos val="b"/>
        <c:tickLblPos val="none"/>
        <c:crossAx val="64099456"/>
        <c:crosses val="autoZero"/>
        <c:auto val="1"/>
        <c:lblAlgn val="ctr"/>
        <c:lblOffset val="100"/>
      </c:catAx>
      <c:valAx>
        <c:axId val="64099456"/>
        <c:scaling>
          <c:orientation val="minMax"/>
        </c:scaling>
        <c:axPos val="l"/>
        <c:majorGridlines/>
        <c:numFmt formatCode="General" sourceLinked="1"/>
        <c:tickLblPos val="nextTo"/>
        <c:crossAx val="64054016"/>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792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1792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1792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9F2A1D28-0194-45A2-BDB4-53F7A3F3BC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solidFill>
                  <a:schemeClr val="tx1"/>
                </a:solidFill>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solidFill>
                  <a:schemeClr val="tx1"/>
                </a:solidFill>
                <a:latin typeface="Arial" charset="0"/>
              </a:defRPr>
            </a:lvl1pPr>
          </a:lstStyle>
          <a:p>
            <a:pPr>
              <a:defRPr/>
            </a:pPr>
            <a:fld id="{75BEED63-E352-4BCC-ACBD-18589B045F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B0C3265-87F8-4A58-8F33-18EFF5476615}"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BEED63-E352-4BCC-ACBD-18589B045F4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BEED63-E352-4BCC-ACBD-18589B045F4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BEED63-E352-4BCC-ACBD-18589B045F41}" type="slidenum">
              <a:rPr lang="en-US" smtClean="0"/>
              <a:pPr>
                <a:defRPr/>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5BEED63-E352-4BCC-ACBD-18589B045F41}"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A08DF071-E628-47DA-8CFE-3D11D28E1C9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995AA8E9-E607-4E40-9834-92774EC4C9E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D472247C-DD0D-4CDC-BD4F-4F8DB1D01C2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27E1A429-F5E4-4E7A-909E-642836D84A0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D2EFE6EF-614D-45C2-8A3E-9DECF6F0E09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6" name="Rectangle 6"/>
          <p:cNvSpPr>
            <a:spLocks noGrp="1" noChangeArrowheads="1"/>
          </p:cNvSpPr>
          <p:nvPr>
            <p:ph type="sldNum" sz="quarter" idx="12"/>
          </p:nvPr>
        </p:nvSpPr>
        <p:spPr>
          <a:ln/>
        </p:spPr>
        <p:txBody>
          <a:bodyPr/>
          <a:lstStyle>
            <a:lvl1pPr>
              <a:defRPr/>
            </a:lvl1pPr>
          </a:lstStyle>
          <a:p>
            <a:pPr>
              <a:defRPr/>
            </a:pPr>
            <a:fld id="{F8AFD783-7875-4CBC-9BA4-D2DB9A6764F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7" name="Rectangle 6"/>
          <p:cNvSpPr>
            <a:spLocks noGrp="1" noChangeArrowheads="1"/>
          </p:cNvSpPr>
          <p:nvPr>
            <p:ph type="sldNum" sz="quarter" idx="12"/>
          </p:nvPr>
        </p:nvSpPr>
        <p:spPr>
          <a:ln/>
        </p:spPr>
        <p:txBody>
          <a:bodyPr/>
          <a:lstStyle>
            <a:lvl1pPr>
              <a:defRPr/>
            </a:lvl1pPr>
          </a:lstStyle>
          <a:p>
            <a:pPr>
              <a:defRPr/>
            </a:pPr>
            <a:fld id="{14436B24-D611-44C0-90D7-1531E2910CB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9" name="Rectangle 6"/>
          <p:cNvSpPr>
            <a:spLocks noGrp="1" noChangeArrowheads="1"/>
          </p:cNvSpPr>
          <p:nvPr>
            <p:ph type="sldNum" sz="quarter" idx="12"/>
          </p:nvPr>
        </p:nvSpPr>
        <p:spPr>
          <a:ln/>
        </p:spPr>
        <p:txBody>
          <a:bodyPr/>
          <a:lstStyle>
            <a:lvl1pPr>
              <a:defRPr/>
            </a:lvl1pPr>
          </a:lstStyle>
          <a:p>
            <a:pPr>
              <a:defRPr/>
            </a:pPr>
            <a:fld id="{88367A4D-8454-4EA7-865B-834B745BF0E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5" name="Rectangle 6"/>
          <p:cNvSpPr>
            <a:spLocks noGrp="1" noChangeArrowheads="1"/>
          </p:cNvSpPr>
          <p:nvPr>
            <p:ph type="sldNum" sz="quarter" idx="12"/>
          </p:nvPr>
        </p:nvSpPr>
        <p:spPr>
          <a:ln/>
        </p:spPr>
        <p:txBody>
          <a:bodyPr/>
          <a:lstStyle>
            <a:lvl1pPr>
              <a:defRPr/>
            </a:lvl1pPr>
          </a:lstStyle>
          <a:p>
            <a:pPr>
              <a:defRPr/>
            </a:pPr>
            <a:fld id="{9453E2AF-D972-4F8A-B508-46002880D84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4" name="Rectangle 6"/>
          <p:cNvSpPr>
            <a:spLocks noGrp="1" noChangeArrowheads="1"/>
          </p:cNvSpPr>
          <p:nvPr>
            <p:ph type="sldNum" sz="quarter" idx="12"/>
          </p:nvPr>
        </p:nvSpPr>
        <p:spPr>
          <a:ln/>
        </p:spPr>
        <p:txBody>
          <a:bodyPr/>
          <a:lstStyle>
            <a:lvl1pPr>
              <a:defRPr/>
            </a:lvl1pPr>
          </a:lstStyle>
          <a:p>
            <a:pPr>
              <a:defRPr/>
            </a:pPr>
            <a:fld id="{21F9B559-88F8-49F4-82F1-C1098433BB6C}"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7" name="Rectangle 6"/>
          <p:cNvSpPr>
            <a:spLocks noGrp="1" noChangeArrowheads="1"/>
          </p:cNvSpPr>
          <p:nvPr>
            <p:ph type="sldNum" sz="quarter" idx="12"/>
          </p:nvPr>
        </p:nvSpPr>
        <p:spPr>
          <a:ln/>
        </p:spPr>
        <p:txBody>
          <a:bodyPr/>
          <a:lstStyle>
            <a:lvl1pPr>
              <a:defRPr/>
            </a:lvl1pPr>
          </a:lstStyle>
          <a:p>
            <a:pPr>
              <a:defRPr/>
            </a:pPr>
            <a:fld id="{A58293CC-33B7-476B-B446-049D4CD1082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BSOSC Review, November 2008</a:t>
            </a:r>
          </a:p>
        </p:txBody>
      </p:sp>
      <p:sp>
        <p:nvSpPr>
          <p:cNvPr id="7" name="Rectangle 6"/>
          <p:cNvSpPr>
            <a:spLocks noGrp="1" noChangeArrowheads="1"/>
          </p:cNvSpPr>
          <p:nvPr>
            <p:ph type="sldNum" sz="quarter" idx="12"/>
          </p:nvPr>
        </p:nvSpPr>
        <p:spPr>
          <a:ln/>
        </p:spPr>
        <p:txBody>
          <a:bodyPr/>
          <a:lstStyle>
            <a:lvl1pPr>
              <a:defRPr/>
            </a:lvl1pPr>
          </a:lstStyle>
          <a:p>
            <a:pPr>
              <a:defRPr/>
            </a:pPr>
            <a:fld id="{A8BBE68C-1531-4E40-8EDD-4134F57CFEC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r>
              <a:rPr lang="en-US"/>
              <a:t>BSOSC Review, November 2008</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2752A2DA-2BF8-465D-8D80-E509238EE7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1922054" y="3582619"/>
            <a:ext cx="5184675" cy="1881845"/>
          </a:xfrm>
          <a:noFill/>
        </p:spPr>
        <p:txBody>
          <a:bodyPr/>
          <a:lstStyle/>
          <a:p>
            <a:pPr eaLnBrk="1" hangingPunct="1"/>
            <a:r>
              <a:rPr lang="en-US" dirty="0" smtClean="0">
                <a:solidFill>
                  <a:srgbClr val="FFFF99"/>
                </a:solidFill>
              </a:rPr>
              <a:t>Teresa </a:t>
            </a:r>
            <a:r>
              <a:rPr lang="en-US" dirty="0" smtClean="0">
                <a:solidFill>
                  <a:srgbClr val="FFFF99"/>
                </a:solidFill>
              </a:rPr>
              <a:t>Przytycka</a:t>
            </a:r>
          </a:p>
          <a:p>
            <a:pPr eaLnBrk="1" hangingPunct="1"/>
            <a:r>
              <a:rPr lang="en-US" dirty="0" smtClean="0">
                <a:solidFill>
                  <a:srgbClr val="FFFF99"/>
                </a:solidFill>
              </a:rPr>
              <a:t>NIH / NLM / NCBI</a:t>
            </a:r>
          </a:p>
        </p:txBody>
      </p:sp>
      <p:pic>
        <p:nvPicPr>
          <p:cNvPr id="3075" name="Picture 6" descr="nlmlogo"/>
          <p:cNvPicPr>
            <a:picLocks noChangeAspect="1" noChangeArrowheads="1"/>
          </p:cNvPicPr>
          <p:nvPr/>
        </p:nvPicPr>
        <p:blipFill>
          <a:blip r:embed="rId3" cstate="print"/>
          <a:srcRect/>
          <a:stretch>
            <a:fillRect/>
          </a:stretch>
        </p:blipFill>
        <p:spPr bwMode="auto">
          <a:xfrm>
            <a:off x="838200" y="4419600"/>
            <a:ext cx="1447800" cy="1447800"/>
          </a:xfrm>
          <a:prstGeom prst="rect">
            <a:avLst/>
          </a:prstGeom>
          <a:noFill/>
          <a:ln w="9525">
            <a:noFill/>
            <a:miter lim="800000"/>
            <a:headEnd/>
            <a:tailEnd/>
          </a:ln>
        </p:spPr>
      </p:pic>
      <p:pic>
        <p:nvPicPr>
          <p:cNvPr id="3076" name="Picture 7" descr="ncbi"/>
          <p:cNvPicPr>
            <a:picLocks noChangeAspect="1" noChangeArrowheads="1"/>
          </p:cNvPicPr>
          <p:nvPr/>
        </p:nvPicPr>
        <p:blipFill>
          <a:blip r:embed="rId4" cstate="print"/>
          <a:srcRect/>
          <a:stretch>
            <a:fillRect/>
          </a:stretch>
        </p:blipFill>
        <p:spPr bwMode="auto">
          <a:xfrm>
            <a:off x="6781800" y="4419600"/>
            <a:ext cx="1550988" cy="1600200"/>
          </a:xfrm>
          <a:prstGeom prst="rect">
            <a:avLst/>
          </a:prstGeom>
          <a:noFill/>
          <a:ln w="9525">
            <a:noFill/>
            <a:miter lim="800000"/>
            <a:headEnd/>
            <a:tailEnd/>
          </a:ln>
        </p:spPr>
      </p:pic>
      <p:sp>
        <p:nvSpPr>
          <p:cNvPr id="3077" name="Text Box 7"/>
          <p:cNvSpPr txBox="1">
            <a:spLocks noChangeArrowheads="1"/>
          </p:cNvSpPr>
          <p:nvPr/>
        </p:nvSpPr>
        <p:spPr bwMode="auto">
          <a:xfrm>
            <a:off x="3467100" y="6156325"/>
            <a:ext cx="1787669" cy="369332"/>
          </a:xfrm>
          <a:prstGeom prst="rect">
            <a:avLst/>
          </a:prstGeom>
          <a:noFill/>
          <a:ln w="9525">
            <a:noFill/>
            <a:miter lim="800000"/>
            <a:headEnd/>
            <a:tailEnd/>
          </a:ln>
        </p:spPr>
        <p:txBody>
          <a:bodyPr wrap="none">
            <a:spAutoFit/>
          </a:bodyPr>
          <a:lstStyle/>
          <a:p>
            <a:r>
              <a:rPr lang="en-US" dirty="0" smtClean="0">
                <a:solidFill>
                  <a:srgbClr val="FF9900"/>
                </a:solidFill>
              </a:rPr>
              <a:t>RECOMB 2010</a:t>
            </a:r>
            <a:endParaRPr lang="en-US" dirty="0">
              <a:solidFill>
                <a:srgbClr val="FF9900"/>
              </a:solidFill>
            </a:endParaRPr>
          </a:p>
        </p:txBody>
      </p:sp>
      <p:sp>
        <p:nvSpPr>
          <p:cNvPr id="3078" name="TextBox 6"/>
          <p:cNvSpPr txBox="1">
            <a:spLocks noChangeArrowheads="1"/>
          </p:cNvSpPr>
          <p:nvPr/>
        </p:nvSpPr>
        <p:spPr bwMode="auto">
          <a:xfrm>
            <a:off x="228600" y="714464"/>
            <a:ext cx="8915400" cy="646331"/>
          </a:xfrm>
          <a:prstGeom prst="rect">
            <a:avLst/>
          </a:prstGeom>
          <a:noFill/>
          <a:ln w="9525">
            <a:noFill/>
            <a:miter lim="800000"/>
            <a:headEnd/>
            <a:tailEnd/>
          </a:ln>
        </p:spPr>
        <p:txBody>
          <a:bodyPr wrap="square">
            <a:spAutoFit/>
          </a:bodyPr>
          <a:lstStyle/>
          <a:p>
            <a:pPr algn="ctr"/>
            <a:r>
              <a:rPr lang="en-US" sz="3600" smtClean="0">
                <a:solidFill>
                  <a:srgbClr val="FFCC66"/>
                </a:solidFill>
              </a:rPr>
              <a:t>Bridging the genotype </a:t>
            </a:r>
            <a:r>
              <a:rPr lang="en-US" sz="3600" dirty="0" smtClean="0">
                <a:solidFill>
                  <a:srgbClr val="FFCC66"/>
                </a:solidFill>
              </a:rPr>
              <a:t>and phenotype</a:t>
            </a:r>
            <a:endParaRPr lang="en-US" sz="3600" dirty="0">
              <a:solidFill>
                <a:srgbClr val="FFCC66"/>
              </a:solidFill>
            </a:endParaRPr>
          </a:p>
        </p:txBody>
      </p:sp>
    </p:spTree>
  </p:cSld>
  <p:clrMapOvr>
    <a:masterClrMapping/>
  </p:clrMapOvr>
  <p:transition advTm="3681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36"/>
          <p:cNvGraphicFramePr>
            <a:graphicFrameLocks noGrp="1"/>
          </p:cNvGraphicFramePr>
          <p:nvPr/>
        </p:nvGraphicFramePr>
        <p:xfrm>
          <a:off x="6019800" y="3489325"/>
          <a:ext cx="2082800" cy="3114675"/>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32916" name="Slide Number Placeholder 4"/>
          <p:cNvSpPr>
            <a:spLocks noGrp="1"/>
          </p:cNvSpPr>
          <p:nvPr>
            <p:ph type="sldNum" sz="quarter" idx="12"/>
          </p:nvPr>
        </p:nvSpPr>
        <p:spPr>
          <a:noFill/>
        </p:spPr>
        <p:txBody>
          <a:bodyPr/>
          <a:lstStyle/>
          <a:p>
            <a:fld id="{818831D8-B46C-44E5-A920-E388B81BD685}" type="slidenum">
              <a:rPr lang="en-US" smtClean="0"/>
              <a:pPr/>
              <a:t>10</a:t>
            </a:fld>
            <a:endParaRPr lang="en-US" smtClean="0"/>
          </a:p>
        </p:txBody>
      </p:sp>
      <p:sp>
        <p:nvSpPr>
          <p:cNvPr id="32918" name="Text Box 266"/>
          <p:cNvSpPr txBox="1">
            <a:spLocks noChangeArrowheads="1"/>
          </p:cNvSpPr>
          <p:nvPr/>
        </p:nvSpPr>
        <p:spPr bwMode="auto">
          <a:xfrm>
            <a:off x="8247063" y="3381375"/>
            <a:ext cx="725487" cy="3155950"/>
          </a:xfrm>
          <a:prstGeom prst="rect">
            <a:avLst/>
          </a:prstGeom>
          <a:noFill/>
          <a:ln w="9525">
            <a:noFill/>
            <a:miter lim="800000"/>
            <a:headEnd/>
            <a:tailEnd/>
          </a:ln>
        </p:spPr>
        <p:txBody>
          <a:bodyPr wrap="none">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cxnSp>
        <p:nvCxnSpPr>
          <p:cNvPr id="32919" name="Straight Connector 12"/>
          <p:cNvCxnSpPr>
            <a:cxnSpLocks noChangeShapeType="1"/>
          </p:cNvCxnSpPr>
          <p:nvPr/>
        </p:nvCxnSpPr>
        <p:spPr bwMode="auto">
          <a:xfrm rot="5400000">
            <a:off x="-751681" y="4277519"/>
            <a:ext cx="4322762" cy="76200"/>
          </a:xfrm>
          <a:prstGeom prst="line">
            <a:avLst/>
          </a:prstGeom>
          <a:noFill/>
          <a:ln w="9525" algn="ctr">
            <a:solidFill>
              <a:schemeClr val="tx1"/>
            </a:solidFill>
            <a:round/>
            <a:headEnd/>
            <a:tailEnd/>
          </a:ln>
        </p:spPr>
      </p:cxnSp>
      <p:cxnSp>
        <p:nvCxnSpPr>
          <p:cNvPr id="173" name="Straight Arrow Connector 172"/>
          <p:cNvCxnSpPr>
            <a:cxnSpLocks noChangeShapeType="1"/>
          </p:cNvCxnSpPr>
          <p:nvPr/>
        </p:nvCxnSpPr>
        <p:spPr bwMode="auto">
          <a:xfrm>
            <a:off x="3932238" y="2462213"/>
            <a:ext cx="2300287" cy="820737"/>
          </a:xfrm>
          <a:prstGeom prst="straightConnector1">
            <a:avLst/>
          </a:prstGeom>
          <a:noFill/>
          <a:ln w="38100" algn="ctr">
            <a:solidFill>
              <a:srgbClr val="00B050"/>
            </a:solidFill>
            <a:round/>
            <a:headEnd/>
            <a:tailEnd type="arrow" w="med" len="med"/>
          </a:ln>
        </p:spPr>
      </p:cxnSp>
      <p:grpSp>
        <p:nvGrpSpPr>
          <p:cNvPr id="2" name="Group 176"/>
          <p:cNvGrpSpPr>
            <a:grpSpLocks/>
          </p:cNvGrpSpPr>
          <p:nvPr/>
        </p:nvGrpSpPr>
        <p:grpSpPr bwMode="auto">
          <a:xfrm>
            <a:off x="2241550" y="942975"/>
            <a:ext cx="4110038" cy="1400175"/>
            <a:chOff x="4862513" y="1355411"/>
            <a:chExt cx="4110037" cy="1398902"/>
          </a:xfrm>
        </p:grpSpPr>
        <p:grpSp>
          <p:nvGrpSpPr>
            <p:cNvPr id="3" name="Group 49"/>
            <p:cNvGrpSpPr>
              <a:grpSpLocks/>
            </p:cNvGrpSpPr>
            <p:nvPr/>
          </p:nvGrpSpPr>
          <p:grpSpPr bwMode="auto">
            <a:xfrm>
              <a:off x="4862513" y="1372124"/>
              <a:ext cx="1690687" cy="1336675"/>
              <a:chOff x="4862715" y="1417638"/>
              <a:chExt cx="1690485" cy="1336674"/>
            </a:xfrm>
          </p:grpSpPr>
          <p:sp>
            <p:nvSpPr>
              <p:cNvPr id="14509" name="Oval 41"/>
              <p:cNvSpPr>
                <a:spLocks noChangeArrowheads="1"/>
              </p:cNvSpPr>
              <p:nvPr/>
            </p:nvSpPr>
            <p:spPr bwMode="auto">
              <a:xfrm>
                <a:off x="5935662" y="1638300"/>
                <a:ext cx="617538" cy="1116012"/>
              </a:xfrm>
              <a:prstGeom prst="ellipse">
                <a:avLst/>
              </a:prstGeom>
              <a:noFill/>
              <a:ln w="38100" algn="ctr">
                <a:solidFill>
                  <a:srgbClr val="00B050"/>
                </a:solidFill>
                <a:round/>
                <a:headEnd/>
                <a:tailEnd/>
              </a:ln>
            </p:spPr>
            <p:txBody>
              <a:bodyPr/>
              <a:lstStyle/>
              <a:p>
                <a:endParaRPr lang="en-US"/>
              </a:p>
            </p:txBody>
          </p:sp>
          <p:sp>
            <p:nvSpPr>
              <p:cNvPr id="14510" name="TextBox 44"/>
              <p:cNvSpPr txBox="1">
                <a:spLocks noChangeArrowheads="1"/>
              </p:cNvSpPr>
              <p:nvPr/>
            </p:nvSpPr>
            <p:spPr bwMode="auto">
              <a:xfrm>
                <a:off x="4862715" y="1417638"/>
                <a:ext cx="1095172" cy="369332"/>
              </a:xfrm>
              <a:prstGeom prst="rect">
                <a:avLst/>
              </a:prstGeom>
              <a:noFill/>
              <a:ln w="9525">
                <a:noFill/>
                <a:miter lim="800000"/>
                <a:headEnd/>
                <a:tailEnd/>
              </a:ln>
            </p:spPr>
            <p:txBody>
              <a:bodyPr wrap="none">
                <a:spAutoFit/>
              </a:bodyPr>
              <a:lstStyle/>
              <a:p>
                <a:r>
                  <a:rPr lang="en-US">
                    <a:solidFill>
                      <a:srgbClr val="00B050"/>
                    </a:solidFill>
                  </a:rPr>
                  <a:t>controls</a:t>
                </a:r>
              </a:p>
            </p:txBody>
          </p:sp>
        </p:grpSp>
        <p:grpSp>
          <p:nvGrpSpPr>
            <p:cNvPr id="4" name="Group 51"/>
            <p:cNvGrpSpPr>
              <a:grpSpLocks/>
            </p:cNvGrpSpPr>
            <p:nvPr/>
          </p:nvGrpSpPr>
          <p:grpSpPr bwMode="auto">
            <a:xfrm>
              <a:off x="6553200" y="1355411"/>
              <a:ext cx="2419350" cy="1398902"/>
              <a:chOff x="6362700" y="1453634"/>
              <a:chExt cx="2610293" cy="1219716"/>
            </a:xfrm>
          </p:grpSpPr>
          <p:sp>
            <p:nvSpPr>
              <p:cNvPr id="14507" name="Oval 42"/>
              <p:cNvSpPr>
                <a:spLocks noChangeArrowheads="1"/>
              </p:cNvSpPr>
              <p:nvPr/>
            </p:nvSpPr>
            <p:spPr bwMode="auto">
              <a:xfrm>
                <a:off x="6362700" y="1922461"/>
                <a:ext cx="2264411" cy="750889"/>
              </a:xfrm>
              <a:prstGeom prst="ellipse">
                <a:avLst/>
              </a:prstGeom>
              <a:noFill/>
              <a:ln w="38100" algn="ctr">
                <a:solidFill>
                  <a:srgbClr val="FF0000"/>
                </a:solidFill>
                <a:round/>
                <a:headEnd/>
                <a:tailEnd/>
              </a:ln>
            </p:spPr>
            <p:txBody>
              <a:bodyPr/>
              <a:lstStyle/>
              <a:p>
                <a:endParaRPr lang="en-US"/>
              </a:p>
            </p:txBody>
          </p:sp>
          <p:sp>
            <p:nvSpPr>
              <p:cNvPr id="14508" name="TextBox 50"/>
              <p:cNvSpPr txBox="1">
                <a:spLocks noChangeArrowheads="1"/>
              </p:cNvSpPr>
              <p:nvPr/>
            </p:nvSpPr>
            <p:spPr bwMode="auto">
              <a:xfrm>
                <a:off x="7108380" y="1453634"/>
                <a:ext cx="1864613" cy="369332"/>
              </a:xfrm>
              <a:prstGeom prst="rect">
                <a:avLst/>
              </a:prstGeom>
              <a:noFill/>
              <a:ln w="9525">
                <a:noFill/>
                <a:miter lim="800000"/>
                <a:headEnd/>
                <a:tailEnd/>
              </a:ln>
            </p:spPr>
            <p:txBody>
              <a:bodyPr wrap="none">
                <a:spAutoFit/>
              </a:bodyPr>
              <a:lstStyle/>
              <a:p>
                <a:r>
                  <a:rPr lang="en-US">
                    <a:solidFill>
                      <a:srgbClr val="FF0000"/>
                    </a:solidFill>
                  </a:rPr>
                  <a:t>Disease Cases </a:t>
                </a:r>
              </a:p>
            </p:txBody>
          </p:sp>
        </p:grpSp>
        <p:sp>
          <p:nvSpPr>
            <p:cNvPr id="14497" name="Oval 162"/>
            <p:cNvSpPr>
              <a:spLocks noChangeArrowheads="1"/>
            </p:cNvSpPr>
            <p:nvPr/>
          </p:nvSpPr>
          <p:spPr bwMode="auto">
            <a:xfrm>
              <a:off x="6140840" y="1826474"/>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4498" name="Oval 163"/>
            <p:cNvSpPr>
              <a:spLocks noChangeArrowheads="1"/>
            </p:cNvSpPr>
            <p:nvPr/>
          </p:nvSpPr>
          <p:spPr bwMode="auto">
            <a:xfrm>
              <a:off x="6140840" y="2181973"/>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4499" name="Oval 164"/>
            <p:cNvSpPr>
              <a:spLocks noChangeArrowheads="1"/>
            </p:cNvSpPr>
            <p:nvPr/>
          </p:nvSpPr>
          <p:spPr bwMode="auto">
            <a:xfrm>
              <a:off x="6049364" y="1989996"/>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4500" name="Oval 165"/>
            <p:cNvSpPr>
              <a:spLocks noChangeArrowheads="1"/>
            </p:cNvSpPr>
            <p:nvPr/>
          </p:nvSpPr>
          <p:spPr bwMode="auto">
            <a:xfrm>
              <a:off x="7061381" y="2018451"/>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1" name="Oval 166"/>
            <p:cNvSpPr>
              <a:spLocks noChangeArrowheads="1"/>
            </p:cNvSpPr>
            <p:nvPr/>
          </p:nvSpPr>
          <p:spPr bwMode="auto">
            <a:xfrm>
              <a:off x="7152857" y="2342395"/>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2" name="Oval 167"/>
            <p:cNvSpPr>
              <a:spLocks noChangeArrowheads="1"/>
            </p:cNvSpPr>
            <p:nvPr/>
          </p:nvSpPr>
          <p:spPr bwMode="auto">
            <a:xfrm>
              <a:off x="7396733"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3" name="Oval 168"/>
            <p:cNvSpPr>
              <a:spLocks noChangeArrowheads="1"/>
            </p:cNvSpPr>
            <p:nvPr/>
          </p:nvSpPr>
          <p:spPr bwMode="auto">
            <a:xfrm>
              <a:off x="7831737"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4" name="Oval 169"/>
            <p:cNvSpPr>
              <a:spLocks noChangeArrowheads="1"/>
            </p:cNvSpPr>
            <p:nvPr/>
          </p:nvSpPr>
          <p:spPr bwMode="auto">
            <a:xfrm>
              <a:off x="8267700" y="2150418"/>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5" name="Oval 170"/>
            <p:cNvSpPr>
              <a:spLocks noChangeArrowheads="1"/>
            </p:cNvSpPr>
            <p:nvPr/>
          </p:nvSpPr>
          <p:spPr bwMode="auto">
            <a:xfrm>
              <a:off x="7648785" y="237395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4506" name="Oval 173"/>
            <p:cNvSpPr>
              <a:spLocks noChangeArrowheads="1"/>
            </p:cNvSpPr>
            <p:nvPr/>
          </p:nvSpPr>
          <p:spPr bwMode="auto">
            <a:xfrm>
              <a:off x="6878429" y="2231068"/>
              <a:ext cx="182952" cy="191977"/>
            </a:xfrm>
            <a:prstGeom prst="ellipse">
              <a:avLst/>
            </a:prstGeom>
            <a:solidFill>
              <a:srgbClr val="FF0000"/>
            </a:solidFill>
            <a:ln w="9525" algn="ctr">
              <a:solidFill>
                <a:schemeClr val="tx1"/>
              </a:solidFill>
              <a:round/>
              <a:headEnd/>
              <a:tailEnd/>
            </a:ln>
          </p:spPr>
          <p:txBody>
            <a:bodyPr/>
            <a:lstStyle/>
            <a:p>
              <a:endParaRPr lang="en-US"/>
            </a:p>
          </p:txBody>
        </p:sp>
      </p:grpSp>
      <p:cxnSp>
        <p:nvCxnSpPr>
          <p:cNvPr id="175" name="Straight Arrow Connector 174"/>
          <p:cNvCxnSpPr>
            <a:cxnSpLocks noChangeShapeType="1"/>
            <a:stCxn id="14507" idx="4"/>
          </p:cNvCxnSpPr>
          <p:nvPr/>
        </p:nvCxnSpPr>
        <p:spPr bwMode="auto">
          <a:xfrm rot="16200000" flipH="1">
            <a:off x="5778500" y="1546225"/>
            <a:ext cx="1003300" cy="2597150"/>
          </a:xfrm>
          <a:prstGeom prst="straightConnector1">
            <a:avLst/>
          </a:prstGeom>
          <a:noFill/>
          <a:ln w="38100" algn="ctr">
            <a:solidFill>
              <a:srgbClr val="FF0000"/>
            </a:solidFill>
            <a:round/>
            <a:headEnd/>
            <a:tailEnd type="arrow" w="med" len="med"/>
          </a:ln>
        </p:spPr>
      </p:cxnSp>
      <p:sp>
        <p:nvSpPr>
          <p:cNvPr id="178" name="Rectangle 177"/>
          <p:cNvSpPr>
            <a:spLocks noChangeArrowheads="1"/>
          </p:cNvSpPr>
          <p:nvPr/>
        </p:nvSpPr>
        <p:spPr bwMode="auto">
          <a:xfrm flipH="1">
            <a:off x="6553200" y="3457575"/>
            <a:ext cx="325438" cy="3263900"/>
          </a:xfrm>
          <a:prstGeom prst="rect">
            <a:avLst/>
          </a:prstGeom>
          <a:solidFill>
            <a:schemeClr val="tx1"/>
          </a:solidFill>
          <a:ln w="9525" algn="ctr">
            <a:solidFill>
              <a:schemeClr val="tx1"/>
            </a:solidFill>
            <a:round/>
            <a:headEnd/>
            <a:tailEnd/>
          </a:ln>
        </p:spPr>
        <p:txBody>
          <a:bodyPr/>
          <a:lstStyle/>
          <a:p>
            <a:endParaRPr lang="en-US"/>
          </a:p>
        </p:txBody>
      </p:sp>
      <p:sp>
        <p:nvSpPr>
          <p:cNvPr id="14490" name="Title 191"/>
          <p:cNvSpPr>
            <a:spLocks noGrp="1"/>
          </p:cNvSpPr>
          <p:nvPr>
            <p:ph type="title"/>
          </p:nvPr>
        </p:nvSpPr>
        <p:spPr/>
        <p:txBody>
          <a:bodyPr/>
          <a:lstStyle/>
          <a:p>
            <a:endParaRPr lang="en-US" smtClean="0"/>
          </a:p>
        </p:txBody>
      </p:sp>
      <p:sp>
        <p:nvSpPr>
          <p:cNvPr id="160" name="Rectangle 156"/>
          <p:cNvSpPr>
            <a:spLocks noChangeArrowheads="1"/>
          </p:cNvSpPr>
          <p:nvPr/>
        </p:nvSpPr>
        <p:spPr bwMode="auto">
          <a:xfrm>
            <a:off x="5935663" y="5056188"/>
            <a:ext cx="2309812" cy="247650"/>
          </a:xfrm>
          <a:prstGeom prst="rect">
            <a:avLst/>
          </a:prstGeom>
          <a:noFill/>
          <a:ln w="38100" algn="ctr">
            <a:solidFill>
              <a:srgbClr val="0066FF"/>
            </a:solidFill>
            <a:round/>
            <a:headEnd/>
            <a:tailEnd/>
          </a:ln>
        </p:spPr>
        <p:txBody>
          <a:bodyPr/>
          <a:lstStyle/>
          <a:p>
            <a:endParaRPr lang="en-US"/>
          </a:p>
        </p:txBody>
      </p:sp>
      <p:sp>
        <p:nvSpPr>
          <p:cNvPr id="161" name="Rectangle 157"/>
          <p:cNvSpPr>
            <a:spLocks noChangeArrowheads="1"/>
          </p:cNvSpPr>
          <p:nvPr/>
        </p:nvSpPr>
        <p:spPr bwMode="auto">
          <a:xfrm>
            <a:off x="5935663" y="4295775"/>
            <a:ext cx="2309812" cy="249238"/>
          </a:xfrm>
          <a:prstGeom prst="rect">
            <a:avLst/>
          </a:prstGeom>
          <a:noFill/>
          <a:ln w="38100" algn="ctr">
            <a:solidFill>
              <a:srgbClr val="0066FF"/>
            </a:solidFill>
            <a:round/>
            <a:headEnd/>
            <a:tailEnd/>
          </a:ln>
        </p:spPr>
        <p:txBody>
          <a:bodyPr/>
          <a:lstStyle/>
          <a:p>
            <a:endParaRPr lang="en-US"/>
          </a:p>
        </p:txBody>
      </p:sp>
      <p:sp>
        <p:nvSpPr>
          <p:cNvPr id="162" name="Rectangle 158"/>
          <p:cNvSpPr>
            <a:spLocks noChangeArrowheads="1"/>
          </p:cNvSpPr>
          <p:nvPr/>
        </p:nvSpPr>
        <p:spPr bwMode="auto">
          <a:xfrm>
            <a:off x="5957888" y="6075363"/>
            <a:ext cx="2309812" cy="249237"/>
          </a:xfrm>
          <a:prstGeom prst="rect">
            <a:avLst/>
          </a:prstGeom>
          <a:noFill/>
          <a:ln w="38100" algn="ctr">
            <a:solidFill>
              <a:srgbClr val="0066FF"/>
            </a:solidFill>
            <a:round/>
            <a:headEnd/>
            <a:tailEnd/>
          </a:ln>
        </p:spPr>
        <p:txBody>
          <a:bodyPr/>
          <a:lstStyle/>
          <a:p>
            <a:endParaRPr lang="en-US"/>
          </a:p>
        </p:txBody>
      </p:sp>
      <p:sp>
        <p:nvSpPr>
          <p:cNvPr id="172" name="TextBox 171"/>
          <p:cNvSpPr txBox="1">
            <a:spLocks noChangeArrowheads="1"/>
          </p:cNvSpPr>
          <p:nvPr/>
        </p:nvSpPr>
        <p:spPr bwMode="auto">
          <a:xfrm>
            <a:off x="620893" y="2368065"/>
            <a:ext cx="3819525" cy="1200150"/>
          </a:xfrm>
          <a:prstGeom prst="rect">
            <a:avLst/>
          </a:prstGeom>
          <a:noFill/>
          <a:ln w="9525">
            <a:noFill/>
            <a:miter lim="800000"/>
            <a:headEnd/>
            <a:tailEnd/>
          </a:ln>
        </p:spPr>
        <p:txBody>
          <a:bodyPr>
            <a:spAutoFit/>
          </a:bodyPr>
          <a:lstStyle/>
          <a:p>
            <a:r>
              <a:rPr lang="en-US" sz="2400" dirty="0">
                <a:solidFill>
                  <a:srgbClr val="0066FF"/>
                </a:solidFill>
              </a:rPr>
              <a:t>Disease Associated </a:t>
            </a:r>
            <a:r>
              <a:rPr lang="en-US" sz="2400" dirty="0" smtClean="0">
                <a:solidFill>
                  <a:srgbClr val="0066FF"/>
                </a:solidFill>
              </a:rPr>
              <a:t>over/under </a:t>
            </a:r>
            <a:r>
              <a:rPr lang="en-US" sz="2400" dirty="0">
                <a:solidFill>
                  <a:srgbClr val="0066FF"/>
                </a:solidFill>
              </a:rPr>
              <a:t>expressed genes?</a:t>
            </a:r>
          </a:p>
        </p:txBody>
      </p:sp>
      <p:pic>
        <p:nvPicPr>
          <p:cNvPr id="2050" name="Picture 2"/>
          <p:cNvPicPr>
            <a:picLocks noChangeAspect="1" noChangeArrowheads="1"/>
          </p:cNvPicPr>
          <p:nvPr/>
        </p:nvPicPr>
        <p:blipFill>
          <a:blip r:embed="rId3" cstate="print"/>
          <a:srcRect/>
          <a:stretch>
            <a:fillRect/>
          </a:stretch>
        </p:blipFill>
        <p:spPr bwMode="auto">
          <a:xfrm>
            <a:off x="0" y="3647868"/>
            <a:ext cx="5242730" cy="3073607"/>
          </a:xfrm>
          <a:prstGeom prst="rect">
            <a:avLst/>
          </a:prstGeom>
          <a:noFill/>
          <a:ln w="9525">
            <a:noFill/>
            <a:miter lim="800000"/>
            <a:headEnd/>
            <a:tailEnd/>
          </a:ln>
        </p:spPr>
      </p:pic>
    </p:spTree>
    <p:custDataLst>
      <p:tags r:id="rId1"/>
    </p:custDataLst>
  </p:cSld>
  <p:clrMapOvr>
    <a:masterClrMapping/>
  </p:clrMapOvr>
  <p:transition advTm="117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919"/>
                                        </p:tgtEl>
                                        <p:attrNameLst>
                                          <p:attrName>style.visibility</p:attrName>
                                        </p:attrNameLst>
                                      </p:cBhvr>
                                      <p:to>
                                        <p:strVal val="visible"/>
                                      </p:to>
                                    </p:set>
                                    <p:animEffect transition="in" filter="box(in)">
                                      <p:cBhvr>
                                        <p:cTn id="12" dur="500"/>
                                        <p:tgtEl>
                                          <p:spTgt spid="329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2916"/>
                                        </p:tgtEl>
                                        <p:attrNameLst>
                                          <p:attrName>style.visibility</p:attrName>
                                        </p:attrNameLst>
                                      </p:cBhvr>
                                      <p:to>
                                        <p:strVal val="visible"/>
                                      </p:to>
                                    </p:set>
                                    <p:animEffect transition="in" filter="box(in)">
                                      <p:cBhvr>
                                        <p:cTn id="20" dur="500"/>
                                        <p:tgtEl>
                                          <p:spTgt spid="3291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2918"/>
                                        </p:tgtEl>
                                        <p:attrNameLst>
                                          <p:attrName>style.visibility</p:attrName>
                                        </p:attrNameLst>
                                      </p:cBhvr>
                                      <p:to>
                                        <p:strVal val="visible"/>
                                      </p:to>
                                    </p:set>
                                    <p:animEffect transition="in" filter="box(in)">
                                      <p:cBhvr>
                                        <p:cTn id="23" dur="500"/>
                                        <p:tgtEl>
                                          <p:spTgt spid="32918"/>
                                        </p:tgtEl>
                                      </p:cBhvr>
                                    </p:animEffect>
                                  </p:childTnLst>
                                </p:cTn>
                              </p:par>
                              <p:par>
                                <p:cTn id="24" presetID="4" presetClass="entr" presetSubtype="16" fill="hold" nodeType="withEffect">
                                  <p:stCondLst>
                                    <p:cond delay="0"/>
                                  </p:stCondLst>
                                  <p:childTnLst>
                                    <p:set>
                                      <p:cBhvr>
                                        <p:cTn id="25" dur="1" fill="hold">
                                          <p:stCondLst>
                                            <p:cond delay="0"/>
                                          </p:stCondLst>
                                        </p:cTn>
                                        <p:tgtEl>
                                          <p:spTgt spid="173"/>
                                        </p:tgtEl>
                                        <p:attrNameLst>
                                          <p:attrName>style.visibility</p:attrName>
                                        </p:attrNameLst>
                                      </p:cBhvr>
                                      <p:to>
                                        <p:strVal val="visible"/>
                                      </p:to>
                                    </p:set>
                                    <p:animEffect transition="in" filter="box(in)">
                                      <p:cBhvr>
                                        <p:cTn id="26" dur="500"/>
                                        <p:tgtEl>
                                          <p:spTgt spid="173"/>
                                        </p:tgtEl>
                                      </p:cBhvr>
                                    </p:animEffect>
                                  </p:childTnLst>
                                </p:cTn>
                              </p:par>
                              <p:par>
                                <p:cTn id="27" presetID="4" presetClass="entr" presetSubtype="16" fill="hold" nodeType="with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box(in)">
                                      <p:cBhvr>
                                        <p:cTn id="29" dur="500"/>
                                        <p:tgtEl>
                                          <p:spTgt spid="17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box(in)">
                                      <p:cBhvr>
                                        <p:cTn id="32" dur="500"/>
                                        <p:tgtEl>
                                          <p:spTgt spid="17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box(in)">
                                      <p:cBhvr>
                                        <p:cTn id="37" dur="500"/>
                                        <p:tgtEl>
                                          <p:spTgt spid="16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box(in)">
                                      <p:cBhvr>
                                        <p:cTn id="40" dur="500"/>
                                        <p:tgtEl>
                                          <p:spTgt spid="160"/>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box(in)">
                                      <p:cBhvr>
                                        <p:cTn id="43" dur="500"/>
                                        <p:tgtEl>
                                          <p:spTgt spid="162"/>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72"/>
                                        </p:tgtEl>
                                        <p:attrNameLst>
                                          <p:attrName>style.visibility</p:attrName>
                                        </p:attrNameLst>
                                      </p:cBhvr>
                                      <p:to>
                                        <p:strVal val="visible"/>
                                      </p:to>
                                    </p:set>
                                    <p:animEffect transition="in" filter="box(in)">
                                      <p:cBhvr>
                                        <p:cTn id="46" dur="500"/>
                                        <p:tgtEl>
                                          <p:spTgt spid="172"/>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box(in)">
                                      <p:cBhvr>
                                        <p:cTn id="5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16" grpId="0"/>
      <p:bldP spid="32918" grpId="0"/>
      <p:bldP spid="178" grpId="0" animBg="1"/>
      <p:bldP spid="160" grpId="0" animBg="1"/>
      <p:bldP spid="161" grpId="0" animBg="1"/>
      <p:bldP spid="162" grpId="0" animBg="1"/>
      <p:bldP spid="1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436"/>
          <p:cNvGraphicFramePr>
            <a:graphicFrameLocks noGrp="1"/>
          </p:cNvGraphicFramePr>
          <p:nvPr/>
        </p:nvGraphicFramePr>
        <p:xfrm>
          <a:off x="6019800" y="3489325"/>
          <a:ext cx="2082800" cy="3048000"/>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15507" name="Slide Number Placeholder 4"/>
          <p:cNvSpPr>
            <a:spLocks noGrp="1"/>
          </p:cNvSpPr>
          <p:nvPr>
            <p:ph type="sldNum" sz="quarter" idx="12"/>
          </p:nvPr>
        </p:nvSpPr>
        <p:spPr>
          <a:noFill/>
        </p:spPr>
        <p:txBody>
          <a:bodyPr/>
          <a:lstStyle/>
          <a:p>
            <a:fld id="{5CB89C39-BFF4-4C97-9C61-6CEC1C119D57}" type="slidenum">
              <a:rPr lang="en-US" smtClean="0"/>
              <a:pPr/>
              <a:t>11</a:t>
            </a:fld>
            <a:endParaRPr lang="en-US" smtClean="0"/>
          </a:p>
        </p:txBody>
      </p:sp>
      <p:sp>
        <p:nvSpPr>
          <p:cNvPr id="15508" name="Text Box 266"/>
          <p:cNvSpPr txBox="1">
            <a:spLocks noChangeArrowheads="1"/>
          </p:cNvSpPr>
          <p:nvPr/>
        </p:nvSpPr>
        <p:spPr bwMode="auto">
          <a:xfrm>
            <a:off x="8247063" y="3381375"/>
            <a:ext cx="725487" cy="3155950"/>
          </a:xfrm>
          <a:prstGeom prst="rect">
            <a:avLst/>
          </a:prstGeom>
          <a:noFill/>
          <a:ln w="9525">
            <a:noFill/>
            <a:miter lim="800000"/>
            <a:headEnd/>
            <a:tailEnd/>
          </a:ln>
        </p:spPr>
        <p:txBody>
          <a:bodyPr wrap="none">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cxnSp>
        <p:nvCxnSpPr>
          <p:cNvPr id="15509" name="Straight Connector 12"/>
          <p:cNvCxnSpPr>
            <a:cxnSpLocks noChangeShapeType="1"/>
          </p:cNvCxnSpPr>
          <p:nvPr/>
        </p:nvCxnSpPr>
        <p:spPr bwMode="auto">
          <a:xfrm rot="5400000">
            <a:off x="-751681" y="4277519"/>
            <a:ext cx="4322762" cy="76200"/>
          </a:xfrm>
          <a:prstGeom prst="line">
            <a:avLst/>
          </a:prstGeom>
          <a:noFill/>
          <a:ln w="9525" algn="ctr">
            <a:solidFill>
              <a:schemeClr val="tx1"/>
            </a:solidFill>
            <a:round/>
            <a:headEnd/>
            <a:tailEnd/>
          </a:ln>
        </p:spPr>
      </p:cxnSp>
      <p:sp>
        <p:nvSpPr>
          <p:cNvPr id="15514" name="TextBox 38"/>
          <p:cNvSpPr txBox="1">
            <a:spLocks noChangeArrowheads="1"/>
          </p:cNvSpPr>
          <p:nvPr/>
        </p:nvSpPr>
        <p:spPr bwMode="auto">
          <a:xfrm rot="-5400000">
            <a:off x="-523875" y="3506788"/>
            <a:ext cx="1525587" cy="369888"/>
          </a:xfrm>
          <a:prstGeom prst="rect">
            <a:avLst/>
          </a:prstGeom>
          <a:noFill/>
          <a:ln w="9525">
            <a:noFill/>
            <a:miter lim="800000"/>
            <a:headEnd/>
            <a:tailEnd/>
          </a:ln>
        </p:spPr>
        <p:txBody>
          <a:bodyPr>
            <a:spAutoFit/>
          </a:bodyPr>
          <a:lstStyle/>
          <a:p>
            <a:r>
              <a:rPr lang="en-US"/>
              <a:t>loci</a:t>
            </a:r>
          </a:p>
        </p:txBody>
      </p:sp>
      <p:grpSp>
        <p:nvGrpSpPr>
          <p:cNvPr id="2" name="Group 37"/>
          <p:cNvGrpSpPr/>
          <p:nvPr/>
        </p:nvGrpSpPr>
        <p:grpSpPr>
          <a:xfrm>
            <a:off x="1378072" y="2081630"/>
            <a:ext cx="1740254" cy="4351030"/>
            <a:chOff x="866108" y="59560"/>
            <a:chExt cx="3020092" cy="5199034"/>
          </a:xfrm>
          <a:solidFill>
            <a:schemeClr val="bg1"/>
          </a:solidFill>
        </p:grpSpPr>
        <p:cxnSp>
          <p:nvCxnSpPr>
            <p:cNvPr id="58" name="Straight Connector 57"/>
            <p:cNvCxnSpPr/>
            <p:nvPr/>
          </p:nvCxnSpPr>
          <p:spPr>
            <a:xfrm rot="5400000">
              <a:off x="-800100" y="3314700"/>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Flowchart: Connector 58"/>
            <p:cNvSpPr/>
            <p:nvPr/>
          </p:nvSpPr>
          <p:spPr>
            <a:xfrm>
              <a:off x="1219200" y="3048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lowchart: Connector 59"/>
            <p:cNvSpPr/>
            <p:nvPr/>
          </p:nvSpPr>
          <p:spPr>
            <a:xfrm>
              <a:off x="1219200" y="3200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Connector 60"/>
            <p:cNvSpPr/>
            <p:nvPr/>
          </p:nvSpPr>
          <p:spPr>
            <a:xfrm>
              <a:off x="15240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15240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12192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13716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lowchart: Connector 64"/>
            <p:cNvSpPr/>
            <p:nvPr/>
          </p:nvSpPr>
          <p:spPr>
            <a:xfrm>
              <a:off x="15240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6"/>
            <p:cNvGrpSpPr/>
            <p:nvPr/>
          </p:nvGrpSpPr>
          <p:grpSpPr>
            <a:xfrm>
              <a:off x="1219200" y="1524000"/>
              <a:ext cx="228600" cy="228600"/>
              <a:chOff x="1219200" y="1524000"/>
              <a:chExt cx="228600" cy="228600"/>
            </a:xfrm>
            <a:grpFill/>
          </p:grpSpPr>
          <p:sp>
            <p:nvSpPr>
              <p:cNvPr id="153" name="Flowchart: Connector 5"/>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Flowchart: Connector 6"/>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Flowchart: Connector 1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Flowchart: Connector 1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22"/>
            <p:cNvGrpSpPr/>
            <p:nvPr/>
          </p:nvGrpSpPr>
          <p:grpSpPr>
            <a:xfrm>
              <a:off x="1219200" y="3810000"/>
              <a:ext cx="228600" cy="228600"/>
              <a:chOff x="1219200" y="1524000"/>
              <a:chExt cx="228600" cy="228600"/>
            </a:xfrm>
            <a:grpFill/>
          </p:grpSpPr>
          <p:sp>
            <p:nvSpPr>
              <p:cNvPr id="149" name="Flowchart: Connector 23"/>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lowchart: Connector 24"/>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Flowchart: Connector 15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lowchart: Connector 15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27"/>
            <p:cNvGrpSpPr/>
            <p:nvPr/>
          </p:nvGrpSpPr>
          <p:grpSpPr>
            <a:xfrm>
              <a:off x="1219200" y="1828800"/>
              <a:ext cx="228600" cy="228600"/>
              <a:chOff x="1219200" y="1524000"/>
              <a:chExt cx="228600" cy="228600"/>
            </a:xfrm>
            <a:grpFill/>
          </p:grpSpPr>
          <p:sp>
            <p:nvSpPr>
              <p:cNvPr id="145" name="Flowchart: Connector 144"/>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Flowchart: Connector 145"/>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lowchart: Connector 3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Flowchart: Connector 3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32"/>
            <p:cNvGrpSpPr/>
            <p:nvPr/>
          </p:nvGrpSpPr>
          <p:grpSpPr>
            <a:xfrm>
              <a:off x="1219200" y="4495800"/>
              <a:ext cx="228600" cy="228600"/>
              <a:chOff x="1219200" y="1524000"/>
              <a:chExt cx="228600" cy="228600"/>
            </a:xfrm>
            <a:grpFill/>
          </p:grpSpPr>
          <p:sp>
            <p:nvSpPr>
              <p:cNvPr id="141" name="Flowchart: Connector 140"/>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Flowchart: Connector 141"/>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Flowchart: Connector 142"/>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lowchart: Connector 143"/>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37"/>
            <p:cNvGrpSpPr/>
            <p:nvPr/>
          </p:nvGrpSpPr>
          <p:grpSpPr>
            <a:xfrm>
              <a:off x="1219200" y="4800600"/>
              <a:ext cx="228600" cy="228600"/>
              <a:chOff x="1219200" y="1524000"/>
              <a:chExt cx="228600" cy="228600"/>
            </a:xfrm>
            <a:grpFill/>
          </p:grpSpPr>
          <p:sp>
            <p:nvSpPr>
              <p:cNvPr id="137" name="Flowchart: Connector 3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lowchart: Connector 3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lowchart: Connector 138"/>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Flowchart: Connector 139"/>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71" name="Straight Connector 70"/>
            <p:cNvCxnSpPr/>
            <p:nvPr/>
          </p:nvCxnSpPr>
          <p:spPr>
            <a:xfrm rot="5400000">
              <a:off x="-113506"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Flowchart: Connector 71"/>
            <p:cNvSpPr/>
            <p:nvPr/>
          </p:nvSpPr>
          <p:spPr>
            <a:xfrm>
              <a:off x="1905794" y="3428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Connector 72"/>
            <p:cNvSpPr/>
            <p:nvPr/>
          </p:nvSpPr>
          <p:spPr>
            <a:xfrm>
              <a:off x="1905794" y="3580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lowchart: Connector 73"/>
            <p:cNvSpPr/>
            <p:nvPr/>
          </p:nvSpPr>
          <p:spPr>
            <a:xfrm>
              <a:off x="2057400" y="3429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lowchart: Connector 74"/>
            <p:cNvSpPr/>
            <p:nvPr/>
          </p:nvSpPr>
          <p:spPr>
            <a:xfrm>
              <a:off x="2057400" y="3581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lowchart: Connector 75"/>
            <p:cNvSpPr/>
            <p:nvPr/>
          </p:nvSpPr>
          <p:spPr>
            <a:xfrm>
              <a:off x="19057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Flowchart: Connector 76"/>
            <p:cNvSpPr/>
            <p:nvPr/>
          </p:nvSpPr>
          <p:spPr>
            <a:xfrm>
              <a:off x="2058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oup 51"/>
            <p:cNvGrpSpPr/>
            <p:nvPr/>
          </p:nvGrpSpPr>
          <p:grpSpPr>
            <a:xfrm>
              <a:off x="1905794" y="1523206"/>
              <a:ext cx="228600" cy="228600"/>
              <a:chOff x="1219200" y="1524000"/>
              <a:chExt cx="228600" cy="228600"/>
            </a:xfrm>
            <a:grpFill/>
          </p:grpSpPr>
          <p:sp>
            <p:nvSpPr>
              <p:cNvPr id="133" name="Flowchart: Connector 132"/>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lowchart: Connector 133"/>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Flowchart: Connector 13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Flowchart: Connector 13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56"/>
            <p:cNvGrpSpPr/>
            <p:nvPr/>
          </p:nvGrpSpPr>
          <p:grpSpPr>
            <a:xfrm>
              <a:off x="1905794" y="3809206"/>
              <a:ext cx="228600" cy="228600"/>
              <a:chOff x="1219200" y="1524000"/>
              <a:chExt cx="228600" cy="228600"/>
            </a:xfrm>
            <a:grpFill/>
          </p:grpSpPr>
          <p:sp>
            <p:nvSpPr>
              <p:cNvPr id="129" name="Flowchart: Connector 12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Flowchart: Connector 12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Flowchart: Connector 13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Flowchart: Connector 13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61"/>
            <p:cNvGrpSpPr/>
            <p:nvPr/>
          </p:nvGrpSpPr>
          <p:grpSpPr>
            <a:xfrm>
              <a:off x="1905794" y="1828006"/>
              <a:ext cx="228600" cy="228600"/>
              <a:chOff x="1219200" y="1524000"/>
              <a:chExt cx="228600" cy="228600"/>
            </a:xfrm>
            <a:grpFill/>
          </p:grpSpPr>
          <p:sp>
            <p:nvSpPr>
              <p:cNvPr id="125" name="Flowchart: Connector 124"/>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Flowchart: Connector 125"/>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Flowchart: Connector 126"/>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Flowchart: Connector 127"/>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1" name="Straight Connector 80"/>
            <p:cNvCxnSpPr/>
            <p:nvPr/>
          </p:nvCxnSpPr>
          <p:spPr>
            <a:xfrm rot="5400000">
              <a:off x="4198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Flowchart: Connector 81"/>
            <p:cNvSpPr/>
            <p:nvPr/>
          </p:nvSpPr>
          <p:spPr>
            <a:xfrm>
              <a:off x="2439194" y="3047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Flowchart: Connector 82"/>
            <p:cNvSpPr/>
            <p:nvPr/>
          </p:nvSpPr>
          <p:spPr>
            <a:xfrm>
              <a:off x="2439194" y="3199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Flowchart: Connector 83"/>
            <p:cNvSpPr/>
            <p:nvPr/>
          </p:nvSpPr>
          <p:spPr>
            <a:xfrm>
              <a:off x="2439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lowchart: Connector 84"/>
            <p:cNvSpPr/>
            <p:nvPr/>
          </p:nvSpPr>
          <p:spPr>
            <a:xfrm>
              <a:off x="2438400" y="2438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 name="Group 84"/>
            <p:cNvGrpSpPr/>
            <p:nvPr/>
          </p:nvGrpSpPr>
          <p:grpSpPr>
            <a:xfrm>
              <a:off x="2439194" y="1523206"/>
              <a:ext cx="228600" cy="228600"/>
              <a:chOff x="1219200" y="1524000"/>
              <a:chExt cx="228600" cy="228600"/>
            </a:xfrm>
            <a:grpFill/>
          </p:grpSpPr>
          <p:sp>
            <p:nvSpPr>
              <p:cNvPr id="121" name="Flowchart: Connector 120"/>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lowchart: Connector 121"/>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Flowchart: Connector 122"/>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Flowchart: Connector 123"/>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89"/>
            <p:cNvGrpSpPr/>
            <p:nvPr/>
          </p:nvGrpSpPr>
          <p:grpSpPr>
            <a:xfrm>
              <a:off x="2439194" y="3809206"/>
              <a:ext cx="228600" cy="228600"/>
              <a:chOff x="1219200" y="1524000"/>
              <a:chExt cx="228600" cy="228600"/>
            </a:xfrm>
            <a:grpFill/>
          </p:grpSpPr>
          <p:sp>
            <p:nvSpPr>
              <p:cNvPr id="117" name="Flowchart: Connector 116"/>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Flowchart: Connector 117"/>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lowchart: Connector 118"/>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Flowchart: Connector 119"/>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8" name="Straight Connector 87"/>
            <p:cNvCxnSpPr/>
            <p:nvPr/>
          </p:nvCxnSpPr>
          <p:spPr>
            <a:xfrm rot="5400000">
              <a:off x="14866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Flowchart: Connector 88"/>
            <p:cNvSpPr/>
            <p:nvPr/>
          </p:nvSpPr>
          <p:spPr>
            <a:xfrm>
              <a:off x="3505994" y="2971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Flowchart: Connector 89"/>
            <p:cNvSpPr/>
            <p:nvPr/>
          </p:nvSpPr>
          <p:spPr>
            <a:xfrm>
              <a:off x="3505994" y="31234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Flowchart: Connector 90"/>
            <p:cNvSpPr/>
            <p:nvPr/>
          </p:nvSpPr>
          <p:spPr>
            <a:xfrm>
              <a:off x="35059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Flowchart: Connector 91"/>
            <p:cNvSpPr/>
            <p:nvPr/>
          </p:nvSpPr>
          <p:spPr>
            <a:xfrm>
              <a:off x="36583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122"/>
            <p:cNvGrpSpPr/>
            <p:nvPr/>
          </p:nvGrpSpPr>
          <p:grpSpPr>
            <a:xfrm>
              <a:off x="3657600" y="2971800"/>
              <a:ext cx="228600" cy="228600"/>
              <a:chOff x="1219200" y="1524000"/>
              <a:chExt cx="228600" cy="228600"/>
            </a:xfrm>
            <a:grpFill/>
          </p:grpSpPr>
          <p:sp>
            <p:nvSpPr>
              <p:cNvPr id="113" name="Flowchart: Connector 112"/>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Flowchart: Connector 113"/>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Flowchart: Connector 11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Flowchart: Connector 11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132"/>
            <p:cNvGrpSpPr/>
            <p:nvPr/>
          </p:nvGrpSpPr>
          <p:grpSpPr>
            <a:xfrm>
              <a:off x="3505200" y="5029200"/>
              <a:ext cx="228600" cy="228600"/>
              <a:chOff x="1219200" y="1524000"/>
              <a:chExt cx="228600" cy="228600"/>
            </a:xfrm>
            <a:grpFill/>
          </p:grpSpPr>
          <p:sp>
            <p:nvSpPr>
              <p:cNvPr id="109" name="Flowchart: Connector 10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Flowchart: Connector 10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Flowchart: Connector 11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Flowchart: Connector 11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6" name="Group 137"/>
            <p:cNvGrpSpPr/>
            <p:nvPr/>
          </p:nvGrpSpPr>
          <p:grpSpPr>
            <a:xfrm>
              <a:off x="3505994" y="4723606"/>
              <a:ext cx="228600" cy="228600"/>
              <a:chOff x="1219200" y="1524000"/>
              <a:chExt cx="228600" cy="228600"/>
            </a:xfrm>
            <a:grpFill/>
          </p:grpSpPr>
          <p:sp>
            <p:nvSpPr>
              <p:cNvPr id="105" name="Flowchart: Connector 104"/>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lowchart: Connector 105"/>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Flowchart: Connector 106"/>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Flowchart: Connector 107"/>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9" name="TextBox 98"/>
            <p:cNvSpPr txBox="1"/>
            <p:nvPr/>
          </p:nvSpPr>
          <p:spPr>
            <a:xfrm rot="16200000">
              <a:off x="1049509" y="602070"/>
              <a:ext cx="220735" cy="587537"/>
            </a:xfrm>
            <a:prstGeom prst="rect">
              <a:avLst/>
            </a:prstGeom>
            <a:noFill/>
            <a:ln>
              <a:noFill/>
            </a:ln>
          </p:spPr>
          <p:txBody>
            <a:bodyPr wrap="none">
              <a:spAutoFit/>
            </a:bodyPr>
            <a:lstStyle/>
            <a:p>
              <a:pPr>
                <a:defRPr/>
              </a:pPr>
              <a:endParaRPr lang="en-US" sz="1600" dirty="0"/>
            </a:p>
          </p:txBody>
        </p:sp>
        <p:sp>
          <p:nvSpPr>
            <p:cNvPr id="102" name="TextBox 101"/>
            <p:cNvSpPr txBox="1"/>
            <p:nvPr/>
          </p:nvSpPr>
          <p:spPr>
            <a:xfrm>
              <a:off x="2438402" y="685800"/>
              <a:ext cx="765579" cy="478090"/>
            </a:xfrm>
            <a:prstGeom prst="rect">
              <a:avLst/>
            </a:prstGeom>
            <a:noFill/>
            <a:ln>
              <a:noFill/>
            </a:ln>
          </p:spPr>
          <p:txBody>
            <a:bodyPr wrap="none">
              <a:spAutoFit/>
            </a:bodyPr>
            <a:lstStyle/>
            <a:p>
              <a:pPr>
                <a:defRPr/>
              </a:pPr>
              <a:r>
                <a:rPr lang="en-US" sz="2000" dirty="0">
                  <a:solidFill>
                    <a:srgbClr val="FF0000"/>
                  </a:solidFill>
                </a:rPr>
                <a:t>…</a:t>
              </a:r>
            </a:p>
          </p:txBody>
        </p:sp>
        <p:sp>
          <p:nvSpPr>
            <p:cNvPr id="103" name="TextBox 102"/>
            <p:cNvSpPr txBox="1"/>
            <p:nvPr/>
          </p:nvSpPr>
          <p:spPr>
            <a:xfrm>
              <a:off x="3048000" y="2590800"/>
              <a:ext cx="367408" cy="400110"/>
            </a:xfrm>
            <a:prstGeom prst="rect">
              <a:avLst/>
            </a:prstGeom>
            <a:noFill/>
            <a:ln>
              <a:noFill/>
            </a:ln>
          </p:spPr>
          <p:txBody>
            <a:bodyPr wrap="none">
              <a:spAutoFit/>
            </a:bodyPr>
            <a:lstStyle/>
            <a:p>
              <a:pPr>
                <a:defRPr/>
              </a:pPr>
              <a:r>
                <a:rPr lang="en-US" sz="2000" dirty="0"/>
                <a:t>…</a:t>
              </a:r>
            </a:p>
          </p:txBody>
        </p:sp>
        <p:sp>
          <p:nvSpPr>
            <p:cNvPr id="104" name="TextBox 103"/>
            <p:cNvSpPr txBox="1"/>
            <p:nvPr/>
          </p:nvSpPr>
          <p:spPr>
            <a:xfrm>
              <a:off x="1078346" y="59560"/>
              <a:ext cx="227786" cy="455511"/>
            </a:xfrm>
            <a:prstGeom prst="rect">
              <a:avLst/>
            </a:prstGeom>
            <a:noFill/>
            <a:ln>
              <a:noFill/>
            </a:ln>
          </p:spPr>
          <p:txBody>
            <a:bodyPr wrap="none">
              <a:spAutoFit/>
            </a:bodyPr>
            <a:lstStyle/>
            <a:p>
              <a:pPr>
                <a:defRPr/>
              </a:pPr>
              <a:endParaRPr lang="en-US" dirty="0"/>
            </a:p>
          </p:txBody>
        </p:sp>
      </p:grpSp>
      <p:cxnSp>
        <p:nvCxnSpPr>
          <p:cNvPr id="15516" name="Straight Arrow Connector 172"/>
          <p:cNvCxnSpPr>
            <a:cxnSpLocks noChangeShapeType="1"/>
          </p:cNvCxnSpPr>
          <p:nvPr/>
        </p:nvCxnSpPr>
        <p:spPr bwMode="auto">
          <a:xfrm>
            <a:off x="3932238" y="2462213"/>
            <a:ext cx="2300287" cy="820737"/>
          </a:xfrm>
          <a:prstGeom prst="straightConnector1">
            <a:avLst/>
          </a:prstGeom>
          <a:noFill/>
          <a:ln w="38100" algn="ctr">
            <a:solidFill>
              <a:srgbClr val="00B050"/>
            </a:solidFill>
            <a:round/>
            <a:headEnd/>
            <a:tailEnd type="arrow" w="med" len="med"/>
          </a:ln>
        </p:spPr>
      </p:cxnSp>
      <p:grpSp>
        <p:nvGrpSpPr>
          <p:cNvPr id="17" name="Group 176"/>
          <p:cNvGrpSpPr>
            <a:grpSpLocks/>
          </p:cNvGrpSpPr>
          <p:nvPr/>
        </p:nvGrpSpPr>
        <p:grpSpPr bwMode="auto">
          <a:xfrm>
            <a:off x="2241550" y="942975"/>
            <a:ext cx="4110038" cy="1400175"/>
            <a:chOff x="4862513" y="1355411"/>
            <a:chExt cx="4110037" cy="1398902"/>
          </a:xfrm>
        </p:grpSpPr>
        <p:grpSp>
          <p:nvGrpSpPr>
            <p:cNvPr id="18" name="Group 49"/>
            <p:cNvGrpSpPr>
              <a:grpSpLocks/>
            </p:cNvGrpSpPr>
            <p:nvPr/>
          </p:nvGrpSpPr>
          <p:grpSpPr bwMode="auto">
            <a:xfrm>
              <a:off x="4862513" y="1372124"/>
              <a:ext cx="1690687" cy="1336675"/>
              <a:chOff x="4862715" y="1417638"/>
              <a:chExt cx="1690485" cy="1336674"/>
            </a:xfrm>
          </p:grpSpPr>
          <p:sp>
            <p:nvSpPr>
              <p:cNvPr id="15551" name="Oval 41"/>
              <p:cNvSpPr>
                <a:spLocks noChangeArrowheads="1"/>
              </p:cNvSpPr>
              <p:nvPr/>
            </p:nvSpPr>
            <p:spPr bwMode="auto">
              <a:xfrm>
                <a:off x="5935662" y="1638300"/>
                <a:ext cx="617538" cy="1116012"/>
              </a:xfrm>
              <a:prstGeom prst="ellipse">
                <a:avLst/>
              </a:prstGeom>
              <a:noFill/>
              <a:ln w="38100" algn="ctr">
                <a:solidFill>
                  <a:srgbClr val="00B050"/>
                </a:solidFill>
                <a:round/>
                <a:headEnd/>
                <a:tailEnd/>
              </a:ln>
            </p:spPr>
            <p:txBody>
              <a:bodyPr/>
              <a:lstStyle/>
              <a:p>
                <a:endParaRPr lang="en-US"/>
              </a:p>
            </p:txBody>
          </p:sp>
          <p:sp>
            <p:nvSpPr>
              <p:cNvPr id="15552" name="TextBox 44"/>
              <p:cNvSpPr txBox="1">
                <a:spLocks noChangeArrowheads="1"/>
              </p:cNvSpPr>
              <p:nvPr/>
            </p:nvSpPr>
            <p:spPr bwMode="auto">
              <a:xfrm>
                <a:off x="4862715" y="1417638"/>
                <a:ext cx="1095172" cy="369332"/>
              </a:xfrm>
              <a:prstGeom prst="rect">
                <a:avLst/>
              </a:prstGeom>
              <a:noFill/>
              <a:ln w="9525">
                <a:noFill/>
                <a:miter lim="800000"/>
                <a:headEnd/>
                <a:tailEnd/>
              </a:ln>
            </p:spPr>
            <p:txBody>
              <a:bodyPr wrap="none">
                <a:spAutoFit/>
              </a:bodyPr>
              <a:lstStyle/>
              <a:p>
                <a:r>
                  <a:rPr lang="en-US">
                    <a:solidFill>
                      <a:srgbClr val="00B050"/>
                    </a:solidFill>
                  </a:rPr>
                  <a:t>controls</a:t>
                </a:r>
              </a:p>
            </p:txBody>
          </p:sp>
        </p:grpSp>
        <p:grpSp>
          <p:nvGrpSpPr>
            <p:cNvPr id="19" name="Group 51"/>
            <p:cNvGrpSpPr>
              <a:grpSpLocks/>
            </p:cNvGrpSpPr>
            <p:nvPr/>
          </p:nvGrpSpPr>
          <p:grpSpPr bwMode="auto">
            <a:xfrm>
              <a:off x="6553200" y="1355411"/>
              <a:ext cx="2419350" cy="1398902"/>
              <a:chOff x="6362700" y="1453634"/>
              <a:chExt cx="2610293" cy="1219716"/>
            </a:xfrm>
          </p:grpSpPr>
          <p:sp>
            <p:nvSpPr>
              <p:cNvPr id="15549" name="Oval 42"/>
              <p:cNvSpPr>
                <a:spLocks noChangeArrowheads="1"/>
              </p:cNvSpPr>
              <p:nvPr/>
            </p:nvSpPr>
            <p:spPr bwMode="auto">
              <a:xfrm>
                <a:off x="6362700" y="1922461"/>
                <a:ext cx="2264411" cy="750889"/>
              </a:xfrm>
              <a:prstGeom prst="ellipse">
                <a:avLst/>
              </a:prstGeom>
              <a:noFill/>
              <a:ln w="38100" algn="ctr">
                <a:solidFill>
                  <a:srgbClr val="FF0000"/>
                </a:solidFill>
                <a:round/>
                <a:headEnd/>
                <a:tailEnd/>
              </a:ln>
            </p:spPr>
            <p:txBody>
              <a:bodyPr/>
              <a:lstStyle/>
              <a:p>
                <a:endParaRPr lang="en-US"/>
              </a:p>
            </p:txBody>
          </p:sp>
          <p:sp>
            <p:nvSpPr>
              <p:cNvPr id="15550" name="TextBox 50"/>
              <p:cNvSpPr txBox="1">
                <a:spLocks noChangeArrowheads="1"/>
              </p:cNvSpPr>
              <p:nvPr/>
            </p:nvSpPr>
            <p:spPr bwMode="auto">
              <a:xfrm>
                <a:off x="7108380" y="1453634"/>
                <a:ext cx="1864613" cy="369332"/>
              </a:xfrm>
              <a:prstGeom prst="rect">
                <a:avLst/>
              </a:prstGeom>
              <a:noFill/>
              <a:ln w="9525">
                <a:noFill/>
                <a:miter lim="800000"/>
                <a:headEnd/>
                <a:tailEnd/>
              </a:ln>
            </p:spPr>
            <p:txBody>
              <a:bodyPr wrap="none">
                <a:spAutoFit/>
              </a:bodyPr>
              <a:lstStyle/>
              <a:p>
                <a:r>
                  <a:rPr lang="en-US">
                    <a:solidFill>
                      <a:srgbClr val="FF0000"/>
                    </a:solidFill>
                  </a:rPr>
                  <a:t>Disease Cases </a:t>
                </a:r>
              </a:p>
            </p:txBody>
          </p:sp>
        </p:grpSp>
        <p:sp>
          <p:nvSpPr>
            <p:cNvPr id="15539" name="Oval 162"/>
            <p:cNvSpPr>
              <a:spLocks noChangeArrowheads="1"/>
            </p:cNvSpPr>
            <p:nvPr/>
          </p:nvSpPr>
          <p:spPr bwMode="auto">
            <a:xfrm>
              <a:off x="6140840" y="1826474"/>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5540" name="Oval 163"/>
            <p:cNvSpPr>
              <a:spLocks noChangeArrowheads="1"/>
            </p:cNvSpPr>
            <p:nvPr/>
          </p:nvSpPr>
          <p:spPr bwMode="auto">
            <a:xfrm>
              <a:off x="6140840" y="2181973"/>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5541" name="Oval 164"/>
            <p:cNvSpPr>
              <a:spLocks noChangeArrowheads="1"/>
            </p:cNvSpPr>
            <p:nvPr/>
          </p:nvSpPr>
          <p:spPr bwMode="auto">
            <a:xfrm>
              <a:off x="6049364" y="1989996"/>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15542" name="Oval 165"/>
            <p:cNvSpPr>
              <a:spLocks noChangeArrowheads="1"/>
            </p:cNvSpPr>
            <p:nvPr/>
          </p:nvSpPr>
          <p:spPr bwMode="auto">
            <a:xfrm>
              <a:off x="7061381" y="2018451"/>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3" name="Oval 166"/>
            <p:cNvSpPr>
              <a:spLocks noChangeArrowheads="1"/>
            </p:cNvSpPr>
            <p:nvPr/>
          </p:nvSpPr>
          <p:spPr bwMode="auto">
            <a:xfrm>
              <a:off x="7152857" y="2342395"/>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4" name="Oval 167"/>
            <p:cNvSpPr>
              <a:spLocks noChangeArrowheads="1"/>
            </p:cNvSpPr>
            <p:nvPr/>
          </p:nvSpPr>
          <p:spPr bwMode="auto">
            <a:xfrm>
              <a:off x="7396733"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5" name="Oval 168"/>
            <p:cNvSpPr>
              <a:spLocks noChangeArrowheads="1"/>
            </p:cNvSpPr>
            <p:nvPr/>
          </p:nvSpPr>
          <p:spPr bwMode="auto">
            <a:xfrm>
              <a:off x="7831737"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6" name="Oval 169"/>
            <p:cNvSpPr>
              <a:spLocks noChangeArrowheads="1"/>
            </p:cNvSpPr>
            <p:nvPr/>
          </p:nvSpPr>
          <p:spPr bwMode="auto">
            <a:xfrm>
              <a:off x="8267700" y="2150418"/>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7" name="Oval 170"/>
            <p:cNvSpPr>
              <a:spLocks noChangeArrowheads="1"/>
            </p:cNvSpPr>
            <p:nvPr/>
          </p:nvSpPr>
          <p:spPr bwMode="auto">
            <a:xfrm>
              <a:off x="7648785" y="237395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15548" name="Oval 173"/>
            <p:cNvSpPr>
              <a:spLocks noChangeArrowheads="1"/>
            </p:cNvSpPr>
            <p:nvPr/>
          </p:nvSpPr>
          <p:spPr bwMode="auto">
            <a:xfrm>
              <a:off x="6878429" y="2231068"/>
              <a:ext cx="182952" cy="191977"/>
            </a:xfrm>
            <a:prstGeom prst="ellipse">
              <a:avLst/>
            </a:prstGeom>
            <a:solidFill>
              <a:srgbClr val="FF0000"/>
            </a:solidFill>
            <a:ln w="9525" algn="ctr">
              <a:solidFill>
                <a:schemeClr val="tx1"/>
              </a:solidFill>
              <a:round/>
              <a:headEnd/>
              <a:tailEnd/>
            </a:ln>
          </p:spPr>
          <p:txBody>
            <a:bodyPr/>
            <a:lstStyle/>
            <a:p>
              <a:endParaRPr lang="en-US"/>
            </a:p>
          </p:txBody>
        </p:sp>
      </p:grpSp>
      <p:cxnSp>
        <p:nvCxnSpPr>
          <p:cNvPr id="15518" name="Straight Arrow Connector 174"/>
          <p:cNvCxnSpPr>
            <a:cxnSpLocks noChangeShapeType="1"/>
            <a:stCxn id="15549" idx="4"/>
          </p:cNvCxnSpPr>
          <p:nvPr/>
        </p:nvCxnSpPr>
        <p:spPr bwMode="auto">
          <a:xfrm rot="16200000" flipH="1">
            <a:off x="5778500" y="1546225"/>
            <a:ext cx="1003300" cy="2597150"/>
          </a:xfrm>
          <a:prstGeom prst="straightConnector1">
            <a:avLst/>
          </a:prstGeom>
          <a:noFill/>
          <a:ln w="38100" algn="ctr">
            <a:solidFill>
              <a:srgbClr val="FF0000"/>
            </a:solidFill>
            <a:round/>
            <a:headEnd/>
            <a:tailEnd type="arrow" w="med" len="med"/>
          </a:ln>
        </p:spPr>
      </p:cxnSp>
      <p:sp>
        <p:nvSpPr>
          <p:cNvPr id="15519" name="Rectangle 177"/>
          <p:cNvSpPr>
            <a:spLocks noChangeArrowheads="1"/>
          </p:cNvSpPr>
          <p:nvPr/>
        </p:nvSpPr>
        <p:spPr bwMode="auto">
          <a:xfrm flipH="1">
            <a:off x="6573838" y="3457575"/>
            <a:ext cx="325437" cy="3048000"/>
          </a:xfrm>
          <a:prstGeom prst="rect">
            <a:avLst/>
          </a:prstGeom>
          <a:solidFill>
            <a:schemeClr val="tx1"/>
          </a:solidFill>
          <a:ln w="9525" algn="ctr">
            <a:solidFill>
              <a:schemeClr val="tx1"/>
            </a:solidFill>
            <a:round/>
            <a:headEnd/>
            <a:tailEnd/>
          </a:ln>
        </p:spPr>
        <p:txBody>
          <a:bodyPr/>
          <a:lstStyle/>
          <a:p>
            <a:endParaRPr lang="en-US"/>
          </a:p>
        </p:txBody>
      </p:sp>
      <p:sp>
        <p:nvSpPr>
          <p:cNvPr id="15520" name="Oval 178"/>
          <p:cNvSpPr>
            <a:spLocks noChangeArrowheads="1"/>
          </p:cNvSpPr>
          <p:nvPr/>
        </p:nvSpPr>
        <p:spPr bwMode="auto">
          <a:xfrm>
            <a:off x="1443038" y="2833688"/>
            <a:ext cx="182562" cy="190500"/>
          </a:xfrm>
          <a:prstGeom prst="ellipse">
            <a:avLst/>
          </a:prstGeom>
          <a:solidFill>
            <a:srgbClr val="FF0000"/>
          </a:solidFill>
          <a:ln w="9525" algn="ctr">
            <a:solidFill>
              <a:schemeClr val="tx1"/>
            </a:solidFill>
            <a:round/>
            <a:headEnd/>
            <a:tailEnd/>
          </a:ln>
        </p:spPr>
        <p:txBody>
          <a:bodyPr/>
          <a:lstStyle/>
          <a:p>
            <a:endParaRPr lang="en-US"/>
          </a:p>
        </p:txBody>
      </p:sp>
      <p:sp>
        <p:nvSpPr>
          <p:cNvPr id="15521" name="Oval 179"/>
          <p:cNvSpPr>
            <a:spLocks noChangeArrowheads="1"/>
          </p:cNvSpPr>
          <p:nvPr/>
        </p:nvSpPr>
        <p:spPr bwMode="auto">
          <a:xfrm>
            <a:off x="1838325" y="2833688"/>
            <a:ext cx="182563" cy="190500"/>
          </a:xfrm>
          <a:prstGeom prst="ellipse">
            <a:avLst/>
          </a:prstGeom>
          <a:solidFill>
            <a:srgbClr val="FF0000"/>
          </a:solidFill>
          <a:ln w="9525" algn="ctr">
            <a:solidFill>
              <a:schemeClr val="tx1"/>
            </a:solidFill>
            <a:round/>
            <a:headEnd/>
            <a:tailEnd/>
          </a:ln>
        </p:spPr>
        <p:txBody>
          <a:bodyPr/>
          <a:lstStyle/>
          <a:p>
            <a:endParaRPr lang="en-US"/>
          </a:p>
        </p:txBody>
      </p:sp>
      <p:sp>
        <p:nvSpPr>
          <p:cNvPr id="15522" name="Oval 180"/>
          <p:cNvSpPr>
            <a:spLocks noChangeArrowheads="1"/>
          </p:cNvSpPr>
          <p:nvPr/>
        </p:nvSpPr>
        <p:spPr bwMode="auto">
          <a:xfrm>
            <a:off x="2803525" y="2873375"/>
            <a:ext cx="182563" cy="192088"/>
          </a:xfrm>
          <a:prstGeom prst="ellipse">
            <a:avLst/>
          </a:prstGeom>
          <a:solidFill>
            <a:srgbClr val="FF0000"/>
          </a:solidFill>
          <a:ln w="9525" algn="ctr">
            <a:solidFill>
              <a:schemeClr val="tx1"/>
            </a:solidFill>
            <a:round/>
            <a:headEnd/>
            <a:tailEnd/>
          </a:ln>
        </p:spPr>
        <p:txBody>
          <a:bodyPr/>
          <a:lstStyle/>
          <a:p>
            <a:endParaRPr lang="en-US"/>
          </a:p>
        </p:txBody>
      </p:sp>
      <p:sp>
        <p:nvSpPr>
          <p:cNvPr id="15523" name="Title 191"/>
          <p:cNvSpPr>
            <a:spLocks noGrp="1"/>
          </p:cNvSpPr>
          <p:nvPr>
            <p:ph type="title"/>
          </p:nvPr>
        </p:nvSpPr>
        <p:spPr/>
        <p:txBody>
          <a:bodyPr/>
          <a:lstStyle/>
          <a:p>
            <a:endParaRPr lang="en-US" smtClean="0"/>
          </a:p>
        </p:txBody>
      </p:sp>
      <p:sp>
        <p:nvSpPr>
          <p:cNvPr id="15524" name="Text Box 266"/>
          <p:cNvSpPr txBox="1">
            <a:spLocks noChangeArrowheads="1"/>
          </p:cNvSpPr>
          <p:nvPr/>
        </p:nvSpPr>
        <p:spPr bwMode="auto">
          <a:xfrm>
            <a:off x="8247063" y="3381375"/>
            <a:ext cx="725487" cy="3155950"/>
          </a:xfrm>
          <a:prstGeom prst="rect">
            <a:avLst/>
          </a:prstGeom>
          <a:noFill/>
          <a:ln w="9525">
            <a:noFill/>
            <a:miter lim="800000"/>
            <a:headEnd/>
            <a:tailEnd/>
          </a:ln>
        </p:spPr>
        <p:txBody>
          <a:bodyPr wrap="none">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sp>
        <p:nvSpPr>
          <p:cNvPr id="15525" name="Rectangle 156"/>
          <p:cNvSpPr>
            <a:spLocks noChangeArrowheads="1"/>
          </p:cNvSpPr>
          <p:nvPr/>
        </p:nvSpPr>
        <p:spPr bwMode="auto">
          <a:xfrm>
            <a:off x="5935663" y="5056188"/>
            <a:ext cx="2309812" cy="247650"/>
          </a:xfrm>
          <a:prstGeom prst="rect">
            <a:avLst/>
          </a:prstGeom>
          <a:noFill/>
          <a:ln w="38100" algn="ctr">
            <a:solidFill>
              <a:srgbClr val="0066FF"/>
            </a:solidFill>
            <a:round/>
            <a:headEnd/>
            <a:tailEnd/>
          </a:ln>
        </p:spPr>
        <p:txBody>
          <a:bodyPr/>
          <a:lstStyle/>
          <a:p>
            <a:endParaRPr lang="en-US"/>
          </a:p>
        </p:txBody>
      </p:sp>
      <p:sp>
        <p:nvSpPr>
          <p:cNvPr id="15526" name="Rectangle 157"/>
          <p:cNvSpPr>
            <a:spLocks noChangeArrowheads="1"/>
          </p:cNvSpPr>
          <p:nvPr/>
        </p:nvSpPr>
        <p:spPr bwMode="auto">
          <a:xfrm>
            <a:off x="5935663" y="4295775"/>
            <a:ext cx="2309812" cy="249238"/>
          </a:xfrm>
          <a:prstGeom prst="rect">
            <a:avLst/>
          </a:prstGeom>
          <a:noFill/>
          <a:ln w="38100" algn="ctr">
            <a:solidFill>
              <a:srgbClr val="0066FF"/>
            </a:solidFill>
            <a:round/>
            <a:headEnd/>
            <a:tailEnd/>
          </a:ln>
        </p:spPr>
        <p:txBody>
          <a:bodyPr/>
          <a:lstStyle/>
          <a:p>
            <a:endParaRPr lang="en-US"/>
          </a:p>
        </p:txBody>
      </p:sp>
      <p:sp>
        <p:nvSpPr>
          <p:cNvPr id="15527" name="Rectangle 158"/>
          <p:cNvSpPr>
            <a:spLocks noChangeArrowheads="1"/>
          </p:cNvSpPr>
          <p:nvPr/>
        </p:nvSpPr>
        <p:spPr bwMode="auto">
          <a:xfrm>
            <a:off x="5957888" y="6075363"/>
            <a:ext cx="2309812" cy="249237"/>
          </a:xfrm>
          <a:prstGeom prst="rect">
            <a:avLst/>
          </a:prstGeom>
          <a:noFill/>
          <a:ln w="38100" algn="ctr">
            <a:solidFill>
              <a:srgbClr val="0066FF"/>
            </a:solidFill>
            <a:round/>
            <a:headEnd/>
            <a:tailEnd/>
          </a:ln>
        </p:spPr>
        <p:txBody>
          <a:bodyPr/>
          <a:lstStyle/>
          <a:p>
            <a:endParaRPr lang="en-US"/>
          </a:p>
        </p:txBody>
      </p:sp>
      <p:grpSp>
        <p:nvGrpSpPr>
          <p:cNvPr id="20" name="Group 50"/>
          <p:cNvGrpSpPr>
            <a:grpSpLocks/>
          </p:cNvGrpSpPr>
          <p:nvPr/>
        </p:nvGrpSpPr>
        <p:grpSpPr bwMode="auto">
          <a:xfrm>
            <a:off x="3175000" y="3646488"/>
            <a:ext cx="2713038" cy="2254250"/>
            <a:chOff x="3276600" y="2863848"/>
            <a:chExt cx="3009901" cy="2251476"/>
          </a:xfrm>
        </p:grpSpPr>
        <p:grpSp>
          <p:nvGrpSpPr>
            <p:cNvPr id="21" name="Group 44"/>
            <p:cNvGrpSpPr>
              <a:grpSpLocks/>
            </p:cNvGrpSpPr>
            <p:nvPr/>
          </p:nvGrpSpPr>
          <p:grpSpPr bwMode="auto">
            <a:xfrm>
              <a:off x="3276600" y="2863848"/>
              <a:ext cx="3009900" cy="769146"/>
              <a:chOff x="3276600" y="2863848"/>
              <a:chExt cx="3009900" cy="769146"/>
            </a:xfrm>
          </p:grpSpPr>
          <p:cxnSp>
            <p:nvCxnSpPr>
              <p:cNvPr id="15535" name="Straight Arrow Connector 40"/>
              <p:cNvCxnSpPr>
                <a:cxnSpLocks noChangeShapeType="1"/>
              </p:cNvCxnSpPr>
              <p:nvPr/>
            </p:nvCxnSpPr>
            <p:spPr bwMode="auto">
              <a:xfrm rot="10800000">
                <a:off x="3276600" y="3214688"/>
                <a:ext cx="3009900" cy="418306"/>
              </a:xfrm>
              <a:prstGeom prst="straightConnector1">
                <a:avLst/>
              </a:prstGeom>
              <a:noFill/>
              <a:ln w="38100" algn="ctr">
                <a:solidFill>
                  <a:srgbClr val="0066FF"/>
                </a:solidFill>
                <a:round/>
                <a:headEnd/>
                <a:tailEnd type="arrow" w="med" len="med"/>
              </a:ln>
            </p:spPr>
          </p:cxnSp>
          <p:sp>
            <p:nvSpPr>
              <p:cNvPr id="15536" name="TextBox 43"/>
              <p:cNvSpPr txBox="1">
                <a:spLocks noChangeArrowheads="1"/>
              </p:cNvSpPr>
              <p:nvPr/>
            </p:nvSpPr>
            <p:spPr bwMode="auto">
              <a:xfrm>
                <a:off x="4038600" y="2863848"/>
                <a:ext cx="774571" cy="369332"/>
              </a:xfrm>
              <a:prstGeom prst="rect">
                <a:avLst/>
              </a:prstGeom>
              <a:noFill/>
              <a:ln w="9525">
                <a:noFill/>
                <a:miter lim="800000"/>
                <a:headEnd/>
                <a:tailEnd/>
              </a:ln>
            </p:spPr>
            <p:txBody>
              <a:bodyPr wrap="none">
                <a:spAutoFit/>
              </a:bodyPr>
              <a:lstStyle/>
              <a:p>
                <a:r>
                  <a:rPr lang="en-US"/>
                  <a:t>eQTL</a:t>
                </a:r>
              </a:p>
            </p:txBody>
          </p:sp>
        </p:grpSp>
        <p:cxnSp>
          <p:nvCxnSpPr>
            <p:cNvPr id="15533" name="Straight Arrow Connector 45"/>
            <p:cNvCxnSpPr>
              <a:cxnSpLocks noChangeShapeType="1"/>
            </p:cNvCxnSpPr>
            <p:nvPr/>
          </p:nvCxnSpPr>
          <p:spPr bwMode="auto">
            <a:xfrm rot="10800000">
              <a:off x="3276600" y="3543301"/>
              <a:ext cx="3009900" cy="1572023"/>
            </a:xfrm>
            <a:prstGeom prst="straightConnector1">
              <a:avLst/>
            </a:prstGeom>
            <a:noFill/>
            <a:ln w="38100" algn="ctr">
              <a:solidFill>
                <a:srgbClr val="0066FF"/>
              </a:solidFill>
              <a:round/>
              <a:headEnd/>
              <a:tailEnd type="arrow" w="med" len="med"/>
            </a:ln>
          </p:spPr>
        </p:cxnSp>
        <p:cxnSp>
          <p:nvCxnSpPr>
            <p:cNvPr id="15534" name="Straight Arrow Connector 47"/>
            <p:cNvCxnSpPr>
              <a:cxnSpLocks noChangeShapeType="1"/>
            </p:cNvCxnSpPr>
            <p:nvPr/>
          </p:nvCxnSpPr>
          <p:spPr bwMode="auto">
            <a:xfrm rot="10800000" flipV="1">
              <a:off x="3276602" y="4457700"/>
              <a:ext cx="3009899" cy="448470"/>
            </a:xfrm>
            <a:prstGeom prst="straightConnector1">
              <a:avLst/>
            </a:prstGeom>
            <a:noFill/>
            <a:ln w="38100" algn="ctr">
              <a:solidFill>
                <a:srgbClr val="0066FF"/>
              </a:solidFill>
              <a:round/>
              <a:headEnd/>
              <a:tailEnd type="arrow" w="med" len="med"/>
            </a:ln>
          </p:spPr>
        </p:cxnSp>
      </p:grpSp>
    </p:spTree>
    <p:custDataLst>
      <p:tags r:id="rId1"/>
    </p:custDataLst>
  </p:cSld>
  <p:clrMapOvr>
    <a:masterClrMapping/>
  </p:clrMapOvr>
  <p:transition advTm="117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Group 436"/>
          <p:cNvGraphicFramePr>
            <a:graphicFrameLocks noGrp="1"/>
          </p:cNvGraphicFramePr>
          <p:nvPr/>
        </p:nvGraphicFramePr>
        <p:xfrm>
          <a:off x="7102475" y="1803400"/>
          <a:ext cx="2082800" cy="3097213"/>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cxnSp>
        <p:nvCxnSpPr>
          <p:cNvPr id="150" name="Straight Arrow Connector 149"/>
          <p:cNvCxnSpPr>
            <a:cxnSpLocks noChangeShapeType="1"/>
            <a:endCxn id="216" idx="4"/>
          </p:cNvCxnSpPr>
          <p:nvPr/>
        </p:nvCxnSpPr>
        <p:spPr bwMode="auto">
          <a:xfrm rot="10800000">
            <a:off x="2803525" y="3105150"/>
            <a:ext cx="4968875" cy="400050"/>
          </a:xfrm>
          <a:prstGeom prst="straightConnector1">
            <a:avLst/>
          </a:prstGeom>
          <a:noFill/>
          <a:ln w="76200" algn="ctr">
            <a:solidFill>
              <a:srgbClr val="0066FF"/>
            </a:solidFill>
            <a:round/>
            <a:headEnd/>
            <a:tailEnd type="arrow" w="med" len="med"/>
          </a:ln>
        </p:spPr>
      </p:cxnSp>
      <p:sp>
        <p:nvSpPr>
          <p:cNvPr id="26772" name="Rectangle 165"/>
          <p:cNvSpPr>
            <a:spLocks noChangeArrowheads="1"/>
          </p:cNvSpPr>
          <p:nvPr/>
        </p:nvSpPr>
        <p:spPr bwMode="auto">
          <a:xfrm>
            <a:off x="517525" y="2971800"/>
            <a:ext cx="2514600" cy="304800"/>
          </a:xfrm>
          <a:prstGeom prst="rect">
            <a:avLst/>
          </a:prstGeom>
          <a:noFill/>
          <a:ln w="9525">
            <a:solidFill>
              <a:srgbClr val="FF0000"/>
            </a:solidFill>
            <a:prstDash val="sysDash"/>
            <a:miter lim="800000"/>
            <a:headEnd/>
            <a:tailEnd/>
          </a:ln>
        </p:spPr>
        <p:txBody>
          <a:bodyPr wrap="none" anchor="ctr"/>
          <a:lstStyle/>
          <a:p>
            <a:endParaRPr lang="en-US"/>
          </a:p>
        </p:txBody>
      </p:sp>
      <p:cxnSp>
        <p:nvCxnSpPr>
          <p:cNvPr id="105" name="Straight Connector 104"/>
          <p:cNvCxnSpPr>
            <a:endCxn id="61" idx="2"/>
          </p:cNvCxnSpPr>
          <p:nvPr/>
        </p:nvCxnSpPr>
        <p:spPr>
          <a:xfrm flipV="1">
            <a:off x="4229100" y="2019300"/>
            <a:ext cx="762000"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64" idx="2"/>
          </p:cNvCxnSpPr>
          <p:nvPr/>
        </p:nvCxnSpPr>
        <p:spPr>
          <a:xfrm>
            <a:off x="4191000" y="3200400"/>
            <a:ext cx="685800" cy="4953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68" idx="1"/>
          </p:cNvCxnSpPr>
          <p:nvPr/>
        </p:nvCxnSpPr>
        <p:spPr>
          <a:xfrm>
            <a:off x="4191000" y="3581400"/>
            <a:ext cx="719138" cy="566738"/>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68" idx="2"/>
          </p:cNvCxnSpPr>
          <p:nvPr/>
        </p:nvCxnSpPr>
        <p:spPr>
          <a:xfrm>
            <a:off x="4191000" y="3962400"/>
            <a:ext cx="685800" cy="2667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63" idx="2"/>
          </p:cNvCxnSpPr>
          <p:nvPr/>
        </p:nvCxnSpPr>
        <p:spPr>
          <a:xfrm>
            <a:off x="4191000" y="2438400"/>
            <a:ext cx="1295400" cy="2667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53"/>
          <p:cNvGrpSpPr>
            <a:grpSpLocks/>
          </p:cNvGrpSpPr>
          <p:nvPr/>
        </p:nvGrpSpPr>
        <p:grpSpPr bwMode="auto">
          <a:xfrm>
            <a:off x="4191000" y="1905000"/>
            <a:ext cx="3276600" cy="2819400"/>
            <a:chOff x="4191000" y="1905000"/>
            <a:chExt cx="3276600" cy="2819400"/>
          </a:xfrm>
        </p:grpSpPr>
        <p:cxnSp>
          <p:nvCxnSpPr>
            <p:cNvPr id="107" name="Straight Connector 106"/>
            <p:cNvCxnSpPr>
              <a:endCxn id="62" idx="2"/>
            </p:cNvCxnSpPr>
            <p:nvPr/>
          </p:nvCxnSpPr>
          <p:spPr>
            <a:xfrm>
              <a:off x="4191000" y="2819400"/>
              <a:ext cx="685800" cy="2667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 153"/>
            <p:cNvGrpSpPr>
              <a:grpSpLocks/>
            </p:cNvGrpSpPr>
            <p:nvPr/>
          </p:nvGrpSpPr>
          <p:grpSpPr bwMode="auto">
            <a:xfrm>
              <a:off x="4876800" y="1905000"/>
              <a:ext cx="2590800" cy="2819400"/>
              <a:chOff x="4876800" y="1905000"/>
              <a:chExt cx="2590432" cy="2819400"/>
            </a:xfrm>
          </p:grpSpPr>
          <p:sp>
            <p:nvSpPr>
              <p:cNvPr id="61" name="Oval 60"/>
              <p:cNvSpPr/>
              <p:nvPr/>
            </p:nvSpPr>
            <p:spPr>
              <a:xfrm>
                <a:off x="4991084" y="19050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4876800" y="29718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5486313" y="25908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4876800" y="35814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5562503" y="32766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6095827" y="22860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6172016" y="31242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876800" y="41148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6172016" y="38862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5638692" y="44958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Hexagon 71"/>
              <p:cNvSpPr/>
              <p:nvPr/>
            </p:nvSpPr>
            <p:spPr>
              <a:xfrm>
                <a:off x="7086232" y="3124200"/>
                <a:ext cx="381000" cy="457200"/>
              </a:xfrm>
              <a:prstGeom prst="hexagon">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chemeClr val="tx2"/>
                      </a:solidFill>
                    </a:ln>
                  </a:rPr>
                  <a:t>D</a:t>
                </a:r>
              </a:p>
            </p:txBody>
          </p:sp>
          <p:cxnSp>
            <p:nvCxnSpPr>
              <p:cNvPr id="74" name="Straight Connector 73"/>
              <p:cNvCxnSpPr>
                <a:stCxn id="66" idx="6"/>
                <a:endCxn id="72" idx="2"/>
              </p:cNvCxnSpPr>
              <p:nvPr/>
            </p:nvCxnSpPr>
            <p:spPr>
              <a:xfrm>
                <a:off x="6324394" y="2400300"/>
                <a:ext cx="857128" cy="7239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6"/>
                <a:endCxn id="72" idx="2"/>
              </p:cNvCxnSpPr>
              <p:nvPr/>
            </p:nvCxnSpPr>
            <p:spPr>
              <a:xfrm flipV="1">
                <a:off x="6400584" y="3581400"/>
                <a:ext cx="780939"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7" idx="6"/>
                <a:endCxn id="72" idx="2"/>
              </p:cNvCxnSpPr>
              <p:nvPr/>
            </p:nvCxnSpPr>
            <p:spPr>
              <a:xfrm>
                <a:off x="6400584" y="3238500"/>
                <a:ext cx="685703" cy="1143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3" idx="6"/>
                <a:endCxn id="66" idx="2"/>
              </p:cNvCxnSpPr>
              <p:nvPr/>
            </p:nvCxnSpPr>
            <p:spPr>
              <a:xfrm flipV="1">
                <a:off x="5714881" y="2400300"/>
                <a:ext cx="380946"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1" idx="6"/>
                <a:endCxn id="66" idx="1"/>
              </p:cNvCxnSpPr>
              <p:nvPr/>
            </p:nvCxnSpPr>
            <p:spPr>
              <a:xfrm>
                <a:off x="5219651" y="2019300"/>
                <a:ext cx="909509" cy="300038"/>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63" idx="5"/>
                <a:endCxn id="67" idx="2"/>
              </p:cNvCxnSpPr>
              <p:nvPr/>
            </p:nvCxnSpPr>
            <p:spPr>
              <a:xfrm rot="16200000" flipH="1">
                <a:off x="5700564" y="2767048"/>
                <a:ext cx="452437" cy="49046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5" idx="5"/>
                <a:endCxn id="69" idx="1"/>
              </p:cNvCxnSpPr>
              <p:nvPr/>
            </p:nvCxnSpPr>
            <p:spPr>
              <a:xfrm rot="16200000" flipH="1">
                <a:off x="5757706" y="3471895"/>
                <a:ext cx="447675" cy="447611"/>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0" idx="7"/>
                <a:endCxn id="69" idx="4"/>
              </p:cNvCxnSpPr>
              <p:nvPr/>
            </p:nvCxnSpPr>
            <p:spPr>
              <a:xfrm rot="5400000" flipH="1" flipV="1">
                <a:off x="5852945" y="4095782"/>
                <a:ext cx="414338" cy="452373"/>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4" idx="6"/>
                <a:endCxn id="69" idx="2"/>
              </p:cNvCxnSpPr>
              <p:nvPr/>
            </p:nvCxnSpPr>
            <p:spPr>
              <a:xfrm>
                <a:off x="5105368" y="3695700"/>
                <a:ext cx="1066648"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68" idx="6"/>
                <a:endCxn id="69" idx="3"/>
              </p:cNvCxnSpPr>
              <p:nvPr/>
            </p:nvCxnSpPr>
            <p:spPr>
              <a:xfrm flipV="1">
                <a:off x="5105368" y="4081463"/>
                <a:ext cx="1099982" cy="14763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63" idx="3"/>
              </p:cNvCxnSpPr>
              <p:nvPr/>
            </p:nvCxnSpPr>
            <p:spPr>
              <a:xfrm flipV="1">
                <a:off x="5105368" y="2786063"/>
                <a:ext cx="414279" cy="26193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2" idx="5"/>
                <a:endCxn id="65" idx="2"/>
              </p:cNvCxnSpPr>
              <p:nvPr/>
            </p:nvCxnSpPr>
            <p:spPr>
              <a:xfrm rot="16200000" flipH="1">
                <a:off x="5205350" y="3033748"/>
                <a:ext cx="223837" cy="49046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68" idx="5"/>
              </p:cNvCxnSpPr>
              <p:nvPr/>
            </p:nvCxnSpPr>
            <p:spPr>
              <a:xfrm rot="16200000" flipH="1">
                <a:off x="5205345" y="4176753"/>
                <a:ext cx="300037" cy="56665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grpSp>
      </p:grpSp>
      <p:sp>
        <p:nvSpPr>
          <p:cNvPr id="26779" name="TextBox 157"/>
          <p:cNvSpPr txBox="1">
            <a:spLocks noChangeArrowheads="1"/>
          </p:cNvSpPr>
          <p:nvPr/>
        </p:nvSpPr>
        <p:spPr bwMode="auto">
          <a:xfrm>
            <a:off x="3048000" y="762000"/>
            <a:ext cx="1365250" cy="646113"/>
          </a:xfrm>
          <a:prstGeom prst="rect">
            <a:avLst/>
          </a:prstGeom>
          <a:noFill/>
          <a:ln w="9525">
            <a:noFill/>
            <a:miter lim="800000"/>
            <a:headEnd/>
            <a:tailEnd/>
          </a:ln>
        </p:spPr>
        <p:txBody>
          <a:bodyPr wrap="none">
            <a:spAutoFit/>
          </a:bodyPr>
          <a:lstStyle/>
          <a:p>
            <a:r>
              <a:rPr lang="en-US"/>
              <a:t>Candidate </a:t>
            </a:r>
          </a:p>
          <a:p>
            <a:r>
              <a:rPr lang="en-US"/>
              <a:t>genes</a:t>
            </a:r>
          </a:p>
        </p:txBody>
      </p:sp>
      <p:sp>
        <p:nvSpPr>
          <p:cNvPr id="26780" name="TextBox 158"/>
          <p:cNvSpPr txBox="1">
            <a:spLocks noChangeArrowheads="1"/>
          </p:cNvSpPr>
          <p:nvPr/>
        </p:nvSpPr>
        <p:spPr bwMode="auto">
          <a:xfrm>
            <a:off x="4572000" y="838200"/>
            <a:ext cx="1736725" cy="369888"/>
          </a:xfrm>
          <a:prstGeom prst="rect">
            <a:avLst/>
          </a:prstGeom>
          <a:noFill/>
          <a:ln w="9525">
            <a:noFill/>
            <a:miter lim="800000"/>
            <a:headEnd/>
            <a:tailEnd/>
          </a:ln>
        </p:spPr>
        <p:txBody>
          <a:bodyPr wrap="none">
            <a:spAutoFit/>
          </a:bodyPr>
          <a:lstStyle/>
          <a:p>
            <a:r>
              <a:rPr lang="en-US"/>
              <a:t>Gene Network</a:t>
            </a:r>
          </a:p>
        </p:txBody>
      </p:sp>
      <p:sp>
        <p:nvSpPr>
          <p:cNvPr id="26781" name="TextBox 159"/>
          <p:cNvSpPr txBox="1">
            <a:spLocks noChangeArrowheads="1"/>
          </p:cNvSpPr>
          <p:nvPr/>
        </p:nvSpPr>
        <p:spPr bwMode="auto">
          <a:xfrm>
            <a:off x="6629400" y="838200"/>
            <a:ext cx="1514475" cy="369888"/>
          </a:xfrm>
          <a:prstGeom prst="rect">
            <a:avLst/>
          </a:prstGeom>
          <a:noFill/>
          <a:ln w="9525">
            <a:noFill/>
            <a:miter lim="800000"/>
            <a:headEnd/>
            <a:tailEnd/>
          </a:ln>
        </p:spPr>
        <p:txBody>
          <a:bodyPr wrap="none">
            <a:spAutoFit/>
          </a:bodyPr>
          <a:lstStyle/>
          <a:p>
            <a:r>
              <a:rPr lang="en-US"/>
              <a:t>Target Gene</a:t>
            </a:r>
          </a:p>
        </p:txBody>
      </p:sp>
      <p:grpSp>
        <p:nvGrpSpPr>
          <p:cNvPr id="4" name="Group 152"/>
          <p:cNvGrpSpPr>
            <a:grpSpLocks/>
          </p:cNvGrpSpPr>
          <p:nvPr/>
        </p:nvGrpSpPr>
        <p:grpSpPr bwMode="auto">
          <a:xfrm>
            <a:off x="3165475" y="2286000"/>
            <a:ext cx="1277938" cy="1828800"/>
            <a:chOff x="3165475" y="2286000"/>
            <a:chExt cx="1277938" cy="1828800"/>
          </a:xfrm>
        </p:grpSpPr>
        <p:sp>
          <p:nvSpPr>
            <p:cNvPr id="32" name="Diagonal Stripe 31"/>
            <p:cNvSpPr/>
            <p:nvPr/>
          </p:nvSpPr>
          <p:spPr>
            <a:xfrm rot="18952475">
              <a:off x="3165475" y="2506663"/>
              <a:ext cx="1277938" cy="1325562"/>
            </a:xfrm>
            <a:prstGeom prst="diagStripe">
              <a:avLst>
                <a:gd name="adj" fmla="val 21931"/>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 name="Rounded Rectangle 183"/>
            <p:cNvSpPr/>
            <p:nvPr/>
          </p:nvSpPr>
          <p:spPr>
            <a:xfrm>
              <a:off x="3810000" y="2286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C1</a:t>
              </a:r>
            </a:p>
          </p:txBody>
        </p:sp>
        <p:sp>
          <p:nvSpPr>
            <p:cNvPr id="185" name="Rounded Rectangle 184"/>
            <p:cNvSpPr/>
            <p:nvPr/>
          </p:nvSpPr>
          <p:spPr>
            <a:xfrm>
              <a:off x="3810000" y="2667000"/>
              <a:ext cx="457200" cy="30480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C2</a:t>
              </a:r>
            </a:p>
          </p:txBody>
        </p:sp>
        <p:sp>
          <p:nvSpPr>
            <p:cNvPr id="187" name="Rounded Rectangle 186"/>
            <p:cNvSpPr/>
            <p:nvPr/>
          </p:nvSpPr>
          <p:spPr>
            <a:xfrm>
              <a:off x="3810000" y="3048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C3</a:t>
              </a:r>
            </a:p>
          </p:txBody>
        </p:sp>
        <p:sp>
          <p:nvSpPr>
            <p:cNvPr id="188" name="Rounded Rectangle 187"/>
            <p:cNvSpPr/>
            <p:nvPr/>
          </p:nvSpPr>
          <p:spPr>
            <a:xfrm>
              <a:off x="3810000" y="3429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C4</a:t>
              </a:r>
            </a:p>
          </p:txBody>
        </p:sp>
        <p:sp>
          <p:nvSpPr>
            <p:cNvPr id="189" name="Rounded Rectangle 188"/>
            <p:cNvSpPr/>
            <p:nvPr/>
          </p:nvSpPr>
          <p:spPr>
            <a:xfrm>
              <a:off x="3810000" y="3810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C5</a:t>
              </a:r>
            </a:p>
          </p:txBody>
        </p:sp>
      </p:grpSp>
      <p:grpSp>
        <p:nvGrpSpPr>
          <p:cNvPr id="5" name="Group 175"/>
          <p:cNvGrpSpPr>
            <a:grpSpLocks/>
          </p:cNvGrpSpPr>
          <p:nvPr/>
        </p:nvGrpSpPr>
        <p:grpSpPr bwMode="auto">
          <a:xfrm>
            <a:off x="363538" y="762000"/>
            <a:ext cx="2608262" cy="4572000"/>
            <a:chOff x="970685" y="-214073"/>
            <a:chExt cx="2915515" cy="5472668"/>
          </a:xfrm>
        </p:grpSpPr>
        <p:cxnSp>
          <p:nvCxnSpPr>
            <p:cNvPr id="177" name="Straight Connector 176"/>
            <p:cNvCxnSpPr/>
            <p:nvPr/>
          </p:nvCxnSpPr>
          <p:spPr>
            <a:xfrm rot="5400000">
              <a:off x="-799288" y="3314721"/>
              <a:ext cx="3885974" cy="1775"/>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178" name="Flowchart: Connector 177"/>
            <p:cNvSpPr/>
            <p:nvPr/>
          </p:nvSpPr>
          <p:spPr>
            <a:xfrm>
              <a:off x="1219116" y="304862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Flowchart: Connector 178"/>
            <p:cNvSpPr/>
            <p:nvPr/>
          </p:nvSpPr>
          <p:spPr>
            <a:xfrm>
              <a:off x="1219116" y="3200644"/>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Flowchart: Connector 179"/>
            <p:cNvSpPr/>
            <p:nvPr/>
          </p:nvSpPr>
          <p:spPr>
            <a:xfrm>
              <a:off x="1524331"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Flowchart: Connector 180"/>
            <p:cNvSpPr/>
            <p:nvPr/>
          </p:nvSpPr>
          <p:spPr>
            <a:xfrm>
              <a:off x="1524331" y="16766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Flowchart: Connector 181"/>
            <p:cNvSpPr/>
            <p:nvPr/>
          </p:nvSpPr>
          <p:spPr>
            <a:xfrm>
              <a:off x="1219116"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Flowchart: Connector 182"/>
            <p:cNvSpPr/>
            <p:nvPr/>
          </p:nvSpPr>
          <p:spPr>
            <a:xfrm>
              <a:off x="1371724"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Flowchart: Connector 185"/>
            <p:cNvSpPr/>
            <p:nvPr/>
          </p:nvSpPr>
          <p:spPr>
            <a:xfrm>
              <a:off x="1524331"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6"/>
            <p:cNvGrpSpPr>
              <a:grpSpLocks/>
            </p:cNvGrpSpPr>
            <p:nvPr/>
          </p:nvGrpSpPr>
          <p:grpSpPr bwMode="auto">
            <a:xfrm>
              <a:off x="1219200" y="1524000"/>
              <a:ext cx="228600" cy="228600"/>
              <a:chOff x="1219200" y="1524000"/>
              <a:chExt cx="228600" cy="228600"/>
            </a:xfrm>
          </p:grpSpPr>
          <p:sp>
            <p:nvSpPr>
              <p:cNvPr id="274" name="Flowchart: Connector 5"/>
              <p:cNvSpPr/>
              <p:nvPr/>
            </p:nvSpPr>
            <p:spPr>
              <a:xfrm>
                <a:off x="1219116"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Flowchart: Connector 6"/>
              <p:cNvSpPr/>
              <p:nvPr/>
            </p:nvSpPr>
            <p:spPr>
              <a:xfrm>
                <a:off x="1371724"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Flowchart: Connector 14"/>
              <p:cNvSpPr/>
              <p:nvPr/>
            </p:nvSpPr>
            <p:spPr>
              <a:xfrm>
                <a:off x="1219116" y="167665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Flowchart: Connector 15"/>
              <p:cNvSpPr/>
              <p:nvPr/>
            </p:nvSpPr>
            <p:spPr>
              <a:xfrm>
                <a:off x="1371724" y="167665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22"/>
            <p:cNvGrpSpPr>
              <a:grpSpLocks/>
            </p:cNvGrpSpPr>
            <p:nvPr/>
          </p:nvGrpSpPr>
          <p:grpSpPr bwMode="auto">
            <a:xfrm>
              <a:off x="1219200" y="3810000"/>
              <a:ext cx="228600" cy="228600"/>
              <a:chOff x="1219200" y="1524000"/>
              <a:chExt cx="228600" cy="228600"/>
            </a:xfrm>
          </p:grpSpPr>
          <p:sp>
            <p:nvSpPr>
              <p:cNvPr id="270" name="Flowchart: Connector 23"/>
              <p:cNvSpPr/>
              <p:nvPr/>
            </p:nvSpPr>
            <p:spPr>
              <a:xfrm>
                <a:off x="1219116" y="152461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Flowchart: Connector 24"/>
              <p:cNvSpPr/>
              <p:nvPr/>
            </p:nvSpPr>
            <p:spPr>
              <a:xfrm>
                <a:off x="1371724" y="152461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Flowchart: Connector 271"/>
              <p:cNvSpPr/>
              <p:nvPr/>
            </p:nvSpPr>
            <p:spPr>
              <a:xfrm>
                <a:off x="1219116" y="167663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Flowchart: Connector 272"/>
              <p:cNvSpPr/>
              <p:nvPr/>
            </p:nvSpPr>
            <p:spPr>
              <a:xfrm>
                <a:off x="1371724" y="167663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27"/>
            <p:cNvGrpSpPr>
              <a:grpSpLocks/>
            </p:cNvGrpSpPr>
            <p:nvPr/>
          </p:nvGrpSpPr>
          <p:grpSpPr bwMode="auto">
            <a:xfrm>
              <a:off x="1219200" y="1828800"/>
              <a:ext cx="228600" cy="228600"/>
              <a:chOff x="1219200" y="1524000"/>
              <a:chExt cx="228600" cy="228600"/>
            </a:xfrm>
          </p:grpSpPr>
          <p:sp>
            <p:nvSpPr>
              <p:cNvPr id="266" name="Flowchart: Connector 265"/>
              <p:cNvSpPr/>
              <p:nvPr/>
            </p:nvSpPr>
            <p:spPr>
              <a:xfrm>
                <a:off x="1219116" y="152387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Flowchart: Connector 266"/>
              <p:cNvSpPr/>
              <p:nvPr/>
            </p:nvSpPr>
            <p:spPr>
              <a:xfrm>
                <a:off x="1371724" y="152387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Flowchart: Connector 30"/>
              <p:cNvSpPr/>
              <p:nvPr/>
            </p:nvSpPr>
            <p:spPr>
              <a:xfrm>
                <a:off x="1219116" y="167589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Flowchart: Connector 31"/>
              <p:cNvSpPr/>
              <p:nvPr/>
            </p:nvSpPr>
            <p:spPr>
              <a:xfrm>
                <a:off x="1371724" y="167589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32"/>
            <p:cNvGrpSpPr>
              <a:grpSpLocks/>
            </p:cNvGrpSpPr>
            <p:nvPr/>
          </p:nvGrpSpPr>
          <p:grpSpPr bwMode="auto">
            <a:xfrm>
              <a:off x="1219200" y="4495800"/>
              <a:ext cx="228600" cy="228600"/>
              <a:chOff x="1219200" y="1524000"/>
              <a:chExt cx="228600" cy="228600"/>
            </a:xfrm>
          </p:grpSpPr>
          <p:sp>
            <p:nvSpPr>
              <p:cNvPr id="262" name="Flowchart: Connector 261"/>
              <p:cNvSpPr/>
              <p:nvPr/>
            </p:nvSpPr>
            <p:spPr>
              <a:xfrm>
                <a:off x="1219116" y="152480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Flowchart: Connector 262"/>
              <p:cNvSpPr/>
              <p:nvPr/>
            </p:nvSpPr>
            <p:spPr>
              <a:xfrm>
                <a:off x="1371724" y="152480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Flowchart: Connector 263"/>
              <p:cNvSpPr/>
              <p:nvPr/>
            </p:nvSpPr>
            <p:spPr>
              <a:xfrm>
                <a:off x="1219116" y="167682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Flowchart: Connector 264"/>
              <p:cNvSpPr/>
              <p:nvPr/>
            </p:nvSpPr>
            <p:spPr>
              <a:xfrm>
                <a:off x="1371724" y="167682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37"/>
            <p:cNvGrpSpPr>
              <a:grpSpLocks/>
            </p:cNvGrpSpPr>
            <p:nvPr/>
          </p:nvGrpSpPr>
          <p:grpSpPr bwMode="auto">
            <a:xfrm>
              <a:off x="1219200" y="4800600"/>
              <a:ext cx="228600" cy="228600"/>
              <a:chOff x="1219200" y="1524000"/>
              <a:chExt cx="228600" cy="228600"/>
            </a:xfrm>
          </p:grpSpPr>
          <p:sp>
            <p:nvSpPr>
              <p:cNvPr id="258" name="Flowchart: Connector 38"/>
              <p:cNvSpPr/>
              <p:nvPr/>
            </p:nvSpPr>
            <p:spPr>
              <a:xfrm>
                <a:off x="1219116" y="15240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Flowchart: Connector 39"/>
              <p:cNvSpPr/>
              <p:nvPr/>
            </p:nvSpPr>
            <p:spPr>
              <a:xfrm>
                <a:off x="1371724" y="15240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Flowchart: Connector 259"/>
              <p:cNvSpPr/>
              <p:nvPr/>
            </p:nvSpPr>
            <p:spPr>
              <a:xfrm>
                <a:off x="1219116" y="16760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Flowchart: Connector 260"/>
              <p:cNvSpPr/>
              <p:nvPr/>
            </p:nvSpPr>
            <p:spPr>
              <a:xfrm>
                <a:off x="1371724" y="16760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95" name="Straight Connector 194"/>
            <p:cNvCxnSpPr/>
            <p:nvPr/>
          </p:nvCxnSpPr>
          <p:spPr>
            <a:xfrm rot="5400000">
              <a:off x="-114391" y="3314658"/>
              <a:ext cx="3887875" cy="0"/>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196" name="Flowchart: Connector 195"/>
            <p:cNvSpPr/>
            <p:nvPr/>
          </p:nvSpPr>
          <p:spPr>
            <a:xfrm>
              <a:off x="1905850" y="3428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Flowchart: Connector 196"/>
            <p:cNvSpPr/>
            <p:nvPr/>
          </p:nvSpPr>
          <p:spPr>
            <a:xfrm>
              <a:off x="1905850" y="358069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Flowchart: Connector 197"/>
            <p:cNvSpPr/>
            <p:nvPr/>
          </p:nvSpPr>
          <p:spPr>
            <a:xfrm>
              <a:off x="2056683" y="342867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Flowchart: Connector 198"/>
            <p:cNvSpPr/>
            <p:nvPr/>
          </p:nvSpPr>
          <p:spPr>
            <a:xfrm>
              <a:off x="2056683" y="3580691"/>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Flowchart: Connector 199"/>
            <p:cNvSpPr/>
            <p:nvPr/>
          </p:nvSpPr>
          <p:spPr>
            <a:xfrm>
              <a:off x="1905850" y="2590669"/>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Flowchart: Connector 200"/>
            <p:cNvSpPr/>
            <p:nvPr/>
          </p:nvSpPr>
          <p:spPr>
            <a:xfrm>
              <a:off x="2058457" y="2590669"/>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51"/>
            <p:cNvGrpSpPr>
              <a:grpSpLocks/>
            </p:cNvGrpSpPr>
            <p:nvPr/>
          </p:nvGrpSpPr>
          <p:grpSpPr bwMode="auto">
            <a:xfrm>
              <a:off x="1905794" y="1523206"/>
              <a:ext cx="228600" cy="228600"/>
              <a:chOff x="1219200" y="1524000"/>
              <a:chExt cx="228600" cy="228600"/>
            </a:xfrm>
          </p:grpSpPr>
          <p:sp>
            <p:nvSpPr>
              <p:cNvPr id="254" name="Flowchart: Connector 253"/>
              <p:cNvSpPr/>
              <p:nvPr/>
            </p:nvSpPr>
            <p:spPr>
              <a:xfrm>
                <a:off x="1219256"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Flowchart: Connector 254"/>
              <p:cNvSpPr/>
              <p:nvPr/>
            </p:nvSpPr>
            <p:spPr>
              <a:xfrm>
                <a:off x="1371863"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Flowchart: Connector 255"/>
              <p:cNvSpPr/>
              <p:nvPr/>
            </p:nvSpPr>
            <p:spPr>
              <a:xfrm>
                <a:off x="1219256"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Flowchart: Connector 256"/>
              <p:cNvSpPr/>
              <p:nvPr/>
            </p:nvSpPr>
            <p:spPr>
              <a:xfrm>
                <a:off x="1371863"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56"/>
            <p:cNvGrpSpPr>
              <a:grpSpLocks/>
            </p:cNvGrpSpPr>
            <p:nvPr/>
          </p:nvGrpSpPr>
          <p:grpSpPr bwMode="auto">
            <a:xfrm>
              <a:off x="1905794" y="3809206"/>
              <a:ext cx="228600" cy="228600"/>
              <a:chOff x="1219200" y="1524000"/>
              <a:chExt cx="228600" cy="228600"/>
            </a:xfrm>
          </p:grpSpPr>
          <p:sp>
            <p:nvSpPr>
              <p:cNvPr id="250" name="Flowchart: Connector 249"/>
              <p:cNvSpPr/>
              <p:nvPr/>
            </p:nvSpPr>
            <p:spPr>
              <a:xfrm>
                <a:off x="1219256"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Flowchart: Connector 250"/>
              <p:cNvSpPr/>
              <p:nvPr/>
            </p:nvSpPr>
            <p:spPr>
              <a:xfrm>
                <a:off x="1371863"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Flowchart: Connector 251"/>
              <p:cNvSpPr/>
              <p:nvPr/>
            </p:nvSpPr>
            <p:spPr>
              <a:xfrm>
                <a:off x="1219256"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Flowchart: Connector 252"/>
              <p:cNvSpPr/>
              <p:nvPr/>
            </p:nvSpPr>
            <p:spPr>
              <a:xfrm>
                <a:off x="1371863"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61"/>
            <p:cNvGrpSpPr>
              <a:grpSpLocks/>
            </p:cNvGrpSpPr>
            <p:nvPr/>
          </p:nvGrpSpPr>
          <p:grpSpPr bwMode="auto">
            <a:xfrm>
              <a:off x="1905794" y="1828006"/>
              <a:ext cx="228600" cy="228600"/>
              <a:chOff x="1219200" y="1524000"/>
              <a:chExt cx="228600" cy="228600"/>
            </a:xfrm>
          </p:grpSpPr>
          <p:sp>
            <p:nvSpPr>
              <p:cNvPr id="246" name="Flowchart: Connector 245"/>
              <p:cNvSpPr/>
              <p:nvPr/>
            </p:nvSpPr>
            <p:spPr>
              <a:xfrm>
                <a:off x="1219256" y="1524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Flowchart: Connector 246"/>
              <p:cNvSpPr/>
              <p:nvPr/>
            </p:nvSpPr>
            <p:spPr>
              <a:xfrm>
                <a:off x="1371863" y="1524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Flowchart: Connector 247"/>
              <p:cNvSpPr/>
              <p:nvPr/>
            </p:nvSpPr>
            <p:spPr>
              <a:xfrm>
                <a:off x="1219256" y="167669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Flowchart: Connector 248"/>
              <p:cNvSpPr/>
              <p:nvPr/>
            </p:nvSpPr>
            <p:spPr>
              <a:xfrm>
                <a:off x="1371863" y="167669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05" name="Straight Connector 204"/>
            <p:cNvCxnSpPr/>
            <p:nvPr/>
          </p:nvCxnSpPr>
          <p:spPr>
            <a:xfrm rot="5400000">
              <a:off x="418848" y="3313771"/>
              <a:ext cx="3887875" cy="1774"/>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206" name="Flowchart: Connector 205"/>
            <p:cNvSpPr/>
            <p:nvPr/>
          </p:nvSpPr>
          <p:spPr>
            <a:xfrm>
              <a:off x="2439977" y="304672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Flowchart: Connector 206"/>
            <p:cNvSpPr/>
            <p:nvPr/>
          </p:nvSpPr>
          <p:spPr>
            <a:xfrm>
              <a:off x="2439977" y="3198744"/>
              <a:ext cx="76303" cy="77910"/>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Flowchart: Connector 207"/>
            <p:cNvSpPr/>
            <p:nvPr/>
          </p:nvSpPr>
          <p:spPr>
            <a:xfrm>
              <a:off x="2439977"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Flowchart: Connector 208"/>
            <p:cNvSpPr/>
            <p:nvPr/>
          </p:nvSpPr>
          <p:spPr>
            <a:xfrm>
              <a:off x="2438202" y="243865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84"/>
            <p:cNvGrpSpPr>
              <a:grpSpLocks/>
            </p:cNvGrpSpPr>
            <p:nvPr/>
          </p:nvGrpSpPr>
          <p:grpSpPr bwMode="auto">
            <a:xfrm>
              <a:off x="2439194" y="1523206"/>
              <a:ext cx="228600" cy="228600"/>
              <a:chOff x="1219200" y="1524000"/>
              <a:chExt cx="228600" cy="228600"/>
            </a:xfrm>
          </p:grpSpPr>
          <p:sp>
            <p:nvSpPr>
              <p:cNvPr id="242" name="Flowchart: Connector 241"/>
              <p:cNvSpPr/>
              <p:nvPr/>
            </p:nvSpPr>
            <p:spPr>
              <a:xfrm>
                <a:off x="1219984" y="152353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Flowchart: Connector 242"/>
              <p:cNvSpPr/>
              <p:nvPr/>
            </p:nvSpPr>
            <p:spPr>
              <a:xfrm>
                <a:off x="1370816"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Flowchart: Connector 243"/>
              <p:cNvSpPr/>
              <p:nvPr/>
            </p:nvSpPr>
            <p:spPr>
              <a:xfrm>
                <a:off x="1219984" y="167745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Flowchart: Connector 244"/>
              <p:cNvSpPr/>
              <p:nvPr/>
            </p:nvSpPr>
            <p:spPr>
              <a:xfrm>
                <a:off x="1370816"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89"/>
            <p:cNvGrpSpPr>
              <a:grpSpLocks/>
            </p:cNvGrpSpPr>
            <p:nvPr/>
          </p:nvGrpSpPr>
          <p:grpSpPr bwMode="auto">
            <a:xfrm>
              <a:off x="2439194" y="3809206"/>
              <a:ext cx="228600" cy="228600"/>
              <a:chOff x="1219200" y="1524000"/>
              <a:chExt cx="228600" cy="228600"/>
            </a:xfrm>
          </p:grpSpPr>
          <p:sp>
            <p:nvSpPr>
              <p:cNvPr id="238" name="Flowchart: Connector 237"/>
              <p:cNvSpPr/>
              <p:nvPr/>
            </p:nvSpPr>
            <p:spPr>
              <a:xfrm>
                <a:off x="1219984" y="152351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Flowchart: Connector 238"/>
              <p:cNvSpPr/>
              <p:nvPr/>
            </p:nvSpPr>
            <p:spPr>
              <a:xfrm>
                <a:off x="1370816"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Flowchart: Connector 239"/>
              <p:cNvSpPr/>
              <p:nvPr/>
            </p:nvSpPr>
            <p:spPr>
              <a:xfrm>
                <a:off x="1219984" y="1677431"/>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Flowchart: Connector 240"/>
              <p:cNvSpPr/>
              <p:nvPr/>
            </p:nvSpPr>
            <p:spPr>
              <a:xfrm>
                <a:off x="1370816"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12" name="Straight Connector 211"/>
            <p:cNvCxnSpPr/>
            <p:nvPr/>
          </p:nvCxnSpPr>
          <p:spPr>
            <a:xfrm rot="5400000">
              <a:off x="1485327" y="3313771"/>
              <a:ext cx="3887875" cy="1775"/>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213" name="Flowchart: Connector 212"/>
            <p:cNvSpPr/>
            <p:nvPr/>
          </p:nvSpPr>
          <p:spPr>
            <a:xfrm>
              <a:off x="3506455" y="2970716"/>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Flowchart: Connector 213"/>
            <p:cNvSpPr/>
            <p:nvPr/>
          </p:nvSpPr>
          <p:spPr>
            <a:xfrm>
              <a:off x="3506455" y="312273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Flowchart: Connector 214"/>
            <p:cNvSpPr/>
            <p:nvPr/>
          </p:nvSpPr>
          <p:spPr>
            <a:xfrm>
              <a:off x="3506455" y="251466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Flowchart: Connector 215"/>
            <p:cNvSpPr/>
            <p:nvPr/>
          </p:nvSpPr>
          <p:spPr>
            <a:xfrm>
              <a:off x="3659063" y="251466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122"/>
            <p:cNvGrpSpPr>
              <a:grpSpLocks/>
            </p:cNvGrpSpPr>
            <p:nvPr/>
          </p:nvGrpSpPr>
          <p:grpSpPr bwMode="auto">
            <a:xfrm>
              <a:off x="3657600" y="2971800"/>
              <a:ext cx="228600" cy="228600"/>
              <a:chOff x="1219200" y="1524000"/>
              <a:chExt cx="228600" cy="228600"/>
            </a:xfrm>
          </p:grpSpPr>
          <p:sp>
            <p:nvSpPr>
              <p:cNvPr id="234" name="Flowchart: Connector 233"/>
              <p:cNvSpPr/>
              <p:nvPr/>
            </p:nvSpPr>
            <p:spPr>
              <a:xfrm>
                <a:off x="1218889" y="152481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Flowchart: Connector 234"/>
              <p:cNvSpPr/>
              <p:nvPr/>
            </p:nvSpPr>
            <p:spPr>
              <a:xfrm>
                <a:off x="1371497" y="152481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Flowchart: Connector 235"/>
              <p:cNvSpPr/>
              <p:nvPr/>
            </p:nvSpPr>
            <p:spPr>
              <a:xfrm>
                <a:off x="1218889" y="167683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Flowchart: Connector 236"/>
              <p:cNvSpPr/>
              <p:nvPr/>
            </p:nvSpPr>
            <p:spPr>
              <a:xfrm>
                <a:off x="1371497" y="167683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132"/>
            <p:cNvGrpSpPr>
              <a:grpSpLocks/>
            </p:cNvGrpSpPr>
            <p:nvPr/>
          </p:nvGrpSpPr>
          <p:grpSpPr bwMode="auto">
            <a:xfrm>
              <a:off x="3505200" y="5029200"/>
              <a:ext cx="228600" cy="228600"/>
              <a:chOff x="1219200" y="1524000"/>
              <a:chExt cx="228600" cy="228600"/>
            </a:xfrm>
          </p:grpSpPr>
          <p:sp>
            <p:nvSpPr>
              <p:cNvPr id="230" name="Flowchart: Connector 229"/>
              <p:cNvSpPr/>
              <p:nvPr/>
            </p:nvSpPr>
            <p:spPr>
              <a:xfrm>
                <a:off x="1218681" y="152346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Flowchart: Connector 230"/>
              <p:cNvSpPr/>
              <p:nvPr/>
            </p:nvSpPr>
            <p:spPr>
              <a:xfrm>
                <a:off x="1371289" y="152346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Flowchart: Connector 231"/>
              <p:cNvSpPr/>
              <p:nvPr/>
            </p:nvSpPr>
            <p:spPr>
              <a:xfrm>
                <a:off x="1218681" y="167738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Flowchart: Connector 232"/>
              <p:cNvSpPr/>
              <p:nvPr/>
            </p:nvSpPr>
            <p:spPr>
              <a:xfrm>
                <a:off x="1371289" y="167738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37"/>
            <p:cNvGrpSpPr>
              <a:grpSpLocks/>
            </p:cNvGrpSpPr>
            <p:nvPr/>
          </p:nvGrpSpPr>
          <p:grpSpPr bwMode="auto">
            <a:xfrm>
              <a:off x="3505994" y="4723606"/>
              <a:ext cx="228600" cy="228600"/>
              <a:chOff x="1219200" y="1524000"/>
              <a:chExt cx="228600" cy="228600"/>
            </a:xfrm>
          </p:grpSpPr>
          <p:sp>
            <p:nvSpPr>
              <p:cNvPr id="226" name="Flowchart: Connector 225"/>
              <p:cNvSpPr/>
              <p:nvPr/>
            </p:nvSpPr>
            <p:spPr>
              <a:xfrm>
                <a:off x="1219662" y="152312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Flowchart: Connector 226"/>
              <p:cNvSpPr/>
              <p:nvPr/>
            </p:nvSpPr>
            <p:spPr>
              <a:xfrm>
                <a:off x="1372269" y="152312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Flowchart: Connector 227"/>
              <p:cNvSpPr/>
              <p:nvPr/>
            </p:nvSpPr>
            <p:spPr>
              <a:xfrm>
                <a:off x="1219662" y="167704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Flowchart: Connector 228"/>
              <p:cNvSpPr/>
              <p:nvPr/>
            </p:nvSpPr>
            <p:spPr>
              <a:xfrm>
                <a:off x="1372269" y="167704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838" name="TextBox 219"/>
            <p:cNvSpPr txBox="1">
              <a:spLocks noChangeArrowheads="1"/>
            </p:cNvSpPr>
            <p:nvPr/>
          </p:nvSpPr>
          <p:spPr bwMode="auto">
            <a:xfrm rot="-5400000">
              <a:off x="690541" y="706647"/>
              <a:ext cx="938671" cy="378384"/>
            </a:xfrm>
            <a:prstGeom prst="rect">
              <a:avLst/>
            </a:prstGeom>
            <a:noFill/>
            <a:ln w="9525">
              <a:noFill/>
              <a:miter lim="800000"/>
              <a:headEnd/>
              <a:tailEnd/>
            </a:ln>
          </p:spPr>
          <p:txBody>
            <a:bodyPr wrap="none">
              <a:spAutoFit/>
            </a:bodyPr>
            <a:lstStyle/>
            <a:p>
              <a:r>
                <a:rPr lang="en-US" sz="1400"/>
                <a:t>Case</a:t>
              </a:r>
              <a:r>
                <a:rPr lang="en-US" sz="1600"/>
                <a:t> 1</a:t>
              </a:r>
            </a:p>
          </p:txBody>
        </p:sp>
        <p:sp>
          <p:nvSpPr>
            <p:cNvPr id="26839" name="TextBox 220"/>
            <p:cNvSpPr txBox="1">
              <a:spLocks noChangeArrowheads="1"/>
            </p:cNvSpPr>
            <p:nvPr/>
          </p:nvSpPr>
          <p:spPr bwMode="auto">
            <a:xfrm rot="-5400000">
              <a:off x="1376343" y="709052"/>
              <a:ext cx="938671" cy="378384"/>
            </a:xfrm>
            <a:prstGeom prst="rect">
              <a:avLst/>
            </a:prstGeom>
            <a:noFill/>
            <a:ln w="9525">
              <a:noFill/>
              <a:miter lim="800000"/>
              <a:headEnd/>
              <a:tailEnd/>
            </a:ln>
          </p:spPr>
          <p:txBody>
            <a:bodyPr wrap="none">
              <a:spAutoFit/>
            </a:bodyPr>
            <a:lstStyle/>
            <a:p>
              <a:r>
                <a:rPr lang="en-US" sz="1400"/>
                <a:t>Case</a:t>
              </a:r>
              <a:r>
                <a:rPr lang="en-US" sz="1600"/>
                <a:t> 2</a:t>
              </a:r>
            </a:p>
          </p:txBody>
        </p:sp>
        <p:sp>
          <p:nvSpPr>
            <p:cNvPr id="26840" name="TextBox 221"/>
            <p:cNvSpPr txBox="1">
              <a:spLocks noChangeArrowheads="1"/>
            </p:cNvSpPr>
            <p:nvPr/>
          </p:nvSpPr>
          <p:spPr bwMode="auto">
            <a:xfrm rot="-5400000">
              <a:off x="2976542" y="785253"/>
              <a:ext cx="938671" cy="378384"/>
            </a:xfrm>
            <a:prstGeom prst="rect">
              <a:avLst/>
            </a:prstGeom>
            <a:noFill/>
            <a:ln w="9525">
              <a:noFill/>
              <a:miter lim="800000"/>
              <a:headEnd/>
              <a:tailEnd/>
            </a:ln>
          </p:spPr>
          <p:txBody>
            <a:bodyPr wrap="none">
              <a:spAutoFit/>
            </a:bodyPr>
            <a:lstStyle/>
            <a:p>
              <a:r>
                <a:rPr lang="en-US" sz="1400"/>
                <a:t>Case</a:t>
              </a:r>
              <a:r>
                <a:rPr lang="en-US" sz="1600"/>
                <a:t> 7</a:t>
              </a:r>
            </a:p>
          </p:txBody>
        </p:sp>
        <p:sp>
          <p:nvSpPr>
            <p:cNvPr id="26841" name="TextBox 222"/>
            <p:cNvSpPr txBox="1">
              <a:spLocks noChangeArrowheads="1"/>
            </p:cNvSpPr>
            <p:nvPr/>
          </p:nvSpPr>
          <p:spPr bwMode="auto">
            <a:xfrm>
              <a:off x="2438400" y="685800"/>
              <a:ext cx="367408" cy="400110"/>
            </a:xfrm>
            <a:prstGeom prst="rect">
              <a:avLst/>
            </a:prstGeom>
            <a:noFill/>
            <a:ln w="9525">
              <a:noFill/>
              <a:miter lim="800000"/>
              <a:headEnd/>
              <a:tailEnd/>
            </a:ln>
          </p:spPr>
          <p:txBody>
            <a:bodyPr wrap="none">
              <a:spAutoFit/>
            </a:bodyPr>
            <a:lstStyle/>
            <a:p>
              <a:r>
                <a:rPr lang="en-US" sz="2000"/>
                <a:t>…</a:t>
              </a:r>
            </a:p>
          </p:txBody>
        </p:sp>
        <p:sp>
          <p:nvSpPr>
            <p:cNvPr id="26842" name="TextBox 223"/>
            <p:cNvSpPr txBox="1">
              <a:spLocks noChangeArrowheads="1"/>
            </p:cNvSpPr>
            <p:nvPr/>
          </p:nvSpPr>
          <p:spPr bwMode="auto">
            <a:xfrm>
              <a:off x="3048000" y="2590800"/>
              <a:ext cx="367408" cy="400110"/>
            </a:xfrm>
            <a:prstGeom prst="rect">
              <a:avLst/>
            </a:prstGeom>
            <a:noFill/>
            <a:ln w="9525">
              <a:noFill/>
              <a:miter lim="800000"/>
              <a:headEnd/>
              <a:tailEnd/>
            </a:ln>
          </p:spPr>
          <p:txBody>
            <a:bodyPr wrap="none">
              <a:spAutoFit/>
            </a:bodyPr>
            <a:lstStyle/>
            <a:p>
              <a:r>
                <a:rPr lang="en-US" sz="2000"/>
                <a:t>…</a:t>
              </a:r>
            </a:p>
          </p:txBody>
        </p:sp>
        <p:sp>
          <p:nvSpPr>
            <p:cNvPr id="26843" name="TextBox 224"/>
            <p:cNvSpPr txBox="1">
              <a:spLocks noChangeArrowheads="1"/>
            </p:cNvSpPr>
            <p:nvPr/>
          </p:nvSpPr>
          <p:spPr bwMode="auto">
            <a:xfrm>
              <a:off x="1078346" y="-214073"/>
              <a:ext cx="2757995" cy="442089"/>
            </a:xfrm>
            <a:prstGeom prst="rect">
              <a:avLst/>
            </a:prstGeom>
            <a:noFill/>
            <a:ln w="9525">
              <a:noFill/>
              <a:miter lim="800000"/>
              <a:headEnd/>
              <a:tailEnd/>
            </a:ln>
          </p:spPr>
          <p:txBody>
            <a:bodyPr wrap="none">
              <a:spAutoFit/>
            </a:bodyPr>
            <a:lstStyle/>
            <a:p>
              <a:r>
                <a:rPr lang="en-US"/>
                <a:t>Genotypic variations</a:t>
              </a:r>
            </a:p>
          </p:txBody>
        </p:sp>
      </p:grpSp>
      <p:grpSp>
        <p:nvGrpSpPr>
          <p:cNvPr id="19" name="Group 154"/>
          <p:cNvGrpSpPr>
            <a:grpSpLocks/>
          </p:cNvGrpSpPr>
          <p:nvPr/>
        </p:nvGrpSpPr>
        <p:grpSpPr bwMode="auto">
          <a:xfrm>
            <a:off x="3032125" y="3167063"/>
            <a:ext cx="4286250" cy="2955925"/>
            <a:chOff x="3032125" y="3167063"/>
            <a:chExt cx="4286250" cy="2955925"/>
          </a:xfrm>
        </p:grpSpPr>
        <p:cxnSp>
          <p:nvCxnSpPr>
            <p:cNvPr id="26790" name="Straight Connector 161"/>
            <p:cNvCxnSpPr>
              <a:cxnSpLocks noChangeShapeType="1"/>
            </p:cNvCxnSpPr>
            <p:nvPr/>
          </p:nvCxnSpPr>
          <p:spPr bwMode="auto">
            <a:xfrm rot="5400000">
              <a:off x="1964531" y="4250532"/>
              <a:ext cx="2166937" cy="0"/>
            </a:xfrm>
            <a:prstGeom prst="line">
              <a:avLst/>
            </a:prstGeom>
            <a:noFill/>
            <a:ln w="28575" algn="ctr">
              <a:solidFill>
                <a:srgbClr val="00B050"/>
              </a:solidFill>
              <a:round/>
              <a:headEnd/>
              <a:tailEnd/>
            </a:ln>
          </p:spPr>
        </p:cxnSp>
        <p:grpSp>
          <p:nvGrpSpPr>
            <p:cNvPr id="20" name="Group 192"/>
            <p:cNvGrpSpPr>
              <a:grpSpLocks/>
            </p:cNvGrpSpPr>
            <p:nvPr/>
          </p:nvGrpSpPr>
          <p:grpSpPr bwMode="auto">
            <a:xfrm>
              <a:off x="3032125" y="3468688"/>
              <a:ext cx="4286250" cy="2654300"/>
              <a:chOff x="3032124" y="3468690"/>
              <a:chExt cx="4287043" cy="2653742"/>
            </a:xfrm>
          </p:grpSpPr>
          <p:sp>
            <p:nvSpPr>
              <p:cNvPr id="26792" name="TextBox 154"/>
              <p:cNvSpPr txBox="1">
                <a:spLocks noChangeArrowheads="1"/>
              </p:cNvSpPr>
              <p:nvPr/>
            </p:nvSpPr>
            <p:spPr bwMode="auto">
              <a:xfrm>
                <a:off x="4758533" y="5753100"/>
                <a:ext cx="1608133" cy="369332"/>
              </a:xfrm>
              <a:prstGeom prst="rect">
                <a:avLst/>
              </a:prstGeom>
              <a:noFill/>
              <a:ln w="9525">
                <a:noFill/>
                <a:miter lim="800000"/>
                <a:headEnd/>
                <a:tailEnd/>
              </a:ln>
            </p:spPr>
            <p:txBody>
              <a:bodyPr wrap="none">
                <a:spAutoFit/>
              </a:bodyPr>
              <a:lstStyle/>
              <a:p>
                <a:r>
                  <a:rPr lang="en-US">
                    <a:solidFill>
                      <a:srgbClr val="00B050"/>
                    </a:solidFill>
                  </a:rPr>
                  <a:t>Current flow </a:t>
                </a:r>
              </a:p>
            </p:txBody>
          </p:sp>
          <p:cxnSp>
            <p:nvCxnSpPr>
              <p:cNvPr id="26793" name="Straight Connector 165"/>
              <p:cNvCxnSpPr>
                <a:cxnSpLocks noChangeShapeType="1"/>
              </p:cNvCxnSpPr>
              <p:nvPr/>
            </p:nvCxnSpPr>
            <p:spPr bwMode="auto">
              <a:xfrm rot="16200000" flipH="1">
                <a:off x="6382546" y="4401346"/>
                <a:ext cx="1865313" cy="1"/>
              </a:xfrm>
              <a:prstGeom prst="line">
                <a:avLst/>
              </a:prstGeom>
              <a:noFill/>
              <a:ln w="28575" algn="ctr">
                <a:solidFill>
                  <a:srgbClr val="00B050"/>
                </a:solidFill>
                <a:round/>
                <a:headEnd/>
                <a:tailEnd/>
              </a:ln>
            </p:spPr>
          </p:cxnSp>
          <p:cxnSp>
            <p:nvCxnSpPr>
              <p:cNvPr id="26794" name="Straight Connector 167"/>
              <p:cNvCxnSpPr>
                <a:cxnSpLocks noChangeShapeType="1"/>
              </p:cNvCxnSpPr>
              <p:nvPr/>
            </p:nvCxnSpPr>
            <p:spPr bwMode="auto">
              <a:xfrm>
                <a:off x="5295900" y="5335591"/>
                <a:ext cx="2023267" cy="1588"/>
              </a:xfrm>
              <a:prstGeom prst="line">
                <a:avLst/>
              </a:prstGeom>
              <a:noFill/>
              <a:ln w="28575" algn="ctr">
                <a:solidFill>
                  <a:srgbClr val="00B050"/>
                </a:solidFill>
                <a:round/>
                <a:headEnd/>
                <a:tailEnd/>
              </a:ln>
            </p:spPr>
          </p:cxnSp>
          <p:cxnSp>
            <p:nvCxnSpPr>
              <p:cNvPr id="26795" name="Straight Connector 169"/>
              <p:cNvCxnSpPr>
                <a:cxnSpLocks noChangeShapeType="1"/>
              </p:cNvCxnSpPr>
              <p:nvPr/>
            </p:nvCxnSpPr>
            <p:spPr bwMode="auto">
              <a:xfrm>
                <a:off x="3032124" y="5332412"/>
                <a:ext cx="2039939" cy="3179"/>
              </a:xfrm>
              <a:prstGeom prst="line">
                <a:avLst/>
              </a:prstGeom>
              <a:noFill/>
              <a:ln w="28575" algn="ctr">
                <a:solidFill>
                  <a:srgbClr val="00B050"/>
                </a:solidFill>
                <a:round/>
                <a:headEnd/>
                <a:tailEnd/>
              </a:ln>
            </p:spPr>
          </p:cxnSp>
          <p:cxnSp>
            <p:nvCxnSpPr>
              <p:cNvPr id="26796" name="Straight Connector 173"/>
              <p:cNvCxnSpPr>
                <a:cxnSpLocks noChangeShapeType="1"/>
              </p:cNvCxnSpPr>
              <p:nvPr/>
            </p:nvCxnSpPr>
            <p:spPr bwMode="auto">
              <a:xfrm rot="5400000">
                <a:off x="4791870" y="5358606"/>
                <a:ext cx="560387" cy="1588"/>
              </a:xfrm>
              <a:prstGeom prst="line">
                <a:avLst/>
              </a:prstGeom>
              <a:noFill/>
              <a:ln w="57150" algn="ctr">
                <a:solidFill>
                  <a:srgbClr val="00B050"/>
                </a:solidFill>
                <a:round/>
                <a:headEnd/>
                <a:tailEnd/>
              </a:ln>
            </p:spPr>
          </p:cxnSp>
          <p:cxnSp>
            <p:nvCxnSpPr>
              <p:cNvPr id="26797" name="Straight Connector 174"/>
              <p:cNvCxnSpPr>
                <a:cxnSpLocks noChangeShapeType="1"/>
              </p:cNvCxnSpPr>
              <p:nvPr/>
            </p:nvCxnSpPr>
            <p:spPr bwMode="auto">
              <a:xfrm rot="16200000" flipH="1">
                <a:off x="4863306" y="5320506"/>
                <a:ext cx="865186" cy="1"/>
              </a:xfrm>
              <a:prstGeom prst="line">
                <a:avLst/>
              </a:prstGeom>
              <a:noFill/>
              <a:ln w="57150" algn="ctr">
                <a:solidFill>
                  <a:srgbClr val="00B050"/>
                </a:solidFill>
                <a:round/>
                <a:headEnd/>
                <a:tailEnd/>
              </a:ln>
            </p:spPr>
          </p:cxnSp>
          <p:sp>
            <p:nvSpPr>
              <p:cNvPr id="26798" name="TextBox 190"/>
              <p:cNvSpPr txBox="1">
                <a:spLocks noChangeArrowheads="1"/>
              </p:cNvSpPr>
              <p:nvPr/>
            </p:nvSpPr>
            <p:spPr bwMode="auto">
              <a:xfrm>
                <a:off x="5362345" y="4949825"/>
                <a:ext cx="319318" cy="369332"/>
              </a:xfrm>
              <a:prstGeom prst="rect">
                <a:avLst/>
              </a:prstGeom>
              <a:noFill/>
              <a:ln w="9525">
                <a:noFill/>
                <a:miter lim="800000"/>
                <a:headEnd/>
                <a:tailEnd/>
              </a:ln>
            </p:spPr>
            <p:txBody>
              <a:bodyPr wrap="none">
                <a:spAutoFit/>
              </a:bodyPr>
              <a:lstStyle/>
              <a:p>
                <a:r>
                  <a:rPr lang="en-US">
                    <a:solidFill>
                      <a:srgbClr val="00B050"/>
                    </a:solidFill>
                  </a:rPr>
                  <a:t>+</a:t>
                </a:r>
              </a:p>
            </p:txBody>
          </p:sp>
          <p:sp>
            <p:nvSpPr>
              <p:cNvPr id="26799" name="TextBox 191"/>
              <p:cNvSpPr txBox="1">
                <a:spLocks noChangeArrowheads="1"/>
              </p:cNvSpPr>
              <p:nvPr/>
            </p:nvSpPr>
            <p:spPr bwMode="auto">
              <a:xfrm>
                <a:off x="4717141" y="4963080"/>
                <a:ext cx="319318" cy="369332"/>
              </a:xfrm>
              <a:prstGeom prst="rect">
                <a:avLst/>
              </a:prstGeom>
              <a:noFill/>
              <a:ln w="9525">
                <a:noFill/>
                <a:miter lim="800000"/>
                <a:headEnd/>
                <a:tailEnd/>
              </a:ln>
            </p:spPr>
            <p:txBody>
              <a:bodyPr>
                <a:spAutoFit/>
              </a:bodyPr>
              <a:lstStyle/>
              <a:p>
                <a:r>
                  <a:rPr lang="en-US">
                    <a:solidFill>
                      <a:srgbClr val="00B050"/>
                    </a:solidFill>
                  </a:rPr>
                  <a:t>-</a:t>
                </a:r>
              </a:p>
            </p:txBody>
          </p:sp>
        </p:grpSp>
      </p:grpSp>
      <p:sp>
        <p:nvSpPr>
          <p:cNvPr id="26785" name="Rectangle 155"/>
          <p:cNvSpPr>
            <a:spLocks noChangeArrowheads="1"/>
          </p:cNvSpPr>
          <p:nvPr/>
        </p:nvSpPr>
        <p:spPr bwMode="auto">
          <a:xfrm>
            <a:off x="7086600" y="3352800"/>
            <a:ext cx="2286000" cy="342900"/>
          </a:xfrm>
          <a:prstGeom prst="rect">
            <a:avLst/>
          </a:prstGeom>
          <a:noFill/>
          <a:ln w="38100" algn="ctr">
            <a:solidFill>
              <a:srgbClr val="0066FF"/>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box(in)">
                                      <p:cBhvr>
                                        <p:cTn id="15" dur="500"/>
                                        <p:tgtEl>
                                          <p:spTgt spid="105"/>
                                        </p:tgtEl>
                                      </p:cBhvr>
                                    </p:animEffect>
                                  </p:childTnLst>
                                </p:cTn>
                              </p:par>
                              <p:par>
                                <p:cTn id="16" presetID="4" presetClass="entr" presetSubtype="16" fill="hold"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box(in)">
                                      <p:cBhvr>
                                        <p:cTn id="18" dur="500"/>
                                        <p:tgtEl>
                                          <p:spTgt spid="109"/>
                                        </p:tgtEl>
                                      </p:cBhvr>
                                    </p:animEffect>
                                  </p:childTnLst>
                                </p:cTn>
                              </p:par>
                              <p:par>
                                <p:cTn id="19" presetID="4" presetClass="entr" presetSubtype="16"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box(i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150"/>
                                        </p:tgtEl>
                                      </p:cBhvr>
                                    </p:animEffect>
                                    <p:set>
                                      <p:cBhvr>
                                        <p:cTn id="26" dur="1" fill="hold">
                                          <p:stCondLst>
                                            <p:cond delay="499"/>
                                          </p:stCondLst>
                                        </p:cTn>
                                        <p:tgtEl>
                                          <p:spTgt spid="150"/>
                                        </p:tgtEl>
                                        <p:attrNameLst>
                                          <p:attrName>style.visibility</p:attrName>
                                        </p:attrNameLst>
                                      </p:cBhvr>
                                      <p:to>
                                        <p:strVal val="hidden"/>
                                      </p:to>
                                    </p:set>
                                  </p:childTnLst>
                                </p:cTn>
                              </p:par>
                            </p:childTnLst>
                          </p:cTn>
                        </p:par>
                        <p:par>
                          <p:cTn id="27" fill="hold">
                            <p:stCondLst>
                              <p:cond delay="500"/>
                            </p:stCondLst>
                            <p:childTnLst>
                              <p:par>
                                <p:cTn id="28" presetID="4"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Group 436"/>
          <p:cNvGraphicFramePr>
            <a:graphicFrameLocks noGrp="1"/>
          </p:cNvGraphicFramePr>
          <p:nvPr/>
        </p:nvGraphicFramePr>
        <p:xfrm>
          <a:off x="7102475" y="1803400"/>
          <a:ext cx="2082800" cy="3097213"/>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30867" name="Rectangle 165"/>
          <p:cNvSpPr>
            <a:spLocks noChangeArrowheads="1"/>
          </p:cNvSpPr>
          <p:nvPr/>
        </p:nvSpPr>
        <p:spPr bwMode="auto">
          <a:xfrm>
            <a:off x="517525" y="2971800"/>
            <a:ext cx="2514600" cy="304800"/>
          </a:xfrm>
          <a:prstGeom prst="rect">
            <a:avLst/>
          </a:prstGeom>
          <a:noFill/>
          <a:ln w="9525">
            <a:solidFill>
              <a:srgbClr val="FF0000"/>
            </a:solidFill>
            <a:prstDash val="sysDash"/>
            <a:miter lim="800000"/>
            <a:headEnd/>
            <a:tailEnd/>
          </a:ln>
        </p:spPr>
        <p:txBody>
          <a:bodyPr wrap="none" anchor="ctr"/>
          <a:lstStyle/>
          <a:p>
            <a:endParaRPr lang="en-US"/>
          </a:p>
        </p:txBody>
      </p:sp>
      <p:cxnSp>
        <p:nvCxnSpPr>
          <p:cNvPr id="105" name="Straight Connector 104"/>
          <p:cNvCxnSpPr/>
          <p:nvPr/>
        </p:nvCxnSpPr>
        <p:spPr>
          <a:xfrm flipV="1">
            <a:off x="4191000" y="2022475"/>
            <a:ext cx="762000"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64" idx="2"/>
          </p:cNvCxnSpPr>
          <p:nvPr/>
        </p:nvCxnSpPr>
        <p:spPr>
          <a:xfrm>
            <a:off x="4191000" y="3200400"/>
            <a:ext cx="685800" cy="4953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68" idx="1"/>
          </p:cNvCxnSpPr>
          <p:nvPr/>
        </p:nvCxnSpPr>
        <p:spPr>
          <a:xfrm>
            <a:off x="4191000" y="3581400"/>
            <a:ext cx="719138" cy="56673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68" idx="2"/>
          </p:cNvCxnSpPr>
          <p:nvPr/>
        </p:nvCxnSpPr>
        <p:spPr>
          <a:xfrm>
            <a:off x="4191000" y="3962400"/>
            <a:ext cx="685800" cy="2667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63" idx="2"/>
          </p:cNvCxnSpPr>
          <p:nvPr/>
        </p:nvCxnSpPr>
        <p:spPr>
          <a:xfrm>
            <a:off x="4191000" y="2438400"/>
            <a:ext cx="1295400" cy="2667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53"/>
          <p:cNvGrpSpPr>
            <a:grpSpLocks/>
          </p:cNvGrpSpPr>
          <p:nvPr/>
        </p:nvGrpSpPr>
        <p:grpSpPr bwMode="auto">
          <a:xfrm>
            <a:off x="4191000" y="1905000"/>
            <a:ext cx="3276600" cy="2819400"/>
            <a:chOff x="4191000" y="1905000"/>
            <a:chExt cx="3276600" cy="2819400"/>
          </a:xfrm>
        </p:grpSpPr>
        <p:cxnSp>
          <p:nvCxnSpPr>
            <p:cNvPr id="107" name="Straight Connector 106"/>
            <p:cNvCxnSpPr>
              <a:endCxn id="62" idx="2"/>
            </p:cNvCxnSpPr>
            <p:nvPr/>
          </p:nvCxnSpPr>
          <p:spPr>
            <a:xfrm>
              <a:off x="4191000" y="2819400"/>
              <a:ext cx="685800" cy="2667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Group 153"/>
            <p:cNvGrpSpPr>
              <a:grpSpLocks/>
            </p:cNvGrpSpPr>
            <p:nvPr/>
          </p:nvGrpSpPr>
          <p:grpSpPr bwMode="auto">
            <a:xfrm>
              <a:off x="4876800" y="1905000"/>
              <a:ext cx="2590800" cy="2819400"/>
              <a:chOff x="4876800" y="1905000"/>
              <a:chExt cx="2590432" cy="2819400"/>
            </a:xfrm>
          </p:grpSpPr>
          <p:sp>
            <p:nvSpPr>
              <p:cNvPr id="61" name="Oval 60"/>
              <p:cNvSpPr/>
              <p:nvPr/>
            </p:nvSpPr>
            <p:spPr>
              <a:xfrm>
                <a:off x="4952989" y="19050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4876800" y="29718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5486313" y="25908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4876800" y="35814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5562503" y="32766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6095827" y="22860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p:nvPr/>
            </p:nvSpPr>
            <p:spPr>
              <a:xfrm>
                <a:off x="6172016" y="3124200"/>
                <a:ext cx="228568"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4876800" y="41148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6172016" y="38862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5638692" y="4495800"/>
                <a:ext cx="228568"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Hexagon 71"/>
              <p:cNvSpPr/>
              <p:nvPr/>
            </p:nvSpPr>
            <p:spPr>
              <a:xfrm>
                <a:off x="7086232" y="3124200"/>
                <a:ext cx="381000" cy="457200"/>
              </a:xfrm>
              <a:prstGeom prst="hexagon">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chemeClr val="tx2"/>
                      </a:solidFill>
                    </a:ln>
                  </a:rPr>
                  <a:t>D</a:t>
                </a:r>
              </a:p>
            </p:txBody>
          </p:sp>
          <p:cxnSp>
            <p:nvCxnSpPr>
              <p:cNvPr id="74" name="Straight Connector 73"/>
              <p:cNvCxnSpPr>
                <a:stCxn id="66" idx="6"/>
                <a:endCxn id="72" idx="2"/>
              </p:cNvCxnSpPr>
              <p:nvPr/>
            </p:nvCxnSpPr>
            <p:spPr>
              <a:xfrm>
                <a:off x="6324394" y="2400300"/>
                <a:ext cx="857128" cy="7239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6"/>
                <a:endCxn id="72" idx="2"/>
              </p:cNvCxnSpPr>
              <p:nvPr/>
            </p:nvCxnSpPr>
            <p:spPr>
              <a:xfrm flipV="1">
                <a:off x="6400584" y="3581400"/>
                <a:ext cx="780939"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7" idx="6"/>
                <a:endCxn id="72" idx="2"/>
              </p:cNvCxnSpPr>
              <p:nvPr/>
            </p:nvCxnSpPr>
            <p:spPr>
              <a:xfrm>
                <a:off x="6400584" y="3238500"/>
                <a:ext cx="685703" cy="1143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3" idx="6"/>
                <a:endCxn id="66" idx="2"/>
              </p:cNvCxnSpPr>
              <p:nvPr/>
            </p:nvCxnSpPr>
            <p:spPr>
              <a:xfrm flipV="1">
                <a:off x="5714881" y="2400300"/>
                <a:ext cx="380946"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1" idx="6"/>
                <a:endCxn id="66" idx="1"/>
              </p:cNvCxnSpPr>
              <p:nvPr/>
            </p:nvCxnSpPr>
            <p:spPr>
              <a:xfrm>
                <a:off x="5181557" y="2019300"/>
                <a:ext cx="947603" cy="300038"/>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63" idx="5"/>
                <a:endCxn id="67" idx="2"/>
              </p:cNvCxnSpPr>
              <p:nvPr/>
            </p:nvCxnSpPr>
            <p:spPr>
              <a:xfrm rot="16200000" flipH="1">
                <a:off x="5700564" y="2767048"/>
                <a:ext cx="452437" cy="49046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5" idx="5"/>
                <a:endCxn id="69" idx="1"/>
              </p:cNvCxnSpPr>
              <p:nvPr/>
            </p:nvCxnSpPr>
            <p:spPr>
              <a:xfrm rot="16200000" flipH="1">
                <a:off x="5757706" y="3471895"/>
                <a:ext cx="447675" cy="447611"/>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0" idx="7"/>
                <a:endCxn id="69" idx="4"/>
              </p:cNvCxnSpPr>
              <p:nvPr/>
            </p:nvCxnSpPr>
            <p:spPr>
              <a:xfrm rot="5400000" flipH="1" flipV="1">
                <a:off x="5852945" y="4095782"/>
                <a:ext cx="414338" cy="452373"/>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4" idx="6"/>
                <a:endCxn id="69" idx="2"/>
              </p:cNvCxnSpPr>
              <p:nvPr/>
            </p:nvCxnSpPr>
            <p:spPr>
              <a:xfrm>
                <a:off x="5105368" y="3695700"/>
                <a:ext cx="1066648"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68" idx="6"/>
                <a:endCxn id="69" idx="3"/>
              </p:cNvCxnSpPr>
              <p:nvPr/>
            </p:nvCxnSpPr>
            <p:spPr>
              <a:xfrm flipV="1">
                <a:off x="5105368" y="4081463"/>
                <a:ext cx="1099982" cy="14763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63" idx="3"/>
              </p:cNvCxnSpPr>
              <p:nvPr/>
            </p:nvCxnSpPr>
            <p:spPr>
              <a:xfrm flipV="1">
                <a:off x="5105368" y="2786063"/>
                <a:ext cx="414279" cy="26193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2" idx="5"/>
                <a:endCxn id="65" idx="2"/>
              </p:cNvCxnSpPr>
              <p:nvPr/>
            </p:nvCxnSpPr>
            <p:spPr>
              <a:xfrm rot="16200000" flipH="1">
                <a:off x="5205350" y="3033748"/>
                <a:ext cx="223837" cy="49046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68" idx="5"/>
              </p:cNvCxnSpPr>
              <p:nvPr/>
            </p:nvCxnSpPr>
            <p:spPr>
              <a:xfrm rot="16200000" flipH="1">
                <a:off x="5205345" y="4176753"/>
                <a:ext cx="300037" cy="56665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grpSp>
      </p:grpSp>
      <p:sp>
        <p:nvSpPr>
          <p:cNvPr id="30874" name="TextBox 157"/>
          <p:cNvSpPr txBox="1">
            <a:spLocks noChangeArrowheads="1"/>
          </p:cNvSpPr>
          <p:nvPr/>
        </p:nvSpPr>
        <p:spPr bwMode="auto">
          <a:xfrm>
            <a:off x="3048000" y="762000"/>
            <a:ext cx="1365250" cy="646113"/>
          </a:xfrm>
          <a:prstGeom prst="rect">
            <a:avLst/>
          </a:prstGeom>
          <a:noFill/>
          <a:ln w="9525">
            <a:noFill/>
            <a:miter lim="800000"/>
            <a:headEnd/>
            <a:tailEnd/>
          </a:ln>
        </p:spPr>
        <p:txBody>
          <a:bodyPr wrap="none">
            <a:spAutoFit/>
          </a:bodyPr>
          <a:lstStyle/>
          <a:p>
            <a:r>
              <a:rPr lang="en-US"/>
              <a:t>Candidate </a:t>
            </a:r>
          </a:p>
          <a:p>
            <a:r>
              <a:rPr lang="en-US"/>
              <a:t>genes</a:t>
            </a:r>
          </a:p>
        </p:txBody>
      </p:sp>
      <p:sp>
        <p:nvSpPr>
          <p:cNvPr id="30875" name="TextBox 158"/>
          <p:cNvSpPr txBox="1">
            <a:spLocks noChangeArrowheads="1"/>
          </p:cNvSpPr>
          <p:nvPr/>
        </p:nvSpPr>
        <p:spPr bwMode="auto">
          <a:xfrm>
            <a:off x="4572000" y="838200"/>
            <a:ext cx="1736725" cy="369888"/>
          </a:xfrm>
          <a:prstGeom prst="rect">
            <a:avLst/>
          </a:prstGeom>
          <a:noFill/>
          <a:ln w="9525">
            <a:noFill/>
            <a:miter lim="800000"/>
            <a:headEnd/>
            <a:tailEnd/>
          </a:ln>
        </p:spPr>
        <p:txBody>
          <a:bodyPr wrap="none">
            <a:spAutoFit/>
          </a:bodyPr>
          <a:lstStyle/>
          <a:p>
            <a:r>
              <a:rPr lang="en-US"/>
              <a:t>Gene Network</a:t>
            </a:r>
          </a:p>
        </p:txBody>
      </p:sp>
      <p:sp>
        <p:nvSpPr>
          <p:cNvPr id="30876" name="TextBox 159"/>
          <p:cNvSpPr txBox="1">
            <a:spLocks noChangeArrowheads="1"/>
          </p:cNvSpPr>
          <p:nvPr/>
        </p:nvSpPr>
        <p:spPr bwMode="auto">
          <a:xfrm>
            <a:off x="6629400" y="838200"/>
            <a:ext cx="1514475" cy="369888"/>
          </a:xfrm>
          <a:prstGeom prst="rect">
            <a:avLst/>
          </a:prstGeom>
          <a:noFill/>
          <a:ln w="9525">
            <a:noFill/>
            <a:miter lim="800000"/>
            <a:headEnd/>
            <a:tailEnd/>
          </a:ln>
        </p:spPr>
        <p:txBody>
          <a:bodyPr wrap="none">
            <a:spAutoFit/>
          </a:bodyPr>
          <a:lstStyle/>
          <a:p>
            <a:r>
              <a:rPr lang="en-US"/>
              <a:t>Target Gene</a:t>
            </a:r>
          </a:p>
        </p:txBody>
      </p:sp>
      <p:grpSp>
        <p:nvGrpSpPr>
          <p:cNvPr id="4" name="Group 152"/>
          <p:cNvGrpSpPr>
            <a:grpSpLocks/>
          </p:cNvGrpSpPr>
          <p:nvPr/>
        </p:nvGrpSpPr>
        <p:grpSpPr bwMode="auto">
          <a:xfrm>
            <a:off x="3165475" y="2286000"/>
            <a:ext cx="1277938" cy="1828800"/>
            <a:chOff x="3165475" y="2286000"/>
            <a:chExt cx="1277938" cy="1828800"/>
          </a:xfrm>
        </p:grpSpPr>
        <p:sp>
          <p:nvSpPr>
            <p:cNvPr id="32" name="Diagonal Stripe 31"/>
            <p:cNvSpPr/>
            <p:nvPr/>
          </p:nvSpPr>
          <p:spPr>
            <a:xfrm rot="18952475">
              <a:off x="3165475" y="2506663"/>
              <a:ext cx="1277938" cy="1325562"/>
            </a:xfrm>
            <a:prstGeom prst="diagStripe">
              <a:avLst>
                <a:gd name="adj" fmla="val 21931"/>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 name="Rounded Rectangle 183"/>
            <p:cNvSpPr/>
            <p:nvPr/>
          </p:nvSpPr>
          <p:spPr>
            <a:xfrm>
              <a:off x="3810000" y="2286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C1</a:t>
              </a:r>
            </a:p>
          </p:txBody>
        </p:sp>
        <p:sp>
          <p:nvSpPr>
            <p:cNvPr id="185" name="Rounded Rectangle 184"/>
            <p:cNvSpPr/>
            <p:nvPr/>
          </p:nvSpPr>
          <p:spPr>
            <a:xfrm>
              <a:off x="3810000" y="2667000"/>
              <a:ext cx="457200" cy="30480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C2</a:t>
              </a:r>
            </a:p>
          </p:txBody>
        </p:sp>
        <p:sp>
          <p:nvSpPr>
            <p:cNvPr id="187" name="Rounded Rectangle 186"/>
            <p:cNvSpPr/>
            <p:nvPr/>
          </p:nvSpPr>
          <p:spPr>
            <a:xfrm>
              <a:off x="3810000" y="3048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C3</a:t>
              </a:r>
            </a:p>
          </p:txBody>
        </p:sp>
        <p:sp>
          <p:nvSpPr>
            <p:cNvPr id="188" name="Rounded Rectangle 187"/>
            <p:cNvSpPr/>
            <p:nvPr/>
          </p:nvSpPr>
          <p:spPr>
            <a:xfrm>
              <a:off x="3810000" y="3429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C4</a:t>
              </a:r>
            </a:p>
          </p:txBody>
        </p:sp>
        <p:sp>
          <p:nvSpPr>
            <p:cNvPr id="189" name="Rounded Rectangle 188"/>
            <p:cNvSpPr/>
            <p:nvPr/>
          </p:nvSpPr>
          <p:spPr>
            <a:xfrm>
              <a:off x="3810000" y="3810000"/>
              <a:ext cx="457200" cy="3048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solidFill>
                </a:rPr>
                <a:t>C5</a:t>
              </a:r>
            </a:p>
          </p:txBody>
        </p:sp>
      </p:grpSp>
      <p:grpSp>
        <p:nvGrpSpPr>
          <p:cNvPr id="5" name="Group 175"/>
          <p:cNvGrpSpPr>
            <a:grpSpLocks/>
          </p:cNvGrpSpPr>
          <p:nvPr/>
        </p:nvGrpSpPr>
        <p:grpSpPr bwMode="auto">
          <a:xfrm>
            <a:off x="363538" y="762000"/>
            <a:ext cx="2608262" cy="4572000"/>
            <a:chOff x="970685" y="-214073"/>
            <a:chExt cx="2915515" cy="5472668"/>
          </a:xfrm>
        </p:grpSpPr>
        <p:cxnSp>
          <p:nvCxnSpPr>
            <p:cNvPr id="177" name="Straight Connector 176"/>
            <p:cNvCxnSpPr/>
            <p:nvPr/>
          </p:nvCxnSpPr>
          <p:spPr>
            <a:xfrm rot="5400000">
              <a:off x="-799288" y="3314721"/>
              <a:ext cx="3885974" cy="1775"/>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178" name="Flowchart: Connector 177"/>
            <p:cNvSpPr/>
            <p:nvPr/>
          </p:nvSpPr>
          <p:spPr>
            <a:xfrm>
              <a:off x="1219116" y="304862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Flowchart: Connector 178"/>
            <p:cNvSpPr/>
            <p:nvPr/>
          </p:nvSpPr>
          <p:spPr>
            <a:xfrm>
              <a:off x="1219116" y="3200644"/>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Flowchart: Connector 179"/>
            <p:cNvSpPr/>
            <p:nvPr/>
          </p:nvSpPr>
          <p:spPr>
            <a:xfrm>
              <a:off x="1524331"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Flowchart: Connector 180"/>
            <p:cNvSpPr/>
            <p:nvPr/>
          </p:nvSpPr>
          <p:spPr>
            <a:xfrm>
              <a:off x="1524331" y="16766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Flowchart: Connector 181"/>
            <p:cNvSpPr/>
            <p:nvPr/>
          </p:nvSpPr>
          <p:spPr>
            <a:xfrm>
              <a:off x="1219116"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Flowchart: Connector 182"/>
            <p:cNvSpPr/>
            <p:nvPr/>
          </p:nvSpPr>
          <p:spPr>
            <a:xfrm>
              <a:off x="1371724"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Flowchart: Connector 185"/>
            <p:cNvSpPr/>
            <p:nvPr/>
          </p:nvSpPr>
          <p:spPr>
            <a:xfrm>
              <a:off x="1524331"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6"/>
            <p:cNvGrpSpPr>
              <a:grpSpLocks/>
            </p:cNvGrpSpPr>
            <p:nvPr/>
          </p:nvGrpSpPr>
          <p:grpSpPr bwMode="auto">
            <a:xfrm>
              <a:off x="1219200" y="1524000"/>
              <a:ext cx="228600" cy="228600"/>
              <a:chOff x="1219200" y="1524000"/>
              <a:chExt cx="228600" cy="228600"/>
            </a:xfrm>
          </p:grpSpPr>
          <p:sp>
            <p:nvSpPr>
              <p:cNvPr id="274" name="Flowchart: Connector 5"/>
              <p:cNvSpPr/>
              <p:nvPr/>
            </p:nvSpPr>
            <p:spPr>
              <a:xfrm>
                <a:off x="1219116"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Flowchart: Connector 6"/>
              <p:cNvSpPr/>
              <p:nvPr/>
            </p:nvSpPr>
            <p:spPr>
              <a:xfrm>
                <a:off x="1371724" y="15246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Flowchart: Connector 14"/>
              <p:cNvSpPr/>
              <p:nvPr/>
            </p:nvSpPr>
            <p:spPr>
              <a:xfrm>
                <a:off x="1219116" y="167665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Flowchart: Connector 15"/>
              <p:cNvSpPr/>
              <p:nvPr/>
            </p:nvSpPr>
            <p:spPr>
              <a:xfrm>
                <a:off x="1371724" y="167665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22"/>
            <p:cNvGrpSpPr>
              <a:grpSpLocks/>
            </p:cNvGrpSpPr>
            <p:nvPr/>
          </p:nvGrpSpPr>
          <p:grpSpPr bwMode="auto">
            <a:xfrm>
              <a:off x="1219200" y="3810000"/>
              <a:ext cx="228600" cy="228600"/>
              <a:chOff x="1219200" y="1524000"/>
              <a:chExt cx="228600" cy="228600"/>
            </a:xfrm>
          </p:grpSpPr>
          <p:sp>
            <p:nvSpPr>
              <p:cNvPr id="270" name="Flowchart: Connector 23"/>
              <p:cNvSpPr/>
              <p:nvPr/>
            </p:nvSpPr>
            <p:spPr>
              <a:xfrm>
                <a:off x="1219116" y="152461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Flowchart: Connector 24"/>
              <p:cNvSpPr/>
              <p:nvPr/>
            </p:nvSpPr>
            <p:spPr>
              <a:xfrm>
                <a:off x="1371724" y="152461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Flowchart: Connector 271"/>
              <p:cNvSpPr/>
              <p:nvPr/>
            </p:nvSpPr>
            <p:spPr>
              <a:xfrm>
                <a:off x="1219116" y="167663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Flowchart: Connector 272"/>
              <p:cNvSpPr/>
              <p:nvPr/>
            </p:nvSpPr>
            <p:spPr>
              <a:xfrm>
                <a:off x="1371724" y="167663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27"/>
            <p:cNvGrpSpPr>
              <a:grpSpLocks/>
            </p:cNvGrpSpPr>
            <p:nvPr/>
          </p:nvGrpSpPr>
          <p:grpSpPr bwMode="auto">
            <a:xfrm>
              <a:off x="1219200" y="1828800"/>
              <a:ext cx="228600" cy="228600"/>
              <a:chOff x="1219200" y="1524000"/>
              <a:chExt cx="228600" cy="228600"/>
            </a:xfrm>
          </p:grpSpPr>
          <p:sp>
            <p:nvSpPr>
              <p:cNvPr id="266" name="Flowchart: Connector 265"/>
              <p:cNvSpPr/>
              <p:nvPr/>
            </p:nvSpPr>
            <p:spPr>
              <a:xfrm>
                <a:off x="1219116" y="152387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Flowchart: Connector 266"/>
              <p:cNvSpPr/>
              <p:nvPr/>
            </p:nvSpPr>
            <p:spPr>
              <a:xfrm>
                <a:off x="1371724" y="152387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Flowchart: Connector 30"/>
              <p:cNvSpPr/>
              <p:nvPr/>
            </p:nvSpPr>
            <p:spPr>
              <a:xfrm>
                <a:off x="1219116" y="167589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Flowchart: Connector 31"/>
              <p:cNvSpPr/>
              <p:nvPr/>
            </p:nvSpPr>
            <p:spPr>
              <a:xfrm>
                <a:off x="1371724" y="167589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32"/>
            <p:cNvGrpSpPr>
              <a:grpSpLocks/>
            </p:cNvGrpSpPr>
            <p:nvPr/>
          </p:nvGrpSpPr>
          <p:grpSpPr bwMode="auto">
            <a:xfrm>
              <a:off x="1219200" y="4495800"/>
              <a:ext cx="228600" cy="228600"/>
              <a:chOff x="1219200" y="1524000"/>
              <a:chExt cx="228600" cy="228600"/>
            </a:xfrm>
          </p:grpSpPr>
          <p:sp>
            <p:nvSpPr>
              <p:cNvPr id="262" name="Flowchart: Connector 261"/>
              <p:cNvSpPr/>
              <p:nvPr/>
            </p:nvSpPr>
            <p:spPr>
              <a:xfrm>
                <a:off x="1219116" y="152480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Flowchart: Connector 262"/>
              <p:cNvSpPr/>
              <p:nvPr/>
            </p:nvSpPr>
            <p:spPr>
              <a:xfrm>
                <a:off x="1371724" y="152480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Flowchart: Connector 263"/>
              <p:cNvSpPr/>
              <p:nvPr/>
            </p:nvSpPr>
            <p:spPr>
              <a:xfrm>
                <a:off x="1219116" y="167682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Flowchart: Connector 264"/>
              <p:cNvSpPr/>
              <p:nvPr/>
            </p:nvSpPr>
            <p:spPr>
              <a:xfrm>
                <a:off x="1371724" y="167682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37"/>
            <p:cNvGrpSpPr>
              <a:grpSpLocks/>
            </p:cNvGrpSpPr>
            <p:nvPr/>
          </p:nvGrpSpPr>
          <p:grpSpPr bwMode="auto">
            <a:xfrm>
              <a:off x="1219200" y="4800600"/>
              <a:ext cx="228600" cy="228600"/>
              <a:chOff x="1219200" y="1524000"/>
              <a:chExt cx="228600" cy="228600"/>
            </a:xfrm>
          </p:grpSpPr>
          <p:sp>
            <p:nvSpPr>
              <p:cNvPr id="258" name="Flowchart: Connector 38"/>
              <p:cNvSpPr/>
              <p:nvPr/>
            </p:nvSpPr>
            <p:spPr>
              <a:xfrm>
                <a:off x="1219116" y="15240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Flowchart: Connector 39"/>
              <p:cNvSpPr/>
              <p:nvPr/>
            </p:nvSpPr>
            <p:spPr>
              <a:xfrm>
                <a:off x="1371724" y="1524040"/>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Flowchart: Connector 259"/>
              <p:cNvSpPr/>
              <p:nvPr/>
            </p:nvSpPr>
            <p:spPr>
              <a:xfrm>
                <a:off x="1219116" y="16760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Flowchart: Connector 260"/>
              <p:cNvSpPr/>
              <p:nvPr/>
            </p:nvSpPr>
            <p:spPr>
              <a:xfrm>
                <a:off x="1371724" y="1676058"/>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95" name="Straight Connector 194"/>
            <p:cNvCxnSpPr/>
            <p:nvPr/>
          </p:nvCxnSpPr>
          <p:spPr>
            <a:xfrm rot="5400000">
              <a:off x="-114391" y="3314658"/>
              <a:ext cx="3887875" cy="0"/>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196" name="Flowchart: Connector 195"/>
            <p:cNvSpPr/>
            <p:nvPr/>
          </p:nvSpPr>
          <p:spPr>
            <a:xfrm>
              <a:off x="1905850" y="3428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Flowchart: Connector 196"/>
            <p:cNvSpPr/>
            <p:nvPr/>
          </p:nvSpPr>
          <p:spPr>
            <a:xfrm>
              <a:off x="1905850" y="358069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Flowchart: Connector 197"/>
            <p:cNvSpPr/>
            <p:nvPr/>
          </p:nvSpPr>
          <p:spPr>
            <a:xfrm>
              <a:off x="2056683" y="3428672"/>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Flowchart: Connector 198"/>
            <p:cNvSpPr/>
            <p:nvPr/>
          </p:nvSpPr>
          <p:spPr>
            <a:xfrm>
              <a:off x="2056683" y="3580691"/>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Flowchart: Connector 199"/>
            <p:cNvSpPr/>
            <p:nvPr/>
          </p:nvSpPr>
          <p:spPr>
            <a:xfrm>
              <a:off x="1905850" y="2590669"/>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Flowchart: Connector 200"/>
            <p:cNvSpPr/>
            <p:nvPr/>
          </p:nvSpPr>
          <p:spPr>
            <a:xfrm>
              <a:off x="2058457" y="2590669"/>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51"/>
            <p:cNvGrpSpPr>
              <a:grpSpLocks/>
            </p:cNvGrpSpPr>
            <p:nvPr/>
          </p:nvGrpSpPr>
          <p:grpSpPr bwMode="auto">
            <a:xfrm>
              <a:off x="1905794" y="1523206"/>
              <a:ext cx="228600" cy="228600"/>
              <a:chOff x="1219200" y="1524000"/>
              <a:chExt cx="228600" cy="228600"/>
            </a:xfrm>
          </p:grpSpPr>
          <p:sp>
            <p:nvSpPr>
              <p:cNvPr id="254" name="Flowchart: Connector 253"/>
              <p:cNvSpPr/>
              <p:nvPr/>
            </p:nvSpPr>
            <p:spPr>
              <a:xfrm>
                <a:off x="1219256"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Flowchart: Connector 254"/>
              <p:cNvSpPr/>
              <p:nvPr/>
            </p:nvSpPr>
            <p:spPr>
              <a:xfrm>
                <a:off x="1371863"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Flowchart: Connector 255"/>
              <p:cNvSpPr/>
              <p:nvPr/>
            </p:nvSpPr>
            <p:spPr>
              <a:xfrm>
                <a:off x="1219256"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Flowchart: Connector 256"/>
              <p:cNvSpPr/>
              <p:nvPr/>
            </p:nvSpPr>
            <p:spPr>
              <a:xfrm>
                <a:off x="1371863"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56"/>
            <p:cNvGrpSpPr>
              <a:grpSpLocks/>
            </p:cNvGrpSpPr>
            <p:nvPr/>
          </p:nvGrpSpPr>
          <p:grpSpPr bwMode="auto">
            <a:xfrm>
              <a:off x="1905794" y="3809206"/>
              <a:ext cx="228600" cy="228600"/>
              <a:chOff x="1219200" y="1524000"/>
              <a:chExt cx="228600" cy="228600"/>
            </a:xfrm>
          </p:grpSpPr>
          <p:sp>
            <p:nvSpPr>
              <p:cNvPr id="250" name="Flowchart: Connector 249"/>
              <p:cNvSpPr/>
              <p:nvPr/>
            </p:nvSpPr>
            <p:spPr>
              <a:xfrm>
                <a:off x="1219256"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Flowchart: Connector 250"/>
              <p:cNvSpPr/>
              <p:nvPr/>
            </p:nvSpPr>
            <p:spPr>
              <a:xfrm>
                <a:off x="1371863"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Flowchart: Connector 251"/>
              <p:cNvSpPr/>
              <p:nvPr/>
            </p:nvSpPr>
            <p:spPr>
              <a:xfrm>
                <a:off x="1219256"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Flowchart: Connector 252"/>
              <p:cNvSpPr/>
              <p:nvPr/>
            </p:nvSpPr>
            <p:spPr>
              <a:xfrm>
                <a:off x="1371863"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 name="Group 61"/>
            <p:cNvGrpSpPr>
              <a:grpSpLocks/>
            </p:cNvGrpSpPr>
            <p:nvPr/>
          </p:nvGrpSpPr>
          <p:grpSpPr bwMode="auto">
            <a:xfrm>
              <a:off x="1905794" y="1828006"/>
              <a:ext cx="228600" cy="228600"/>
              <a:chOff x="1219200" y="1524000"/>
              <a:chExt cx="228600" cy="228600"/>
            </a:xfrm>
          </p:grpSpPr>
          <p:sp>
            <p:nvSpPr>
              <p:cNvPr id="246" name="Flowchart: Connector 245"/>
              <p:cNvSpPr/>
              <p:nvPr/>
            </p:nvSpPr>
            <p:spPr>
              <a:xfrm>
                <a:off x="1219256" y="1524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Flowchart: Connector 246"/>
              <p:cNvSpPr/>
              <p:nvPr/>
            </p:nvSpPr>
            <p:spPr>
              <a:xfrm>
                <a:off x="1371863" y="1524672"/>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Flowchart: Connector 247"/>
              <p:cNvSpPr/>
              <p:nvPr/>
            </p:nvSpPr>
            <p:spPr>
              <a:xfrm>
                <a:off x="1219256" y="167669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Flowchart: Connector 248"/>
              <p:cNvSpPr/>
              <p:nvPr/>
            </p:nvSpPr>
            <p:spPr>
              <a:xfrm>
                <a:off x="1371863" y="167669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05" name="Straight Connector 204"/>
            <p:cNvCxnSpPr/>
            <p:nvPr/>
          </p:nvCxnSpPr>
          <p:spPr>
            <a:xfrm rot="5400000">
              <a:off x="418848" y="3313771"/>
              <a:ext cx="3887875" cy="1774"/>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206" name="Flowchart: Connector 205"/>
            <p:cNvSpPr/>
            <p:nvPr/>
          </p:nvSpPr>
          <p:spPr>
            <a:xfrm>
              <a:off x="2439977" y="304672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Flowchart: Connector 206"/>
            <p:cNvSpPr/>
            <p:nvPr/>
          </p:nvSpPr>
          <p:spPr>
            <a:xfrm>
              <a:off x="2439977" y="3198744"/>
              <a:ext cx="76303" cy="77910"/>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Flowchart: Connector 207"/>
            <p:cNvSpPr/>
            <p:nvPr/>
          </p:nvSpPr>
          <p:spPr>
            <a:xfrm>
              <a:off x="2439977" y="2590669"/>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Flowchart: Connector 208"/>
            <p:cNvSpPr/>
            <p:nvPr/>
          </p:nvSpPr>
          <p:spPr>
            <a:xfrm>
              <a:off x="2438202" y="243865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 name="Group 84"/>
            <p:cNvGrpSpPr>
              <a:grpSpLocks/>
            </p:cNvGrpSpPr>
            <p:nvPr/>
          </p:nvGrpSpPr>
          <p:grpSpPr bwMode="auto">
            <a:xfrm>
              <a:off x="2439194" y="1523206"/>
              <a:ext cx="228600" cy="228600"/>
              <a:chOff x="1219200" y="1524000"/>
              <a:chExt cx="228600" cy="228600"/>
            </a:xfrm>
          </p:grpSpPr>
          <p:sp>
            <p:nvSpPr>
              <p:cNvPr id="242" name="Flowchart: Connector 241"/>
              <p:cNvSpPr/>
              <p:nvPr/>
            </p:nvSpPr>
            <p:spPr>
              <a:xfrm>
                <a:off x="1219984" y="152353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Flowchart: Connector 242"/>
              <p:cNvSpPr/>
              <p:nvPr/>
            </p:nvSpPr>
            <p:spPr>
              <a:xfrm>
                <a:off x="1370816" y="152353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Flowchart: Connector 243"/>
              <p:cNvSpPr/>
              <p:nvPr/>
            </p:nvSpPr>
            <p:spPr>
              <a:xfrm>
                <a:off x="1219984" y="167745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Flowchart: Connector 244"/>
              <p:cNvSpPr/>
              <p:nvPr/>
            </p:nvSpPr>
            <p:spPr>
              <a:xfrm>
                <a:off x="1370816" y="167745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89"/>
            <p:cNvGrpSpPr>
              <a:grpSpLocks/>
            </p:cNvGrpSpPr>
            <p:nvPr/>
          </p:nvGrpSpPr>
          <p:grpSpPr bwMode="auto">
            <a:xfrm>
              <a:off x="2439194" y="3809206"/>
              <a:ext cx="228600" cy="228600"/>
              <a:chOff x="1219200" y="1524000"/>
              <a:chExt cx="228600" cy="228600"/>
            </a:xfrm>
          </p:grpSpPr>
          <p:sp>
            <p:nvSpPr>
              <p:cNvPr id="238" name="Flowchart: Connector 237"/>
              <p:cNvSpPr/>
              <p:nvPr/>
            </p:nvSpPr>
            <p:spPr>
              <a:xfrm>
                <a:off x="1219984" y="1523513"/>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Flowchart: Connector 238"/>
              <p:cNvSpPr/>
              <p:nvPr/>
            </p:nvSpPr>
            <p:spPr>
              <a:xfrm>
                <a:off x="1370816" y="152351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Flowchart: Connector 239"/>
              <p:cNvSpPr/>
              <p:nvPr/>
            </p:nvSpPr>
            <p:spPr>
              <a:xfrm>
                <a:off x="1219984" y="1677431"/>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Flowchart: Connector 240"/>
              <p:cNvSpPr/>
              <p:nvPr/>
            </p:nvSpPr>
            <p:spPr>
              <a:xfrm>
                <a:off x="1370816" y="1677431"/>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12" name="Straight Connector 211"/>
            <p:cNvCxnSpPr/>
            <p:nvPr/>
          </p:nvCxnSpPr>
          <p:spPr>
            <a:xfrm rot="5400000">
              <a:off x="1485327" y="3313771"/>
              <a:ext cx="3887875" cy="1775"/>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sp>
          <p:nvSpPr>
            <p:cNvPr id="213" name="Flowchart: Connector 212"/>
            <p:cNvSpPr/>
            <p:nvPr/>
          </p:nvSpPr>
          <p:spPr>
            <a:xfrm>
              <a:off x="3506455" y="2970716"/>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Flowchart: Connector 213"/>
            <p:cNvSpPr/>
            <p:nvPr/>
          </p:nvSpPr>
          <p:spPr>
            <a:xfrm>
              <a:off x="3506455" y="312273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Flowchart: Connector 214"/>
            <p:cNvSpPr/>
            <p:nvPr/>
          </p:nvSpPr>
          <p:spPr>
            <a:xfrm>
              <a:off x="3506455" y="251466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Flowchart: Connector 215"/>
            <p:cNvSpPr/>
            <p:nvPr/>
          </p:nvSpPr>
          <p:spPr>
            <a:xfrm>
              <a:off x="3659063" y="2514660"/>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122"/>
            <p:cNvGrpSpPr>
              <a:grpSpLocks/>
            </p:cNvGrpSpPr>
            <p:nvPr/>
          </p:nvGrpSpPr>
          <p:grpSpPr bwMode="auto">
            <a:xfrm>
              <a:off x="3657600" y="2971800"/>
              <a:ext cx="228600" cy="228600"/>
              <a:chOff x="1219200" y="1524000"/>
              <a:chExt cx="228600" cy="228600"/>
            </a:xfrm>
          </p:grpSpPr>
          <p:sp>
            <p:nvSpPr>
              <p:cNvPr id="234" name="Flowchart: Connector 233"/>
              <p:cNvSpPr/>
              <p:nvPr/>
            </p:nvSpPr>
            <p:spPr>
              <a:xfrm>
                <a:off x="1218889" y="152481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Flowchart: Connector 234"/>
              <p:cNvSpPr/>
              <p:nvPr/>
            </p:nvSpPr>
            <p:spPr>
              <a:xfrm>
                <a:off x="1371497" y="152481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Flowchart: Connector 235"/>
              <p:cNvSpPr/>
              <p:nvPr/>
            </p:nvSpPr>
            <p:spPr>
              <a:xfrm>
                <a:off x="1218889" y="167683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Flowchart: Connector 236"/>
              <p:cNvSpPr/>
              <p:nvPr/>
            </p:nvSpPr>
            <p:spPr>
              <a:xfrm>
                <a:off x="1371497" y="1676835"/>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132"/>
            <p:cNvGrpSpPr>
              <a:grpSpLocks/>
            </p:cNvGrpSpPr>
            <p:nvPr/>
          </p:nvGrpSpPr>
          <p:grpSpPr bwMode="auto">
            <a:xfrm>
              <a:off x="3505200" y="5029200"/>
              <a:ext cx="228600" cy="228600"/>
              <a:chOff x="1219200" y="1524000"/>
              <a:chExt cx="228600" cy="228600"/>
            </a:xfrm>
          </p:grpSpPr>
          <p:sp>
            <p:nvSpPr>
              <p:cNvPr id="230" name="Flowchart: Connector 229"/>
              <p:cNvSpPr/>
              <p:nvPr/>
            </p:nvSpPr>
            <p:spPr>
              <a:xfrm>
                <a:off x="1218681" y="152346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Flowchart: Connector 230"/>
              <p:cNvSpPr/>
              <p:nvPr/>
            </p:nvSpPr>
            <p:spPr>
              <a:xfrm>
                <a:off x="1371289" y="1523467"/>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Flowchart: Connector 231"/>
              <p:cNvSpPr/>
              <p:nvPr/>
            </p:nvSpPr>
            <p:spPr>
              <a:xfrm>
                <a:off x="1218681" y="167738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Flowchart: Connector 232"/>
              <p:cNvSpPr/>
              <p:nvPr/>
            </p:nvSpPr>
            <p:spPr>
              <a:xfrm>
                <a:off x="1371289" y="1677386"/>
                <a:ext cx="76303"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37"/>
            <p:cNvGrpSpPr>
              <a:grpSpLocks/>
            </p:cNvGrpSpPr>
            <p:nvPr/>
          </p:nvGrpSpPr>
          <p:grpSpPr bwMode="auto">
            <a:xfrm>
              <a:off x="3505994" y="4723606"/>
              <a:ext cx="228600" cy="228600"/>
              <a:chOff x="1219200" y="1524000"/>
              <a:chExt cx="228600" cy="228600"/>
            </a:xfrm>
          </p:grpSpPr>
          <p:sp>
            <p:nvSpPr>
              <p:cNvPr id="226" name="Flowchart: Connector 225"/>
              <p:cNvSpPr/>
              <p:nvPr/>
            </p:nvSpPr>
            <p:spPr>
              <a:xfrm>
                <a:off x="1219662" y="152312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Flowchart: Connector 226"/>
              <p:cNvSpPr/>
              <p:nvPr/>
            </p:nvSpPr>
            <p:spPr>
              <a:xfrm>
                <a:off x="1372269" y="1523124"/>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Flowchart: Connector 227"/>
              <p:cNvSpPr/>
              <p:nvPr/>
            </p:nvSpPr>
            <p:spPr>
              <a:xfrm>
                <a:off x="1219662" y="167704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Flowchart: Connector 228"/>
              <p:cNvSpPr/>
              <p:nvPr/>
            </p:nvSpPr>
            <p:spPr>
              <a:xfrm>
                <a:off x="1372269" y="1677043"/>
                <a:ext cx="76304" cy="76009"/>
              </a:xfrm>
              <a:prstGeom prst="flowChartConnector">
                <a:avLst/>
              </a:prstGeom>
              <a:solidFill>
                <a:schemeClr val="tx1"/>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944" name="TextBox 219"/>
            <p:cNvSpPr txBox="1">
              <a:spLocks noChangeArrowheads="1"/>
            </p:cNvSpPr>
            <p:nvPr/>
          </p:nvSpPr>
          <p:spPr bwMode="auto">
            <a:xfrm rot="-5400000">
              <a:off x="690541" y="706647"/>
              <a:ext cx="938671" cy="378384"/>
            </a:xfrm>
            <a:prstGeom prst="rect">
              <a:avLst/>
            </a:prstGeom>
            <a:noFill/>
            <a:ln w="9525">
              <a:noFill/>
              <a:miter lim="800000"/>
              <a:headEnd/>
              <a:tailEnd/>
            </a:ln>
          </p:spPr>
          <p:txBody>
            <a:bodyPr wrap="none">
              <a:spAutoFit/>
            </a:bodyPr>
            <a:lstStyle/>
            <a:p>
              <a:r>
                <a:rPr lang="en-US" sz="1400"/>
                <a:t>Case</a:t>
              </a:r>
              <a:r>
                <a:rPr lang="en-US" sz="1600"/>
                <a:t> 1</a:t>
              </a:r>
            </a:p>
          </p:txBody>
        </p:sp>
        <p:sp>
          <p:nvSpPr>
            <p:cNvPr id="30945" name="TextBox 220"/>
            <p:cNvSpPr txBox="1">
              <a:spLocks noChangeArrowheads="1"/>
            </p:cNvSpPr>
            <p:nvPr/>
          </p:nvSpPr>
          <p:spPr bwMode="auto">
            <a:xfrm rot="-5400000">
              <a:off x="1376343" y="709052"/>
              <a:ext cx="938671" cy="378384"/>
            </a:xfrm>
            <a:prstGeom prst="rect">
              <a:avLst/>
            </a:prstGeom>
            <a:noFill/>
            <a:ln w="9525">
              <a:noFill/>
              <a:miter lim="800000"/>
              <a:headEnd/>
              <a:tailEnd/>
            </a:ln>
          </p:spPr>
          <p:txBody>
            <a:bodyPr wrap="none">
              <a:spAutoFit/>
            </a:bodyPr>
            <a:lstStyle/>
            <a:p>
              <a:r>
                <a:rPr lang="en-US" sz="1400"/>
                <a:t>Case</a:t>
              </a:r>
              <a:r>
                <a:rPr lang="en-US" sz="1600"/>
                <a:t> 2</a:t>
              </a:r>
            </a:p>
          </p:txBody>
        </p:sp>
        <p:sp>
          <p:nvSpPr>
            <p:cNvPr id="30946" name="TextBox 221"/>
            <p:cNvSpPr txBox="1">
              <a:spLocks noChangeArrowheads="1"/>
            </p:cNvSpPr>
            <p:nvPr/>
          </p:nvSpPr>
          <p:spPr bwMode="auto">
            <a:xfrm rot="-5400000">
              <a:off x="2976542" y="785253"/>
              <a:ext cx="938671" cy="378384"/>
            </a:xfrm>
            <a:prstGeom prst="rect">
              <a:avLst/>
            </a:prstGeom>
            <a:noFill/>
            <a:ln w="9525">
              <a:noFill/>
              <a:miter lim="800000"/>
              <a:headEnd/>
              <a:tailEnd/>
            </a:ln>
          </p:spPr>
          <p:txBody>
            <a:bodyPr wrap="none">
              <a:spAutoFit/>
            </a:bodyPr>
            <a:lstStyle/>
            <a:p>
              <a:r>
                <a:rPr lang="en-US" sz="1400"/>
                <a:t>Case</a:t>
              </a:r>
              <a:r>
                <a:rPr lang="en-US" sz="1600"/>
                <a:t> 7</a:t>
              </a:r>
            </a:p>
          </p:txBody>
        </p:sp>
        <p:sp>
          <p:nvSpPr>
            <p:cNvPr id="30947" name="TextBox 222"/>
            <p:cNvSpPr txBox="1">
              <a:spLocks noChangeArrowheads="1"/>
            </p:cNvSpPr>
            <p:nvPr/>
          </p:nvSpPr>
          <p:spPr bwMode="auto">
            <a:xfrm>
              <a:off x="2438400" y="685800"/>
              <a:ext cx="367408" cy="400110"/>
            </a:xfrm>
            <a:prstGeom prst="rect">
              <a:avLst/>
            </a:prstGeom>
            <a:noFill/>
            <a:ln w="9525">
              <a:noFill/>
              <a:miter lim="800000"/>
              <a:headEnd/>
              <a:tailEnd/>
            </a:ln>
          </p:spPr>
          <p:txBody>
            <a:bodyPr wrap="none">
              <a:spAutoFit/>
            </a:bodyPr>
            <a:lstStyle/>
            <a:p>
              <a:r>
                <a:rPr lang="en-US" sz="2000"/>
                <a:t>…</a:t>
              </a:r>
            </a:p>
          </p:txBody>
        </p:sp>
        <p:sp>
          <p:nvSpPr>
            <p:cNvPr id="30948" name="TextBox 223"/>
            <p:cNvSpPr txBox="1">
              <a:spLocks noChangeArrowheads="1"/>
            </p:cNvSpPr>
            <p:nvPr/>
          </p:nvSpPr>
          <p:spPr bwMode="auto">
            <a:xfrm>
              <a:off x="3048000" y="2590800"/>
              <a:ext cx="367408" cy="400110"/>
            </a:xfrm>
            <a:prstGeom prst="rect">
              <a:avLst/>
            </a:prstGeom>
            <a:noFill/>
            <a:ln w="9525">
              <a:noFill/>
              <a:miter lim="800000"/>
              <a:headEnd/>
              <a:tailEnd/>
            </a:ln>
          </p:spPr>
          <p:txBody>
            <a:bodyPr wrap="none">
              <a:spAutoFit/>
            </a:bodyPr>
            <a:lstStyle/>
            <a:p>
              <a:r>
                <a:rPr lang="en-US" sz="2000"/>
                <a:t>…</a:t>
              </a:r>
            </a:p>
          </p:txBody>
        </p:sp>
        <p:sp>
          <p:nvSpPr>
            <p:cNvPr id="30949" name="TextBox 224"/>
            <p:cNvSpPr txBox="1">
              <a:spLocks noChangeArrowheads="1"/>
            </p:cNvSpPr>
            <p:nvPr/>
          </p:nvSpPr>
          <p:spPr bwMode="auto">
            <a:xfrm>
              <a:off x="1078346" y="-214073"/>
              <a:ext cx="2757995" cy="442089"/>
            </a:xfrm>
            <a:prstGeom prst="rect">
              <a:avLst/>
            </a:prstGeom>
            <a:noFill/>
            <a:ln w="9525">
              <a:noFill/>
              <a:miter lim="800000"/>
              <a:headEnd/>
              <a:tailEnd/>
            </a:ln>
          </p:spPr>
          <p:txBody>
            <a:bodyPr wrap="none">
              <a:spAutoFit/>
            </a:bodyPr>
            <a:lstStyle/>
            <a:p>
              <a:r>
                <a:rPr lang="en-US"/>
                <a:t>Genotypic variations</a:t>
              </a:r>
            </a:p>
          </p:txBody>
        </p:sp>
      </p:grpSp>
      <p:grpSp>
        <p:nvGrpSpPr>
          <p:cNvPr id="19" name="Group 154"/>
          <p:cNvGrpSpPr>
            <a:grpSpLocks/>
          </p:cNvGrpSpPr>
          <p:nvPr/>
        </p:nvGrpSpPr>
        <p:grpSpPr bwMode="auto">
          <a:xfrm>
            <a:off x="3032125" y="3167063"/>
            <a:ext cx="4286250" cy="2955925"/>
            <a:chOff x="3032125" y="3167063"/>
            <a:chExt cx="4286250" cy="2955925"/>
          </a:xfrm>
        </p:grpSpPr>
        <p:cxnSp>
          <p:nvCxnSpPr>
            <p:cNvPr id="30896" name="Straight Connector 161"/>
            <p:cNvCxnSpPr>
              <a:cxnSpLocks noChangeShapeType="1"/>
            </p:cNvCxnSpPr>
            <p:nvPr/>
          </p:nvCxnSpPr>
          <p:spPr bwMode="auto">
            <a:xfrm rot="5400000">
              <a:off x="1964531" y="4250532"/>
              <a:ext cx="2166937" cy="0"/>
            </a:xfrm>
            <a:prstGeom prst="line">
              <a:avLst/>
            </a:prstGeom>
            <a:noFill/>
            <a:ln w="28575" algn="ctr">
              <a:solidFill>
                <a:srgbClr val="00B050"/>
              </a:solidFill>
              <a:round/>
              <a:headEnd/>
              <a:tailEnd/>
            </a:ln>
          </p:spPr>
        </p:cxnSp>
        <p:grpSp>
          <p:nvGrpSpPr>
            <p:cNvPr id="20" name="Group 192"/>
            <p:cNvGrpSpPr>
              <a:grpSpLocks/>
            </p:cNvGrpSpPr>
            <p:nvPr/>
          </p:nvGrpSpPr>
          <p:grpSpPr bwMode="auto">
            <a:xfrm>
              <a:off x="3032125" y="3468688"/>
              <a:ext cx="4286250" cy="2654300"/>
              <a:chOff x="3032124" y="3468690"/>
              <a:chExt cx="4287043" cy="2653742"/>
            </a:xfrm>
          </p:grpSpPr>
          <p:sp>
            <p:nvSpPr>
              <p:cNvPr id="30898" name="TextBox 154"/>
              <p:cNvSpPr txBox="1">
                <a:spLocks noChangeArrowheads="1"/>
              </p:cNvSpPr>
              <p:nvPr/>
            </p:nvSpPr>
            <p:spPr bwMode="auto">
              <a:xfrm>
                <a:off x="4758533" y="5753100"/>
                <a:ext cx="1608133" cy="369332"/>
              </a:xfrm>
              <a:prstGeom prst="rect">
                <a:avLst/>
              </a:prstGeom>
              <a:noFill/>
              <a:ln w="9525">
                <a:noFill/>
                <a:miter lim="800000"/>
                <a:headEnd/>
                <a:tailEnd/>
              </a:ln>
            </p:spPr>
            <p:txBody>
              <a:bodyPr wrap="none">
                <a:spAutoFit/>
              </a:bodyPr>
              <a:lstStyle/>
              <a:p>
                <a:r>
                  <a:rPr lang="en-US">
                    <a:solidFill>
                      <a:srgbClr val="00B050"/>
                    </a:solidFill>
                  </a:rPr>
                  <a:t>Current flow </a:t>
                </a:r>
              </a:p>
            </p:txBody>
          </p:sp>
          <p:cxnSp>
            <p:nvCxnSpPr>
              <p:cNvPr id="30899" name="Straight Connector 165"/>
              <p:cNvCxnSpPr>
                <a:cxnSpLocks noChangeShapeType="1"/>
              </p:cNvCxnSpPr>
              <p:nvPr/>
            </p:nvCxnSpPr>
            <p:spPr bwMode="auto">
              <a:xfrm rot="16200000" flipH="1">
                <a:off x="6382546" y="4401346"/>
                <a:ext cx="1865313" cy="1"/>
              </a:xfrm>
              <a:prstGeom prst="line">
                <a:avLst/>
              </a:prstGeom>
              <a:noFill/>
              <a:ln w="28575" algn="ctr">
                <a:solidFill>
                  <a:srgbClr val="00B050"/>
                </a:solidFill>
                <a:round/>
                <a:headEnd/>
                <a:tailEnd/>
              </a:ln>
            </p:spPr>
          </p:cxnSp>
          <p:cxnSp>
            <p:nvCxnSpPr>
              <p:cNvPr id="30900" name="Straight Connector 167"/>
              <p:cNvCxnSpPr>
                <a:cxnSpLocks noChangeShapeType="1"/>
              </p:cNvCxnSpPr>
              <p:nvPr/>
            </p:nvCxnSpPr>
            <p:spPr bwMode="auto">
              <a:xfrm>
                <a:off x="5295900" y="5335591"/>
                <a:ext cx="2023267" cy="1588"/>
              </a:xfrm>
              <a:prstGeom prst="line">
                <a:avLst/>
              </a:prstGeom>
              <a:noFill/>
              <a:ln w="28575" algn="ctr">
                <a:solidFill>
                  <a:srgbClr val="00B050"/>
                </a:solidFill>
                <a:round/>
                <a:headEnd/>
                <a:tailEnd/>
              </a:ln>
            </p:spPr>
          </p:cxnSp>
          <p:cxnSp>
            <p:nvCxnSpPr>
              <p:cNvPr id="30901" name="Straight Connector 169"/>
              <p:cNvCxnSpPr>
                <a:cxnSpLocks noChangeShapeType="1"/>
              </p:cNvCxnSpPr>
              <p:nvPr/>
            </p:nvCxnSpPr>
            <p:spPr bwMode="auto">
              <a:xfrm>
                <a:off x="3032124" y="5332412"/>
                <a:ext cx="2039939" cy="3179"/>
              </a:xfrm>
              <a:prstGeom prst="line">
                <a:avLst/>
              </a:prstGeom>
              <a:noFill/>
              <a:ln w="28575" algn="ctr">
                <a:solidFill>
                  <a:srgbClr val="00B050"/>
                </a:solidFill>
                <a:round/>
                <a:headEnd/>
                <a:tailEnd/>
              </a:ln>
            </p:spPr>
          </p:cxnSp>
          <p:cxnSp>
            <p:nvCxnSpPr>
              <p:cNvPr id="30902" name="Straight Connector 173"/>
              <p:cNvCxnSpPr>
                <a:cxnSpLocks noChangeShapeType="1"/>
              </p:cNvCxnSpPr>
              <p:nvPr/>
            </p:nvCxnSpPr>
            <p:spPr bwMode="auto">
              <a:xfrm rot="5400000">
                <a:off x="4791870" y="5358606"/>
                <a:ext cx="560387" cy="1588"/>
              </a:xfrm>
              <a:prstGeom prst="line">
                <a:avLst/>
              </a:prstGeom>
              <a:noFill/>
              <a:ln w="57150" algn="ctr">
                <a:solidFill>
                  <a:srgbClr val="00B050"/>
                </a:solidFill>
                <a:round/>
                <a:headEnd/>
                <a:tailEnd/>
              </a:ln>
            </p:spPr>
          </p:cxnSp>
          <p:cxnSp>
            <p:nvCxnSpPr>
              <p:cNvPr id="30903" name="Straight Connector 174"/>
              <p:cNvCxnSpPr>
                <a:cxnSpLocks noChangeShapeType="1"/>
              </p:cNvCxnSpPr>
              <p:nvPr/>
            </p:nvCxnSpPr>
            <p:spPr bwMode="auto">
              <a:xfrm rot="16200000" flipH="1">
                <a:off x="4863306" y="5320506"/>
                <a:ext cx="865186" cy="1"/>
              </a:xfrm>
              <a:prstGeom prst="line">
                <a:avLst/>
              </a:prstGeom>
              <a:noFill/>
              <a:ln w="57150" algn="ctr">
                <a:solidFill>
                  <a:srgbClr val="00B050"/>
                </a:solidFill>
                <a:round/>
                <a:headEnd/>
                <a:tailEnd/>
              </a:ln>
            </p:spPr>
          </p:cxnSp>
          <p:sp>
            <p:nvSpPr>
              <p:cNvPr id="30904" name="TextBox 190"/>
              <p:cNvSpPr txBox="1">
                <a:spLocks noChangeArrowheads="1"/>
              </p:cNvSpPr>
              <p:nvPr/>
            </p:nvSpPr>
            <p:spPr bwMode="auto">
              <a:xfrm>
                <a:off x="5362345" y="4949825"/>
                <a:ext cx="319318" cy="369332"/>
              </a:xfrm>
              <a:prstGeom prst="rect">
                <a:avLst/>
              </a:prstGeom>
              <a:noFill/>
              <a:ln w="9525">
                <a:noFill/>
                <a:miter lim="800000"/>
                <a:headEnd/>
                <a:tailEnd/>
              </a:ln>
            </p:spPr>
            <p:txBody>
              <a:bodyPr wrap="none">
                <a:spAutoFit/>
              </a:bodyPr>
              <a:lstStyle/>
              <a:p>
                <a:r>
                  <a:rPr lang="en-US">
                    <a:solidFill>
                      <a:srgbClr val="00B050"/>
                    </a:solidFill>
                  </a:rPr>
                  <a:t>+</a:t>
                </a:r>
              </a:p>
            </p:txBody>
          </p:sp>
          <p:sp>
            <p:nvSpPr>
              <p:cNvPr id="30905" name="TextBox 191"/>
              <p:cNvSpPr txBox="1">
                <a:spLocks noChangeArrowheads="1"/>
              </p:cNvSpPr>
              <p:nvPr/>
            </p:nvSpPr>
            <p:spPr bwMode="auto">
              <a:xfrm>
                <a:off x="4717141" y="4963080"/>
                <a:ext cx="319318" cy="369332"/>
              </a:xfrm>
              <a:prstGeom prst="rect">
                <a:avLst/>
              </a:prstGeom>
              <a:noFill/>
              <a:ln w="9525">
                <a:noFill/>
                <a:miter lim="800000"/>
                <a:headEnd/>
                <a:tailEnd/>
              </a:ln>
            </p:spPr>
            <p:txBody>
              <a:bodyPr>
                <a:spAutoFit/>
              </a:bodyPr>
              <a:lstStyle/>
              <a:p>
                <a:r>
                  <a:rPr lang="en-US">
                    <a:solidFill>
                      <a:srgbClr val="00B050"/>
                    </a:solidFill>
                  </a:rPr>
                  <a:t>-</a:t>
                </a:r>
              </a:p>
            </p:txBody>
          </p:sp>
        </p:grpSp>
      </p:grpSp>
      <p:sp>
        <p:nvSpPr>
          <p:cNvPr id="30880" name="Rectangle 155"/>
          <p:cNvSpPr>
            <a:spLocks noChangeArrowheads="1"/>
          </p:cNvSpPr>
          <p:nvPr/>
        </p:nvSpPr>
        <p:spPr bwMode="auto">
          <a:xfrm>
            <a:off x="7086600" y="3352800"/>
            <a:ext cx="2286000" cy="342900"/>
          </a:xfrm>
          <a:prstGeom prst="rect">
            <a:avLst/>
          </a:prstGeom>
          <a:noFill/>
          <a:ln w="38100" algn="ctr">
            <a:solidFill>
              <a:srgbClr val="0066FF"/>
            </a:solidFill>
            <a:round/>
            <a:headEnd/>
            <a:tailEnd/>
          </a:ln>
        </p:spPr>
        <p:txBody>
          <a:bodyPr/>
          <a:lstStyle/>
          <a:p>
            <a:endParaRPr lang="en-US"/>
          </a:p>
        </p:txBody>
      </p:sp>
      <p:sp>
        <p:nvSpPr>
          <p:cNvPr id="30881" name="TextBox 156"/>
          <p:cNvSpPr txBox="1">
            <a:spLocks noChangeArrowheads="1"/>
          </p:cNvSpPr>
          <p:nvPr/>
        </p:nvSpPr>
        <p:spPr bwMode="auto">
          <a:xfrm>
            <a:off x="1071563" y="238125"/>
            <a:ext cx="5476875" cy="523875"/>
          </a:xfrm>
          <a:prstGeom prst="rect">
            <a:avLst/>
          </a:prstGeom>
          <a:noFill/>
          <a:ln w="9525">
            <a:noFill/>
            <a:miter lim="800000"/>
            <a:headEnd/>
            <a:tailEnd/>
          </a:ln>
        </p:spPr>
        <p:txBody>
          <a:bodyPr>
            <a:spAutoFit/>
          </a:bodyPr>
          <a:lstStyle/>
          <a:p>
            <a:r>
              <a:rPr lang="en-US" sz="2800">
                <a:solidFill>
                  <a:srgbClr val="FF9900"/>
                </a:solidFill>
              </a:rPr>
              <a:t>Adding resistance </a:t>
            </a:r>
          </a:p>
        </p:txBody>
      </p:sp>
      <p:sp>
        <p:nvSpPr>
          <p:cNvPr id="30882" name="Rectangle 160"/>
          <p:cNvSpPr>
            <a:spLocks noChangeArrowheads="1"/>
          </p:cNvSpPr>
          <p:nvPr/>
        </p:nvSpPr>
        <p:spPr bwMode="auto">
          <a:xfrm rot="849606">
            <a:off x="5376863" y="2076450"/>
            <a:ext cx="609600" cy="193675"/>
          </a:xfrm>
          <a:prstGeom prst="rect">
            <a:avLst/>
          </a:prstGeom>
          <a:solidFill>
            <a:schemeClr val="accent1"/>
          </a:solidFill>
          <a:ln w="9525" algn="ctr">
            <a:solidFill>
              <a:schemeClr val="tx1"/>
            </a:solidFill>
            <a:round/>
            <a:headEnd/>
            <a:tailEnd/>
          </a:ln>
        </p:spPr>
        <p:txBody>
          <a:bodyPr/>
          <a:lstStyle/>
          <a:p>
            <a:endParaRPr lang="en-US"/>
          </a:p>
        </p:txBody>
      </p:sp>
      <p:sp>
        <p:nvSpPr>
          <p:cNvPr id="30883" name="Rectangle 161"/>
          <p:cNvSpPr>
            <a:spLocks noChangeArrowheads="1"/>
          </p:cNvSpPr>
          <p:nvPr/>
        </p:nvSpPr>
        <p:spPr bwMode="auto">
          <a:xfrm rot="2232467">
            <a:off x="6415088" y="2654300"/>
            <a:ext cx="463550" cy="204788"/>
          </a:xfrm>
          <a:prstGeom prst="rect">
            <a:avLst/>
          </a:prstGeom>
          <a:solidFill>
            <a:schemeClr val="accent1"/>
          </a:solidFill>
          <a:ln w="9525" algn="ctr">
            <a:solidFill>
              <a:schemeClr val="tx1"/>
            </a:solidFill>
            <a:round/>
            <a:headEnd/>
            <a:tailEnd/>
          </a:ln>
        </p:spPr>
        <p:txBody>
          <a:bodyPr/>
          <a:lstStyle/>
          <a:p>
            <a:endParaRPr lang="en-US"/>
          </a:p>
        </p:txBody>
      </p:sp>
      <p:sp>
        <p:nvSpPr>
          <p:cNvPr id="30884" name="Rectangle 162"/>
          <p:cNvSpPr>
            <a:spLocks noChangeArrowheads="1"/>
          </p:cNvSpPr>
          <p:nvPr/>
        </p:nvSpPr>
        <p:spPr bwMode="auto">
          <a:xfrm rot="2232467">
            <a:off x="5768975" y="2905125"/>
            <a:ext cx="463550" cy="204788"/>
          </a:xfrm>
          <a:prstGeom prst="rect">
            <a:avLst/>
          </a:prstGeom>
          <a:solidFill>
            <a:schemeClr val="accent1"/>
          </a:solidFill>
          <a:ln w="9525" algn="ctr">
            <a:solidFill>
              <a:schemeClr val="tx1"/>
            </a:solidFill>
            <a:round/>
            <a:headEnd/>
            <a:tailEnd/>
          </a:ln>
        </p:spPr>
        <p:txBody>
          <a:bodyPr/>
          <a:lstStyle/>
          <a:p>
            <a:endParaRPr lang="en-US"/>
          </a:p>
        </p:txBody>
      </p:sp>
      <p:sp>
        <p:nvSpPr>
          <p:cNvPr id="30885" name="Rectangle 163"/>
          <p:cNvSpPr>
            <a:spLocks noChangeArrowheads="1"/>
          </p:cNvSpPr>
          <p:nvPr/>
        </p:nvSpPr>
        <p:spPr bwMode="auto">
          <a:xfrm rot="2232467">
            <a:off x="5119688" y="4394200"/>
            <a:ext cx="463550" cy="203200"/>
          </a:xfrm>
          <a:prstGeom prst="rect">
            <a:avLst/>
          </a:prstGeom>
          <a:solidFill>
            <a:schemeClr val="accent1"/>
          </a:solidFill>
          <a:ln w="9525" algn="ctr">
            <a:solidFill>
              <a:schemeClr val="tx1"/>
            </a:solidFill>
            <a:round/>
            <a:headEnd/>
            <a:tailEnd/>
          </a:ln>
        </p:spPr>
        <p:txBody>
          <a:bodyPr/>
          <a:lstStyle/>
          <a:p>
            <a:endParaRPr lang="en-US"/>
          </a:p>
        </p:txBody>
      </p:sp>
      <p:sp>
        <p:nvSpPr>
          <p:cNvPr id="30886" name="Rectangle 164"/>
          <p:cNvSpPr>
            <a:spLocks noChangeArrowheads="1"/>
          </p:cNvSpPr>
          <p:nvPr/>
        </p:nvSpPr>
        <p:spPr bwMode="auto">
          <a:xfrm rot="849606">
            <a:off x="5211763" y="3687763"/>
            <a:ext cx="446087" cy="244475"/>
          </a:xfrm>
          <a:prstGeom prst="rect">
            <a:avLst/>
          </a:prstGeom>
          <a:solidFill>
            <a:schemeClr val="accent1"/>
          </a:solidFill>
          <a:ln w="9525" algn="ctr">
            <a:solidFill>
              <a:schemeClr val="tx1"/>
            </a:solidFill>
            <a:round/>
            <a:headEnd/>
            <a:tailEnd/>
          </a:ln>
        </p:spPr>
        <p:txBody>
          <a:bodyPr/>
          <a:lstStyle/>
          <a:p>
            <a:endParaRPr lang="en-US"/>
          </a:p>
        </p:txBody>
      </p:sp>
      <p:sp>
        <p:nvSpPr>
          <p:cNvPr id="30887" name="Rectangle 165"/>
          <p:cNvSpPr>
            <a:spLocks noChangeArrowheads="1"/>
          </p:cNvSpPr>
          <p:nvPr/>
        </p:nvSpPr>
        <p:spPr bwMode="auto">
          <a:xfrm rot="-1719363">
            <a:off x="6616700" y="3663950"/>
            <a:ext cx="446088" cy="246063"/>
          </a:xfrm>
          <a:prstGeom prst="rect">
            <a:avLst/>
          </a:prstGeom>
          <a:solidFill>
            <a:schemeClr val="accent1"/>
          </a:solidFill>
          <a:ln w="9525" algn="ctr">
            <a:solidFill>
              <a:schemeClr val="tx1"/>
            </a:solidFill>
            <a:round/>
            <a:headEnd/>
            <a:tailEnd/>
          </a:ln>
        </p:spPr>
        <p:txBody>
          <a:bodyPr/>
          <a:lstStyle/>
          <a:p>
            <a:endParaRPr lang="en-US"/>
          </a:p>
        </p:txBody>
      </p:sp>
      <p:sp>
        <p:nvSpPr>
          <p:cNvPr id="30888" name="Rectangle 166"/>
          <p:cNvSpPr>
            <a:spLocks noChangeArrowheads="1"/>
          </p:cNvSpPr>
          <p:nvPr/>
        </p:nvSpPr>
        <p:spPr bwMode="auto">
          <a:xfrm rot="-1923145">
            <a:off x="5932488" y="4257675"/>
            <a:ext cx="144462" cy="215900"/>
          </a:xfrm>
          <a:prstGeom prst="rect">
            <a:avLst/>
          </a:prstGeom>
          <a:solidFill>
            <a:schemeClr val="accent1"/>
          </a:solidFill>
          <a:ln w="9525" algn="ctr">
            <a:solidFill>
              <a:schemeClr val="tx1"/>
            </a:solidFill>
            <a:round/>
            <a:headEnd/>
            <a:tailEnd/>
          </a:ln>
        </p:spPr>
        <p:txBody>
          <a:bodyPr/>
          <a:lstStyle/>
          <a:p>
            <a:endParaRPr lang="en-US"/>
          </a:p>
        </p:txBody>
      </p:sp>
      <p:sp>
        <p:nvSpPr>
          <p:cNvPr id="30889" name="Rectangle 167"/>
          <p:cNvSpPr>
            <a:spLocks noChangeArrowheads="1"/>
          </p:cNvSpPr>
          <p:nvPr/>
        </p:nvSpPr>
        <p:spPr bwMode="auto">
          <a:xfrm rot="-1719363">
            <a:off x="5103813" y="2900363"/>
            <a:ext cx="338137" cy="77787"/>
          </a:xfrm>
          <a:prstGeom prst="rect">
            <a:avLst/>
          </a:prstGeom>
          <a:solidFill>
            <a:schemeClr val="accent1"/>
          </a:solidFill>
          <a:ln w="9525" algn="ctr">
            <a:solidFill>
              <a:schemeClr val="tx1"/>
            </a:solidFill>
            <a:round/>
            <a:headEnd/>
            <a:tailEnd/>
          </a:ln>
        </p:spPr>
        <p:txBody>
          <a:bodyPr/>
          <a:lstStyle/>
          <a:p>
            <a:endParaRPr lang="en-US"/>
          </a:p>
        </p:txBody>
      </p:sp>
      <p:sp>
        <p:nvSpPr>
          <p:cNvPr id="30890" name="Rectangle 168"/>
          <p:cNvSpPr>
            <a:spLocks noChangeArrowheads="1"/>
          </p:cNvSpPr>
          <p:nvPr/>
        </p:nvSpPr>
        <p:spPr bwMode="auto">
          <a:xfrm rot="-2191963">
            <a:off x="5741988" y="2520950"/>
            <a:ext cx="330200" cy="192088"/>
          </a:xfrm>
          <a:prstGeom prst="rect">
            <a:avLst/>
          </a:prstGeom>
          <a:solidFill>
            <a:schemeClr val="accent1"/>
          </a:solidFill>
          <a:ln w="9525" algn="ctr">
            <a:solidFill>
              <a:schemeClr val="tx1"/>
            </a:solidFill>
            <a:round/>
            <a:headEnd/>
            <a:tailEnd/>
          </a:ln>
        </p:spPr>
        <p:txBody>
          <a:bodyPr/>
          <a:lstStyle/>
          <a:p>
            <a:endParaRPr lang="en-US"/>
          </a:p>
        </p:txBody>
      </p:sp>
      <p:sp>
        <p:nvSpPr>
          <p:cNvPr id="30891" name="Rectangle 169"/>
          <p:cNvSpPr>
            <a:spLocks noChangeArrowheads="1"/>
          </p:cNvSpPr>
          <p:nvPr/>
        </p:nvSpPr>
        <p:spPr bwMode="auto">
          <a:xfrm rot="1756188">
            <a:off x="4300538" y="2865438"/>
            <a:ext cx="498475" cy="165100"/>
          </a:xfrm>
          <a:prstGeom prst="rect">
            <a:avLst/>
          </a:prstGeom>
          <a:solidFill>
            <a:schemeClr val="accent1"/>
          </a:solidFill>
          <a:ln w="9525" algn="ctr">
            <a:solidFill>
              <a:schemeClr val="tx1"/>
            </a:solidFill>
            <a:round/>
            <a:headEnd/>
            <a:tailEnd/>
          </a:ln>
        </p:spPr>
        <p:txBody>
          <a:bodyPr/>
          <a:lstStyle/>
          <a:p>
            <a:endParaRPr lang="en-US"/>
          </a:p>
        </p:txBody>
      </p:sp>
      <p:cxnSp>
        <p:nvCxnSpPr>
          <p:cNvPr id="30892" name="Straight Connector 171"/>
          <p:cNvCxnSpPr>
            <a:cxnSpLocks noChangeShapeType="1"/>
          </p:cNvCxnSpPr>
          <p:nvPr/>
        </p:nvCxnSpPr>
        <p:spPr bwMode="auto">
          <a:xfrm>
            <a:off x="8839200" y="5753100"/>
            <a:ext cx="914400" cy="914400"/>
          </a:xfrm>
          <a:prstGeom prst="line">
            <a:avLst/>
          </a:prstGeom>
          <a:noFill/>
          <a:ln w="9525" algn="ctr">
            <a:solidFill>
              <a:schemeClr val="tx1"/>
            </a:solidFill>
            <a:round/>
            <a:headEnd/>
            <a:tailEnd/>
          </a:ln>
        </p:spPr>
      </p:cxnSp>
      <p:cxnSp>
        <p:nvCxnSpPr>
          <p:cNvPr id="30893" name="Straight Connector 173"/>
          <p:cNvCxnSpPr>
            <a:cxnSpLocks noChangeShapeType="1"/>
          </p:cNvCxnSpPr>
          <p:nvPr/>
        </p:nvCxnSpPr>
        <p:spPr bwMode="auto">
          <a:xfrm>
            <a:off x="6629400" y="4610100"/>
            <a:ext cx="914400" cy="914400"/>
          </a:xfrm>
          <a:prstGeom prst="line">
            <a:avLst/>
          </a:prstGeom>
          <a:noFill/>
          <a:ln w="9525" algn="ctr">
            <a:solidFill>
              <a:schemeClr val="tx1"/>
            </a:solidFill>
            <a:round/>
            <a:headEnd/>
            <a:tailEnd/>
          </a:ln>
        </p:spPr>
      </p:cxnSp>
      <p:cxnSp>
        <p:nvCxnSpPr>
          <p:cNvPr id="30894" name="Straight Arrow Connector 175"/>
          <p:cNvCxnSpPr>
            <a:cxnSpLocks noChangeShapeType="1"/>
          </p:cNvCxnSpPr>
          <p:nvPr/>
        </p:nvCxnSpPr>
        <p:spPr bwMode="auto">
          <a:xfrm rot="10800000" flipV="1">
            <a:off x="2005013" y="4610100"/>
            <a:ext cx="3100387" cy="1512888"/>
          </a:xfrm>
          <a:prstGeom prst="straightConnector1">
            <a:avLst/>
          </a:prstGeom>
          <a:noFill/>
          <a:ln w="9525" algn="ctr">
            <a:solidFill>
              <a:srgbClr val="00B050"/>
            </a:solidFill>
            <a:round/>
            <a:headEnd/>
            <a:tailEnd type="arrow" w="med" len="med"/>
          </a:ln>
        </p:spPr>
      </p:cxnSp>
      <p:sp>
        <p:nvSpPr>
          <p:cNvPr id="30895" name="TextBox 189"/>
          <p:cNvSpPr txBox="1">
            <a:spLocks noChangeArrowheads="1"/>
          </p:cNvSpPr>
          <p:nvPr/>
        </p:nvSpPr>
        <p:spPr bwMode="auto">
          <a:xfrm>
            <a:off x="242888" y="6211888"/>
            <a:ext cx="8596312" cy="646112"/>
          </a:xfrm>
          <a:prstGeom prst="rect">
            <a:avLst/>
          </a:prstGeom>
          <a:noFill/>
          <a:ln w="9525">
            <a:noFill/>
            <a:miter lim="800000"/>
            <a:headEnd/>
            <a:tailEnd/>
          </a:ln>
        </p:spPr>
        <p:txBody>
          <a:bodyPr>
            <a:spAutoFit/>
          </a:bodyPr>
          <a:lstStyle/>
          <a:p>
            <a:r>
              <a:rPr lang="en-US">
                <a:solidFill>
                  <a:srgbClr val="00B050"/>
                </a:solidFill>
              </a:rPr>
              <a:t>R</a:t>
            </a:r>
            <a:r>
              <a:rPr lang="en-US"/>
              <a:t> is set to be reversely proportional to the average correlation of the expression of the two genes with copy number variation  of C2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1"/>
          </p:nvPr>
        </p:nvSpPr>
        <p:spPr>
          <a:noFill/>
        </p:spPr>
        <p:txBody>
          <a:bodyPr/>
          <a:lstStyle/>
          <a:p>
            <a:r>
              <a:rPr lang="en-US" smtClean="0"/>
              <a:t>BSOSC Review, November 2008</a:t>
            </a:r>
          </a:p>
        </p:txBody>
      </p:sp>
      <p:sp>
        <p:nvSpPr>
          <p:cNvPr id="20484" name="Slide Number Placeholder 4"/>
          <p:cNvSpPr>
            <a:spLocks noGrp="1"/>
          </p:cNvSpPr>
          <p:nvPr>
            <p:ph type="sldNum" sz="quarter" idx="12"/>
          </p:nvPr>
        </p:nvSpPr>
        <p:spPr>
          <a:noFill/>
        </p:spPr>
        <p:txBody>
          <a:bodyPr/>
          <a:lstStyle/>
          <a:p>
            <a:fld id="{31D21C17-0518-4F3A-A04C-4F1D126E2DD3}" type="slidenum">
              <a:rPr lang="en-US" smtClean="0"/>
              <a:pPr/>
              <a:t>14</a:t>
            </a:fld>
            <a:endParaRPr lang="en-US" smtClean="0"/>
          </a:p>
        </p:txBody>
      </p:sp>
      <p:grpSp>
        <p:nvGrpSpPr>
          <p:cNvPr id="2" name="Group 5"/>
          <p:cNvGrpSpPr>
            <a:grpSpLocks/>
          </p:cNvGrpSpPr>
          <p:nvPr/>
        </p:nvGrpSpPr>
        <p:grpSpPr bwMode="auto">
          <a:xfrm>
            <a:off x="4957763" y="1098550"/>
            <a:ext cx="4110037" cy="1400175"/>
            <a:chOff x="4862513" y="1355411"/>
            <a:chExt cx="4110037" cy="1398902"/>
          </a:xfrm>
        </p:grpSpPr>
        <p:grpSp>
          <p:nvGrpSpPr>
            <p:cNvPr id="3" name="Group 49"/>
            <p:cNvGrpSpPr>
              <a:grpSpLocks/>
            </p:cNvGrpSpPr>
            <p:nvPr/>
          </p:nvGrpSpPr>
          <p:grpSpPr bwMode="auto">
            <a:xfrm>
              <a:off x="4862516" y="1372124"/>
              <a:ext cx="1690688" cy="1336675"/>
              <a:chOff x="4862715" y="1417638"/>
              <a:chExt cx="1690485" cy="1336674"/>
            </a:xfrm>
          </p:grpSpPr>
          <p:sp>
            <p:nvSpPr>
              <p:cNvPr id="20706" name="Oval 41"/>
              <p:cNvSpPr>
                <a:spLocks noChangeArrowheads="1"/>
              </p:cNvSpPr>
              <p:nvPr/>
            </p:nvSpPr>
            <p:spPr bwMode="auto">
              <a:xfrm>
                <a:off x="5935662" y="1638300"/>
                <a:ext cx="617538" cy="1116012"/>
              </a:xfrm>
              <a:prstGeom prst="ellipse">
                <a:avLst/>
              </a:prstGeom>
              <a:noFill/>
              <a:ln w="38100" algn="ctr">
                <a:solidFill>
                  <a:srgbClr val="00B050"/>
                </a:solidFill>
                <a:round/>
                <a:headEnd/>
                <a:tailEnd/>
              </a:ln>
            </p:spPr>
            <p:txBody>
              <a:bodyPr/>
              <a:lstStyle/>
              <a:p>
                <a:endParaRPr lang="en-US"/>
              </a:p>
            </p:txBody>
          </p:sp>
          <p:sp>
            <p:nvSpPr>
              <p:cNvPr id="20707" name="TextBox 44"/>
              <p:cNvSpPr txBox="1">
                <a:spLocks noChangeArrowheads="1"/>
              </p:cNvSpPr>
              <p:nvPr/>
            </p:nvSpPr>
            <p:spPr bwMode="auto">
              <a:xfrm>
                <a:off x="4862715" y="1417638"/>
                <a:ext cx="1095172" cy="369332"/>
              </a:xfrm>
              <a:prstGeom prst="rect">
                <a:avLst/>
              </a:prstGeom>
              <a:noFill/>
              <a:ln w="9525">
                <a:noFill/>
                <a:miter lim="800000"/>
                <a:headEnd/>
                <a:tailEnd/>
              </a:ln>
            </p:spPr>
            <p:txBody>
              <a:bodyPr wrap="none">
                <a:spAutoFit/>
              </a:bodyPr>
              <a:lstStyle/>
              <a:p>
                <a:r>
                  <a:rPr lang="en-US">
                    <a:solidFill>
                      <a:srgbClr val="00B050"/>
                    </a:solidFill>
                  </a:rPr>
                  <a:t>controls</a:t>
                </a:r>
              </a:p>
            </p:txBody>
          </p:sp>
        </p:grpSp>
        <p:grpSp>
          <p:nvGrpSpPr>
            <p:cNvPr id="4" name="Group 51"/>
            <p:cNvGrpSpPr>
              <a:grpSpLocks/>
            </p:cNvGrpSpPr>
            <p:nvPr/>
          </p:nvGrpSpPr>
          <p:grpSpPr bwMode="auto">
            <a:xfrm>
              <a:off x="6553200" y="1355413"/>
              <a:ext cx="2419350" cy="1398903"/>
              <a:chOff x="6362700" y="1453634"/>
              <a:chExt cx="2610293" cy="1219716"/>
            </a:xfrm>
          </p:grpSpPr>
          <p:sp>
            <p:nvSpPr>
              <p:cNvPr id="20704" name="Oval 42"/>
              <p:cNvSpPr>
                <a:spLocks noChangeArrowheads="1"/>
              </p:cNvSpPr>
              <p:nvPr/>
            </p:nvSpPr>
            <p:spPr bwMode="auto">
              <a:xfrm>
                <a:off x="6362700" y="1922461"/>
                <a:ext cx="2264411" cy="750889"/>
              </a:xfrm>
              <a:prstGeom prst="ellipse">
                <a:avLst/>
              </a:prstGeom>
              <a:noFill/>
              <a:ln w="38100" algn="ctr">
                <a:solidFill>
                  <a:srgbClr val="FF0000"/>
                </a:solidFill>
                <a:round/>
                <a:headEnd/>
                <a:tailEnd/>
              </a:ln>
            </p:spPr>
            <p:txBody>
              <a:bodyPr/>
              <a:lstStyle/>
              <a:p>
                <a:endParaRPr lang="en-US"/>
              </a:p>
            </p:txBody>
          </p:sp>
          <p:sp>
            <p:nvSpPr>
              <p:cNvPr id="20705" name="TextBox 50"/>
              <p:cNvSpPr txBox="1">
                <a:spLocks noChangeArrowheads="1"/>
              </p:cNvSpPr>
              <p:nvPr/>
            </p:nvSpPr>
            <p:spPr bwMode="auto">
              <a:xfrm>
                <a:off x="7108380" y="1453634"/>
                <a:ext cx="1864613" cy="369332"/>
              </a:xfrm>
              <a:prstGeom prst="rect">
                <a:avLst/>
              </a:prstGeom>
              <a:noFill/>
              <a:ln w="9525">
                <a:noFill/>
                <a:miter lim="800000"/>
                <a:headEnd/>
                <a:tailEnd/>
              </a:ln>
            </p:spPr>
            <p:txBody>
              <a:bodyPr wrap="none">
                <a:spAutoFit/>
              </a:bodyPr>
              <a:lstStyle/>
              <a:p>
                <a:r>
                  <a:rPr lang="en-US">
                    <a:solidFill>
                      <a:srgbClr val="FF0000"/>
                    </a:solidFill>
                  </a:rPr>
                  <a:t>Disease Cases </a:t>
                </a:r>
              </a:p>
            </p:txBody>
          </p:sp>
        </p:grpSp>
        <p:sp>
          <p:nvSpPr>
            <p:cNvPr id="20694" name="Oval 8"/>
            <p:cNvSpPr>
              <a:spLocks noChangeArrowheads="1"/>
            </p:cNvSpPr>
            <p:nvPr/>
          </p:nvSpPr>
          <p:spPr bwMode="auto">
            <a:xfrm>
              <a:off x="6140840" y="1826474"/>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20695" name="Oval 9"/>
            <p:cNvSpPr>
              <a:spLocks noChangeArrowheads="1"/>
            </p:cNvSpPr>
            <p:nvPr/>
          </p:nvSpPr>
          <p:spPr bwMode="auto">
            <a:xfrm>
              <a:off x="6140840" y="2181973"/>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20696" name="Oval 10"/>
            <p:cNvSpPr>
              <a:spLocks noChangeArrowheads="1"/>
            </p:cNvSpPr>
            <p:nvPr/>
          </p:nvSpPr>
          <p:spPr bwMode="auto">
            <a:xfrm>
              <a:off x="6049364" y="1989996"/>
              <a:ext cx="182952" cy="191977"/>
            </a:xfrm>
            <a:prstGeom prst="ellipse">
              <a:avLst/>
            </a:prstGeom>
            <a:solidFill>
              <a:srgbClr val="00B050"/>
            </a:solidFill>
            <a:ln w="9525" algn="ctr">
              <a:solidFill>
                <a:schemeClr val="tx1"/>
              </a:solidFill>
              <a:round/>
              <a:headEnd/>
              <a:tailEnd/>
            </a:ln>
          </p:spPr>
          <p:txBody>
            <a:bodyPr/>
            <a:lstStyle/>
            <a:p>
              <a:endParaRPr lang="en-US"/>
            </a:p>
          </p:txBody>
        </p:sp>
        <p:sp>
          <p:nvSpPr>
            <p:cNvPr id="20697" name="Oval 11"/>
            <p:cNvSpPr>
              <a:spLocks noChangeArrowheads="1"/>
            </p:cNvSpPr>
            <p:nvPr/>
          </p:nvSpPr>
          <p:spPr bwMode="auto">
            <a:xfrm>
              <a:off x="7061381" y="2018451"/>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698" name="Oval 12"/>
            <p:cNvSpPr>
              <a:spLocks noChangeArrowheads="1"/>
            </p:cNvSpPr>
            <p:nvPr/>
          </p:nvSpPr>
          <p:spPr bwMode="auto">
            <a:xfrm>
              <a:off x="7152857" y="2342395"/>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699" name="Oval 13"/>
            <p:cNvSpPr>
              <a:spLocks noChangeArrowheads="1"/>
            </p:cNvSpPr>
            <p:nvPr/>
          </p:nvSpPr>
          <p:spPr bwMode="auto">
            <a:xfrm>
              <a:off x="7396733"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700" name="Oval 14"/>
            <p:cNvSpPr>
              <a:spLocks noChangeArrowheads="1"/>
            </p:cNvSpPr>
            <p:nvPr/>
          </p:nvSpPr>
          <p:spPr bwMode="auto">
            <a:xfrm>
              <a:off x="7831737" y="213508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701" name="Oval 15"/>
            <p:cNvSpPr>
              <a:spLocks noChangeArrowheads="1"/>
            </p:cNvSpPr>
            <p:nvPr/>
          </p:nvSpPr>
          <p:spPr bwMode="auto">
            <a:xfrm>
              <a:off x="8267700" y="2150418"/>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702" name="Oval 16"/>
            <p:cNvSpPr>
              <a:spLocks noChangeArrowheads="1"/>
            </p:cNvSpPr>
            <p:nvPr/>
          </p:nvSpPr>
          <p:spPr bwMode="auto">
            <a:xfrm>
              <a:off x="7648785" y="2373950"/>
              <a:ext cx="182952" cy="191977"/>
            </a:xfrm>
            <a:prstGeom prst="ellipse">
              <a:avLst/>
            </a:prstGeom>
            <a:solidFill>
              <a:srgbClr val="FF0000"/>
            </a:solidFill>
            <a:ln w="9525" algn="ctr">
              <a:solidFill>
                <a:schemeClr val="tx1"/>
              </a:solidFill>
              <a:round/>
              <a:headEnd/>
              <a:tailEnd/>
            </a:ln>
          </p:spPr>
          <p:txBody>
            <a:bodyPr/>
            <a:lstStyle/>
            <a:p>
              <a:endParaRPr lang="en-US"/>
            </a:p>
          </p:txBody>
        </p:sp>
        <p:sp>
          <p:nvSpPr>
            <p:cNvPr id="20703" name="Oval 17"/>
            <p:cNvSpPr>
              <a:spLocks noChangeArrowheads="1"/>
            </p:cNvSpPr>
            <p:nvPr/>
          </p:nvSpPr>
          <p:spPr bwMode="auto">
            <a:xfrm>
              <a:off x="6878429" y="2231068"/>
              <a:ext cx="182952" cy="191977"/>
            </a:xfrm>
            <a:prstGeom prst="ellipse">
              <a:avLst/>
            </a:prstGeom>
            <a:solidFill>
              <a:srgbClr val="FF0000"/>
            </a:solidFill>
            <a:ln w="9525" algn="ctr">
              <a:solidFill>
                <a:schemeClr val="tx1"/>
              </a:solidFill>
              <a:round/>
              <a:headEnd/>
              <a:tailEnd/>
            </a:ln>
          </p:spPr>
          <p:txBody>
            <a:bodyPr/>
            <a:lstStyle/>
            <a:p>
              <a:endParaRPr lang="en-US"/>
            </a:p>
          </p:txBody>
        </p:sp>
      </p:grpSp>
      <p:graphicFrame>
        <p:nvGraphicFramePr>
          <p:cNvPr id="23" name="Group 436"/>
          <p:cNvGraphicFramePr>
            <a:graphicFrameLocks noGrp="1"/>
          </p:cNvGraphicFramePr>
          <p:nvPr/>
        </p:nvGraphicFramePr>
        <p:xfrm>
          <a:off x="6019800" y="3489325"/>
          <a:ext cx="2082800" cy="3114675"/>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20631" name="Slide Number Placeholder 4"/>
          <p:cNvSpPr txBox="1">
            <a:spLocks/>
          </p:cNvSpPr>
          <p:nvPr/>
        </p:nvSpPr>
        <p:spPr bwMode="auto">
          <a:xfrm>
            <a:off x="6553200" y="6245225"/>
            <a:ext cx="2133600" cy="476250"/>
          </a:xfrm>
          <a:prstGeom prst="rect">
            <a:avLst/>
          </a:prstGeom>
          <a:noFill/>
          <a:ln w="9525">
            <a:noFill/>
            <a:miter lim="800000"/>
            <a:headEnd/>
            <a:tailEnd/>
          </a:ln>
        </p:spPr>
        <p:txBody>
          <a:bodyPr/>
          <a:lstStyle/>
          <a:p>
            <a:pPr algn="r"/>
            <a:fld id="{FF5AF6A9-1543-4102-A870-8FA75A1B4970}" type="slidenum">
              <a:rPr lang="en-US" sz="1400" b="0">
                <a:solidFill>
                  <a:schemeClr val="tx1"/>
                </a:solidFill>
              </a:rPr>
              <a:pPr algn="r"/>
              <a:t>14</a:t>
            </a:fld>
            <a:endParaRPr lang="en-US" sz="1400" b="0">
              <a:solidFill>
                <a:schemeClr val="tx1"/>
              </a:solidFill>
            </a:endParaRPr>
          </a:p>
        </p:txBody>
      </p:sp>
      <p:sp>
        <p:nvSpPr>
          <p:cNvPr id="20632" name="Text Box 266"/>
          <p:cNvSpPr txBox="1">
            <a:spLocks noChangeArrowheads="1"/>
          </p:cNvSpPr>
          <p:nvPr/>
        </p:nvSpPr>
        <p:spPr bwMode="auto">
          <a:xfrm>
            <a:off x="8247063" y="3381375"/>
            <a:ext cx="725487" cy="3155950"/>
          </a:xfrm>
          <a:prstGeom prst="rect">
            <a:avLst/>
          </a:prstGeom>
          <a:noFill/>
          <a:ln w="9525">
            <a:noFill/>
            <a:miter lim="800000"/>
            <a:headEnd/>
            <a:tailEnd/>
          </a:ln>
        </p:spPr>
        <p:txBody>
          <a:bodyPr>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cxnSp>
        <p:nvCxnSpPr>
          <p:cNvPr id="20633" name="Straight Arrow Connector 25"/>
          <p:cNvCxnSpPr>
            <a:cxnSpLocks noChangeShapeType="1"/>
          </p:cNvCxnSpPr>
          <p:nvPr/>
        </p:nvCxnSpPr>
        <p:spPr bwMode="auto">
          <a:xfrm rot="5400000">
            <a:off x="5888037" y="2843213"/>
            <a:ext cx="784225" cy="95250"/>
          </a:xfrm>
          <a:prstGeom prst="straightConnector1">
            <a:avLst/>
          </a:prstGeom>
          <a:noFill/>
          <a:ln w="38100" algn="ctr">
            <a:solidFill>
              <a:srgbClr val="00B050"/>
            </a:solidFill>
            <a:round/>
            <a:headEnd/>
            <a:tailEnd type="arrow" w="med" len="med"/>
          </a:ln>
        </p:spPr>
      </p:cxnSp>
      <p:cxnSp>
        <p:nvCxnSpPr>
          <p:cNvPr id="20634" name="Straight Arrow Connector 26"/>
          <p:cNvCxnSpPr>
            <a:cxnSpLocks noChangeShapeType="1"/>
          </p:cNvCxnSpPr>
          <p:nvPr/>
        </p:nvCxnSpPr>
        <p:spPr bwMode="auto">
          <a:xfrm rot="5400000">
            <a:off x="7154069" y="2921794"/>
            <a:ext cx="847725" cy="1587"/>
          </a:xfrm>
          <a:prstGeom prst="straightConnector1">
            <a:avLst/>
          </a:prstGeom>
          <a:noFill/>
          <a:ln w="38100" algn="ctr">
            <a:solidFill>
              <a:srgbClr val="FF0000"/>
            </a:solidFill>
            <a:round/>
            <a:headEnd/>
            <a:tailEnd type="arrow" w="med" len="med"/>
          </a:ln>
        </p:spPr>
      </p:cxnSp>
      <p:sp>
        <p:nvSpPr>
          <p:cNvPr id="20635" name="Rectangle 27"/>
          <p:cNvSpPr>
            <a:spLocks noChangeArrowheads="1"/>
          </p:cNvSpPr>
          <p:nvPr/>
        </p:nvSpPr>
        <p:spPr bwMode="auto">
          <a:xfrm flipH="1">
            <a:off x="6553200" y="3457575"/>
            <a:ext cx="325438" cy="3263900"/>
          </a:xfrm>
          <a:prstGeom prst="rect">
            <a:avLst/>
          </a:prstGeom>
          <a:solidFill>
            <a:schemeClr val="tx1"/>
          </a:solidFill>
          <a:ln w="9525" algn="ctr">
            <a:solidFill>
              <a:schemeClr val="tx1"/>
            </a:solidFill>
            <a:round/>
            <a:headEnd/>
            <a:tailEnd/>
          </a:ln>
        </p:spPr>
        <p:txBody>
          <a:bodyPr/>
          <a:lstStyle/>
          <a:p>
            <a:endParaRPr lang="en-US"/>
          </a:p>
        </p:txBody>
      </p:sp>
      <p:grpSp>
        <p:nvGrpSpPr>
          <p:cNvPr id="5" name="Group 34"/>
          <p:cNvGrpSpPr>
            <a:grpSpLocks/>
          </p:cNvGrpSpPr>
          <p:nvPr/>
        </p:nvGrpSpPr>
        <p:grpSpPr bwMode="auto">
          <a:xfrm>
            <a:off x="5808663" y="4289425"/>
            <a:ext cx="2332037" cy="2028825"/>
            <a:chOff x="5935663" y="4295775"/>
            <a:chExt cx="2332037" cy="2028825"/>
          </a:xfrm>
        </p:grpSpPr>
        <p:sp>
          <p:nvSpPr>
            <p:cNvPr id="20689" name="Rectangle 156"/>
            <p:cNvSpPr>
              <a:spLocks noChangeArrowheads="1"/>
            </p:cNvSpPr>
            <p:nvPr/>
          </p:nvSpPr>
          <p:spPr bwMode="auto">
            <a:xfrm>
              <a:off x="5935663" y="5055497"/>
              <a:ext cx="2309738" cy="249011"/>
            </a:xfrm>
            <a:prstGeom prst="rect">
              <a:avLst/>
            </a:prstGeom>
            <a:noFill/>
            <a:ln w="38100" algn="ctr">
              <a:solidFill>
                <a:srgbClr val="0066FF"/>
              </a:solidFill>
              <a:round/>
              <a:headEnd/>
              <a:tailEnd/>
            </a:ln>
          </p:spPr>
          <p:txBody>
            <a:bodyPr/>
            <a:lstStyle/>
            <a:p>
              <a:endParaRPr lang="en-US"/>
            </a:p>
          </p:txBody>
        </p:sp>
        <p:sp>
          <p:nvSpPr>
            <p:cNvPr id="20690" name="Rectangle 157"/>
            <p:cNvSpPr>
              <a:spLocks noChangeArrowheads="1"/>
            </p:cNvSpPr>
            <p:nvPr/>
          </p:nvSpPr>
          <p:spPr bwMode="auto">
            <a:xfrm>
              <a:off x="5935663" y="4295775"/>
              <a:ext cx="2309738" cy="249011"/>
            </a:xfrm>
            <a:prstGeom prst="rect">
              <a:avLst/>
            </a:prstGeom>
            <a:noFill/>
            <a:ln w="38100" algn="ctr">
              <a:solidFill>
                <a:srgbClr val="0066FF"/>
              </a:solidFill>
              <a:round/>
              <a:headEnd/>
              <a:tailEnd/>
            </a:ln>
          </p:spPr>
          <p:txBody>
            <a:bodyPr/>
            <a:lstStyle/>
            <a:p>
              <a:endParaRPr lang="en-US"/>
            </a:p>
          </p:txBody>
        </p:sp>
        <p:sp>
          <p:nvSpPr>
            <p:cNvPr id="20691" name="Rectangle 158"/>
            <p:cNvSpPr>
              <a:spLocks noChangeArrowheads="1"/>
            </p:cNvSpPr>
            <p:nvPr/>
          </p:nvSpPr>
          <p:spPr bwMode="auto">
            <a:xfrm>
              <a:off x="5957962" y="6075589"/>
              <a:ext cx="2309738" cy="249011"/>
            </a:xfrm>
            <a:prstGeom prst="rect">
              <a:avLst/>
            </a:prstGeom>
            <a:noFill/>
            <a:ln w="38100" algn="ctr">
              <a:solidFill>
                <a:srgbClr val="0066FF"/>
              </a:solidFill>
              <a:round/>
              <a:headEnd/>
              <a:tailEnd/>
            </a:ln>
          </p:spPr>
          <p:txBody>
            <a:bodyPr/>
            <a:lstStyle/>
            <a:p>
              <a:endParaRPr lang="en-US"/>
            </a:p>
          </p:txBody>
        </p:sp>
      </p:grpSp>
      <p:grpSp>
        <p:nvGrpSpPr>
          <p:cNvPr id="6" name="Group 32"/>
          <p:cNvGrpSpPr>
            <a:grpSpLocks/>
          </p:cNvGrpSpPr>
          <p:nvPr/>
        </p:nvGrpSpPr>
        <p:grpSpPr bwMode="auto">
          <a:xfrm>
            <a:off x="5432425" y="2554288"/>
            <a:ext cx="712788" cy="587375"/>
            <a:chOff x="5117015" y="2694937"/>
            <a:chExt cx="713428" cy="587343"/>
          </a:xfrm>
        </p:grpSpPr>
        <p:sp>
          <p:nvSpPr>
            <p:cNvPr id="20687" name="Oval 33"/>
            <p:cNvSpPr>
              <a:spLocks noChangeArrowheads="1"/>
            </p:cNvSpPr>
            <p:nvPr/>
          </p:nvSpPr>
          <p:spPr bwMode="auto">
            <a:xfrm>
              <a:off x="5117015" y="2694937"/>
              <a:ext cx="691129" cy="587343"/>
            </a:xfrm>
            <a:prstGeom prst="ellipse">
              <a:avLst/>
            </a:prstGeom>
            <a:noFill/>
            <a:ln w="38100" algn="ctr">
              <a:solidFill>
                <a:srgbClr val="66CCFF"/>
              </a:solidFill>
              <a:round/>
              <a:headEnd/>
              <a:tailEnd/>
            </a:ln>
          </p:spPr>
          <p:txBody>
            <a:bodyPr/>
            <a:lstStyle/>
            <a:p>
              <a:endParaRPr lang="en-US"/>
            </a:p>
          </p:txBody>
        </p:sp>
        <p:sp>
          <p:nvSpPr>
            <p:cNvPr id="20688" name="TextBox 34"/>
            <p:cNvSpPr txBox="1">
              <a:spLocks noChangeArrowheads="1"/>
            </p:cNvSpPr>
            <p:nvPr/>
          </p:nvSpPr>
          <p:spPr bwMode="auto">
            <a:xfrm>
              <a:off x="5288937" y="2847945"/>
              <a:ext cx="541506" cy="400110"/>
            </a:xfrm>
            <a:prstGeom prst="rect">
              <a:avLst/>
            </a:prstGeom>
            <a:noFill/>
            <a:ln w="9525">
              <a:noFill/>
              <a:miter lim="800000"/>
              <a:headEnd/>
              <a:tailEnd/>
            </a:ln>
          </p:spPr>
          <p:txBody>
            <a:bodyPr>
              <a:spAutoFit/>
            </a:bodyPr>
            <a:lstStyle/>
            <a:p>
              <a:r>
                <a:rPr lang="en-US" sz="2000">
                  <a:solidFill>
                    <a:srgbClr val="66CCFF"/>
                  </a:solidFill>
                </a:rPr>
                <a:t>1</a:t>
              </a:r>
            </a:p>
          </p:txBody>
        </p:sp>
      </p:grpSp>
      <p:cxnSp>
        <p:nvCxnSpPr>
          <p:cNvPr id="20638" name="Straight Connector 12"/>
          <p:cNvCxnSpPr>
            <a:cxnSpLocks noChangeShapeType="1"/>
          </p:cNvCxnSpPr>
          <p:nvPr/>
        </p:nvCxnSpPr>
        <p:spPr bwMode="auto">
          <a:xfrm rot="5400000">
            <a:off x="-1513681" y="4277519"/>
            <a:ext cx="4322762" cy="76200"/>
          </a:xfrm>
          <a:prstGeom prst="line">
            <a:avLst/>
          </a:prstGeom>
          <a:noFill/>
          <a:ln w="9525" algn="ctr">
            <a:solidFill>
              <a:schemeClr val="tx1"/>
            </a:solidFill>
            <a:round/>
            <a:headEnd/>
            <a:tailEnd/>
          </a:ln>
        </p:spPr>
      </p:cxnSp>
      <p:grpSp>
        <p:nvGrpSpPr>
          <p:cNvPr id="7" name="Group 37"/>
          <p:cNvGrpSpPr/>
          <p:nvPr/>
        </p:nvGrpSpPr>
        <p:grpSpPr>
          <a:xfrm>
            <a:off x="616072" y="2081630"/>
            <a:ext cx="1740254" cy="4351030"/>
            <a:chOff x="866108" y="59560"/>
            <a:chExt cx="3020092" cy="5199034"/>
          </a:xfrm>
          <a:solidFill>
            <a:schemeClr val="bg1"/>
          </a:solidFill>
        </p:grpSpPr>
        <p:cxnSp>
          <p:nvCxnSpPr>
            <p:cNvPr id="46" name="Straight Connector 45"/>
            <p:cNvCxnSpPr/>
            <p:nvPr/>
          </p:nvCxnSpPr>
          <p:spPr>
            <a:xfrm rot="5400000">
              <a:off x="-800100" y="3314700"/>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Flowchart: Connector 46"/>
            <p:cNvSpPr/>
            <p:nvPr/>
          </p:nvSpPr>
          <p:spPr>
            <a:xfrm>
              <a:off x="1219200" y="3048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lowchart: Connector 47"/>
            <p:cNvSpPr/>
            <p:nvPr/>
          </p:nvSpPr>
          <p:spPr>
            <a:xfrm>
              <a:off x="1219200" y="3200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lowchart: Connector 48"/>
            <p:cNvSpPr/>
            <p:nvPr/>
          </p:nvSpPr>
          <p:spPr>
            <a:xfrm>
              <a:off x="15240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lowchart: Connector 49"/>
            <p:cNvSpPr/>
            <p:nvPr/>
          </p:nvSpPr>
          <p:spPr>
            <a:xfrm>
              <a:off x="15240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lowchart: Connector 50"/>
            <p:cNvSpPr/>
            <p:nvPr/>
          </p:nvSpPr>
          <p:spPr>
            <a:xfrm>
              <a:off x="12192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lowchart: Connector 51"/>
            <p:cNvSpPr/>
            <p:nvPr/>
          </p:nvSpPr>
          <p:spPr>
            <a:xfrm>
              <a:off x="13716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lowchart: Connector 52"/>
            <p:cNvSpPr/>
            <p:nvPr/>
          </p:nvSpPr>
          <p:spPr>
            <a:xfrm>
              <a:off x="15240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 name="Group 16"/>
            <p:cNvGrpSpPr/>
            <p:nvPr/>
          </p:nvGrpSpPr>
          <p:grpSpPr>
            <a:xfrm>
              <a:off x="1219200" y="1524000"/>
              <a:ext cx="228600" cy="228600"/>
              <a:chOff x="1219200" y="1524000"/>
              <a:chExt cx="228600" cy="228600"/>
            </a:xfrm>
            <a:grpFill/>
          </p:grpSpPr>
          <p:sp>
            <p:nvSpPr>
              <p:cNvPr id="136" name="Flowchart: Connector 5"/>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Flowchart: Connector 6"/>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lowchart: Connector 1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lowchart: Connector 1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22"/>
            <p:cNvGrpSpPr/>
            <p:nvPr/>
          </p:nvGrpSpPr>
          <p:grpSpPr>
            <a:xfrm>
              <a:off x="1219200" y="3810000"/>
              <a:ext cx="228600" cy="228600"/>
              <a:chOff x="1219200" y="1524000"/>
              <a:chExt cx="228600" cy="228600"/>
            </a:xfrm>
            <a:grpFill/>
          </p:grpSpPr>
          <p:sp>
            <p:nvSpPr>
              <p:cNvPr id="132" name="Flowchart: Connector 23"/>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Flowchart: Connector 24"/>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lowchart: Connector 133"/>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Flowchart: Connector 134"/>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27"/>
            <p:cNvGrpSpPr/>
            <p:nvPr/>
          </p:nvGrpSpPr>
          <p:grpSpPr>
            <a:xfrm>
              <a:off x="1219200" y="1828800"/>
              <a:ext cx="228600" cy="228600"/>
              <a:chOff x="1219200" y="1524000"/>
              <a:chExt cx="228600" cy="228600"/>
            </a:xfrm>
            <a:grpFill/>
          </p:grpSpPr>
          <p:sp>
            <p:nvSpPr>
              <p:cNvPr id="128" name="Flowchart: Connector 127"/>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Flowchart: Connector 128"/>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Flowchart: Connector 3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Flowchart: Connector 3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32"/>
            <p:cNvGrpSpPr/>
            <p:nvPr/>
          </p:nvGrpSpPr>
          <p:grpSpPr>
            <a:xfrm>
              <a:off x="1219200" y="4495800"/>
              <a:ext cx="228600" cy="228600"/>
              <a:chOff x="1219200" y="1524000"/>
              <a:chExt cx="228600" cy="228600"/>
            </a:xfrm>
            <a:grpFill/>
          </p:grpSpPr>
          <p:sp>
            <p:nvSpPr>
              <p:cNvPr id="124" name="Flowchart: Connector 123"/>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Flowchart: Connector 124"/>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Flowchart: Connector 125"/>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Flowchart: Connector 126"/>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37"/>
            <p:cNvGrpSpPr/>
            <p:nvPr/>
          </p:nvGrpSpPr>
          <p:grpSpPr>
            <a:xfrm>
              <a:off x="1219200" y="4800600"/>
              <a:ext cx="228600" cy="228600"/>
              <a:chOff x="1219200" y="1524000"/>
              <a:chExt cx="228600" cy="228600"/>
            </a:xfrm>
            <a:grpFill/>
          </p:grpSpPr>
          <p:sp>
            <p:nvSpPr>
              <p:cNvPr id="120" name="Flowchart: Connector 3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Flowchart: Connector 3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lowchart: Connector 121"/>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Flowchart: Connector 122"/>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59" name="Straight Connector 58"/>
            <p:cNvCxnSpPr/>
            <p:nvPr/>
          </p:nvCxnSpPr>
          <p:spPr>
            <a:xfrm rot="5400000">
              <a:off x="-113506"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Flowchart: Connector 59"/>
            <p:cNvSpPr/>
            <p:nvPr/>
          </p:nvSpPr>
          <p:spPr>
            <a:xfrm>
              <a:off x="1905794" y="3428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Connector 60"/>
            <p:cNvSpPr/>
            <p:nvPr/>
          </p:nvSpPr>
          <p:spPr>
            <a:xfrm>
              <a:off x="1905794" y="3580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2057400" y="3429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2057400" y="3581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19057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lowchart: Connector 64"/>
            <p:cNvSpPr/>
            <p:nvPr/>
          </p:nvSpPr>
          <p:spPr>
            <a:xfrm>
              <a:off x="2058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51"/>
            <p:cNvGrpSpPr/>
            <p:nvPr/>
          </p:nvGrpSpPr>
          <p:grpSpPr>
            <a:xfrm>
              <a:off x="1905794" y="1523206"/>
              <a:ext cx="228600" cy="228600"/>
              <a:chOff x="1219200" y="1524000"/>
              <a:chExt cx="228600" cy="228600"/>
            </a:xfrm>
            <a:grpFill/>
          </p:grpSpPr>
          <p:sp>
            <p:nvSpPr>
              <p:cNvPr id="116" name="Flowchart: Connector 115"/>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Flowchart: Connector 116"/>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Flowchart: Connector 117"/>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lowchart: Connector 118"/>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56"/>
            <p:cNvGrpSpPr/>
            <p:nvPr/>
          </p:nvGrpSpPr>
          <p:grpSpPr>
            <a:xfrm>
              <a:off x="1905794" y="3809206"/>
              <a:ext cx="228600" cy="228600"/>
              <a:chOff x="1219200" y="1524000"/>
              <a:chExt cx="228600" cy="228600"/>
            </a:xfrm>
            <a:grpFill/>
          </p:grpSpPr>
          <p:sp>
            <p:nvSpPr>
              <p:cNvPr id="112" name="Flowchart: Connector 111"/>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Flowchart: Connector 112"/>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Flowchart: Connector 113"/>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Flowchart: Connector 114"/>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61"/>
            <p:cNvGrpSpPr/>
            <p:nvPr/>
          </p:nvGrpSpPr>
          <p:grpSpPr>
            <a:xfrm>
              <a:off x="1905794" y="1828006"/>
              <a:ext cx="228600" cy="228600"/>
              <a:chOff x="1219200" y="1524000"/>
              <a:chExt cx="228600" cy="228600"/>
            </a:xfrm>
            <a:grpFill/>
          </p:grpSpPr>
          <p:sp>
            <p:nvSpPr>
              <p:cNvPr id="108" name="Flowchart: Connector 107"/>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Flowchart: Connector 108"/>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Flowchart: Connector 109"/>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Flowchart: Connector 110"/>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9" name="Straight Connector 68"/>
            <p:cNvCxnSpPr/>
            <p:nvPr/>
          </p:nvCxnSpPr>
          <p:spPr>
            <a:xfrm rot="5400000">
              <a:off x="4198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Flowchart: Connector 69"/>
            <p:cNvSpPr/>
            <p:nvPr/>
          </p:nvSpPr>
          <p:spPr>
            <a:xfrm>
              <a:off x="2439194" y="3047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lowchart: Connector 70"/>
            <p:cNvSpPr/>
            <p:nvPr/>
          </p:nvSpPr>
          <p:spPr>
            <a:xfrm>
              <a:off x="2439194" y="3199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lowchart: Connector 71"/>
            <p:cNvSpPr/>
            <p:nvPr/>
          </p:nvSpPr>
          <p:spPr>
            <a:xfrm>
              <a:off x="2439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Connector 72"/>
            <p:cNvSpPr/>
            <p:nvPr/>
          </p:nvSpPr>
          <p:spPr>
            <a:xfrm>
              <a:off x="2438400" y="2438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84"/>
            <p:cNvGrpSpPr/>
            <p:nvPr/>
          </p:nvGrpSpPr>
          <p:grpSpPr>
            <a:xfrm>
              <a:off x="2439194" y="1523206"/>
              <a:ext cx="228600" cy="228600"/>
              <a:chOff x="1219200" y="1524000"/>
              <a:chExt cx="228600" cy="228600"/>
            </a:xfrm>
            <a:grpFill/>
          </p:grpSpPr>
          <p:sp>
            <p:nvSpPr>
              <p:cNvPr id="104" name="Flowchart: Connector 103"/>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Flowchart: Connector 104"/>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lowchart: Connector 105"/>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Flowchart: Connector 106"/>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89"/>
            <p:cNvGrpSpPr/>
            <p:nvPr/>
          </p:nvGrpSpPr>
          <p:grpSpPr>
            <a:xfrm>
              <a:off x="2439194" y="3809206"/>
              <a:ext cx="228600" cy="228600"/>
              <a:chOff x="1219200" y="1524000"/>
              <a:chExt cx="228600" cy="228600"/>
            </a:xfrm>
            <a:grpFill/>
          </p:grpSpPr>
          <p:sp>
            <p:nvSpPr>
              <p:cNvPr id="100" name="Flowchart: Connector 99"/>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Flowchart: Connector 100"/>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Flowchart: Connector 101"/>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Flowchart: Connector 102"/>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76" name="Straight Connector 75"/>
            <p:cNvCxnSpPr/>
            <p:nvPr/>
          </p:nvCxnSpPr>
          <p:spPr>
            <a:xfrm rot="5400000">
              <a:off x="14866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Flowchart: Connector 76"/>
            <p:cNvSpPr/>
            <p:nvPr/>
          </p:nvSpPr>
          <p:spPr>
            <a:xfrm>
              <a:off x="3505994" y="2971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lowchart: Connector 77"/>
            <p:cNvSpPr/>
            <p:nvPr/>
          </p:nvSpPr>
          <p:spPr>
            <a:xfrm>
              <a:off x="3505994" y="31234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lowchart: Connector 78"/>
            <p:cNvSpPr/>
            <p:nvPr/>
          </p:nvSpPr>
          <p:spPr>
            <a:xfrm>
              <a:off x="35059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Flowchart: Connector 79"/>
            <p:cNvSpPr/>
            <p:nvPr/>
          </p:nvSpPr>
          <p:spPr>
            <a:xfrm>
              <a:off x="36583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 name="Group 122"/>
            <p:cNvGrpSpPr/>
            <p:nvPr/>
          </p:nvGrpSpPr>
          <p:grpSpPr>
            <a:xfrm>
              <a:off x="3657600" y="2971800"/>
              <a:ext cx="228600" cy="228600"/>
              <a:chOff x="1219200" y="1524000"/>
              <a:chExt cx="228600" cy="228600"/>
            </a:xfrm>
            <a:grpFill/>
          </p:grpSpPr>
          <p:sp>
            <p:nvSpPr>
              <p:cNvPr id="96" name="Flowchart: Connector 95"/>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Flowchart: Connector 96"/>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Flowchart: Connector 97"/>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lowchart: Connector 98"/>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132"/>
            <p:cNvGrpSpPr/>
            <p:nvPr/>
          </p:nvGrpSpPr>
          <p:grpSpPr>
            <a:xfrm>
              <a:off x="3505200" y="5029200"/>
              <a:ext cx="228600" cy="228600"/>
              <a:chOff x="1219200" y="1524000"/>
              <a:chExt cx="228600" cy="228600"/>
            </a:xfrm>
            <a:grpFill/>
          </p:grpSpPr>
          <p:sp>
            <p:nvSpPr>
              <p:cNvPr id="92" name="Flowchart: Connector 91"/>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lowchart: Connector 92"/>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Flowchart: Connector 93"/>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Flowchart: Connector 94"/>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 name="Group 137"/>
            <p:cNvGrpSpPr/>
            <p:nvPr/>
          </p:nvGrpSpPr>
          <p:grpSpPr>
            <a:xfrm>
              <a:off x="3505994" y="4723606"/>
              <a:ext cx="228600" cy="228600"/>
              <a:chOff x="1219200" y="1524000"/>
              <a:chExt cx="228600" cy="228600"/>
            </a:xfrm>
            <a:grpFill/>
          </p:grpSpPr>
          <p:sp>
            <p:nvSpPr>
              <p:cNvPr id="88" name="Flowchart: Connector 87"/>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Flowchart: Connector 88"/>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Flowchart: Connector 89"/>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Flowchart: Connector 90"/>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4" name="TextBox 83"/>
            <p:cNvSpPr txBox="1"/>
            <p:nvPr/>
          </p:nvSpPr>
          <p:spPr>
            <a:xfrm rot="16200000">
              <a:off x="1049509" y="602070"/>
              <a:ext cx="220735" cy="587537"/>
            </a:xfrm>
            <a:prstGeom prst="rect">
              <a:avLst/>
            </a:prstGeom>
            <a:noFill/>
            <a:ln>
              <a:noFill/>
            </a:ln>
          </p:spPr>
          <p:txBody>
            <a:bodyPr wrap="none">
              <a:spAutoFit/>
            </a:bodyPr>
            <a:lstStyle/>
            <a:p>
              <a:pPr>
                <a:defRPr/>
              </a:pPr>
              <a:endParaRPr lang="en-US" sz="1600" dirty="0"/>
            </a:p>
          </p:txBody>
        </p:sp>
        <p:sp>
          <p:nvSpPr>
            <p:cNvPr id="86" name="TextBox 85"/>
            <p:cNvSpPr txBox="1"/>
            <p:nvPr/>
          </p:nvSpPr>
          <p:spPr>
            <a:xfrm>
              <a:off x="3048000" y="2590800"/>
              <a:ext cx="367408" cy="400110"/>
            </a:xfrm>
            <a:prstGeom prst="rect">
              <a:avLst/>
            </a:prstGeom>
            <a:noFill/>
            <a:ln>
              <a:noFill/>
            </a:ln>
          </p:spPr>
          <p:txBody>
            <a:bodyPr wrap="none">
              <a:spAutoFit/>
            </a:bodyPr>
            <a:lstStyle/>
            <a:p>
              <a:pPr>
                <a:defRPr/>
              </a:pPr>
              <a:r>
                <a:rPr lang="en-US" sz="2000" dirty="0"/>
                <a:t>…</a:t>
              </a:r>
            </a:p>
          </p:txBody>
        </p:sp>
        <p:sp>
          <p:nvSpPr>
            <p:cNvPr id="87" name="TextBox 86"/>
            <p:cNvSpPr txBox="1"/>
            <p:nvPr/>
          </p:nvSpPr>
          <p:spPr>
            <a:xfrm>
              <a:off x="1078346" y="59560"/>
              <a:ext cx="227786" cy="455511"/>
            </a:xfrm>
            <a:prstGeom prst="rect">
              <a:avLst/>
            </a:prstGeom>
            <a:noFill/>
            <a:ln>
              <a:noFill/>
            </a:ln>
          </p:spPr>
          <p:txBody>
            <a:bodyPr wrap="none">
              <a:spAutoFit/>
            </a:bodyPr>
            <a:lstStyle/>
            <a:p>
              <a:pPr>
                <a:defRPr/>
              </a:pPr>
              <a:endParaRPr lang="en-US" dirty="0"/>
            </a:p>
          </p:txBody>
        </p:sp>
      </p:grpSp>
      <p:grpSp>
        <p:nvGrpSpPr>
          <p:cNvPr id="21" name="Group 142"/>
          <p:cNvGrpSpPr>
            <a:grpSpLocks/>
          </p:cNvGrpSpPr>
          <p:nvPr/>
        </p:nvGrpSpPr>
        <p:grpSpPr bwMode="auto">
          <a:xfrm>
            <a:off x="4448175" y="3562350"/>
            <a:ext cx="712788" cy="587375"/>
            <a:chOff x="5117015" y="2694937"/>
            <a:chExt cx="713428" cy="587343"/>
          </a:xfrm>
        </p:grpSpPr>
        <p:sp>
          <p:nvSpPr>
            <p:cNvPr id="20685" name="Oval 143"/>
            <p:cNvSpPr>
              <a:spLocks noChangeArrowheads="1"/>
            </p:cNvSpPr>
            <p:nvPr/>
          </p:nvSpPr>
          <p:spPr bwMode="auto">
            <a:xfrm>
              <a:off x="5117015" y="2694937"/>
              <a:ext cx="691129" cy="587343"/>
            </a:xfrm>
            <a:prstGeom prst="ellipse">
              <a:avLst/>
            </a:prstGeom>
            <a:noFill/>
            <a:ln w="38100" algn="ctr">
              <a:solidFill>
                <a:srgbClr val="66CCFF"/>
              </a:solidFill>
              <a:round/>
              <a:headEnd/>
              <a:tailEnd/>
            </a:ln>
          </p:spPr>
          <p:txBody>
            <a:bodyPr/>
            <a:lstStyle/>
            <a:p>
              <a:endParaRPr lang="en-US"/>
            </a:p>
          </p:txBody>
        </p:sp>
        <p:sp>
          <p:nvSpPr>
            <p:cNvPr id="20686" name="TextBox 144"/>
            <p:cNvSpPr txBox="1">
              <a:spLocks noChangeArrowheads="1"/>
            </p:cNvSpPr>
            <p:nvPr/>
          </p:nvSpPr>
          <p:spPr bwMode="auto">
            <a:xfrm>
              <a:off x="5288937" y="2847945"/>
              <a:ext cx="541506" cy="400110"/>
            </a:xfrm>
            <a:prstGeom prst="rect">
              <a:avLst/>
            </a:prstGeom>
            <a:noFill/>
            <a:ln w="9525">
              <a:noFill/>
              <a:miter lim="800000"/>
              <a:headEnd/>
              <a:tailEnd/>
            </a:ln>
          </p:spPr>
          <p:txBody>
            <a:bodyPr>
              <a:spAutoFit/>
            </a:bodyPr>
            <a:lstStyle/>
            <a:p>
              <a:r>
                <a:rPr lang="en-US" sz="2000" dirty="0">
                  <a:solidFill>
                    <a:srgbClr val="66CCFF"/>
                  </a:solidFill>
                </a:rPr>
                <a:t>2</a:t>
              </a:r>
            </a:p>
          </p:txBody>
        </p:sp>
      </p:grpSp>
      <p:grpSp>
        <p:nvGrpSpPr>
          <p:cNvPr id="22" name="Group 142"/>
          <p:cNvGrpSpPr>
            <a:grpSpLocks/>
          </p:cNvGrpSpPr>
          <p:nvPr/>
        </p:nvGrpSpPr>
        <p:grpSpPr bwMode="auto">
          <a:xfrm>
            <a:off x="2312988" y="3306763"/>
            <a:ext cx="712787" cy="587375"/>
            <a:chOff x="5117015" y="2694937"/>
            <a:chExt cx="713428" cy="587343"/>
          </a:xfrm>
        </p:grpSpPr>
        <p:sp>
          <p:nvSpPr>
            <p:cNvPr id="20683" name="Oval 152"/>
            <p:cNvSpPr>
              <a:spLocks noChangeArrowheads="1"/>
            </p:cNvSpPr>
            <p:nvPr/>
          </p:nvSpPr>
          <p:spPr bwMode="auto">
            <a:xfrm>
              <a:off x="5117015" y="2694937"/>
              <a:ext cx="691129" cy="587343"/>
            </a:xfrm>
            <a:prstGeom prst="ellipse">
              <a:avLst/>
            </a:prstGeom>
            <a:noFill/>
            <a:ln w="38100" algn="ctr">
              <a:solidFill>
                <a:srgbClr val="66CCFF"/>
              </a:solidFill>
              <a:round/>
              <a:headEnd/>
              <a:tailEnd/>
            </a:ln>
          </p:spPr>
          <p:txBody>
            <a:bodyPr/>
            <a:lstStyle/>
            <a:p>
              <a:endParaRPr lang="en-US"/>
            </a:p>
          </p:txBody>
        </p:sp>
        <p:sp>
          <p:nvSpPr>
            <p:cNvPr id="20684" name="TextBox 153"/>
            <p:cNvSpPr txBox="1">
              <a:spLocks noChangeArrowheads="1"/>
            </p:cNvSpPr>
            <p:nvPr/>
          </p:nvSpPr>
          <p:spPr bwMode="auto">
            <a:xfrm>
              <a:off x="5288937" y="2847945"/>
              <a:ext cx="541506" cy="400110"/>
            </a:xfrm>
            <a:prstGeom prst="rect">
              <a:avLst/>
            </a:prstGeom>
            <a:noFill/>
            <a:ln w="9525">
              <a:noFill/>
              <a:miter lim="800000"/>
              <a:headEnd/>
              <a:tailEnd/>
            </a:ln>
          </p:spPr>
          <p:txBody>
            <a:bodyPr>
              <a:spAutoFit/>
            </a:bodyPr>
            <a:lstStyle/>
            <a:p>
              <a:r>
                <a:rPr lang="en-US" sz="2000">
                  <a:solidFill>
                    <a:srgbClr val="66CCFF"/>
                  </a:solidFill>
                </a:rPr>
                <a:t>3</a:t>
              </a:r>
            </a:p>
          </p:txBody>
        </p:sp>
      </p:grpSp>
      <p:grpSp>
        <p:nvGrpSpPr>
          <p:cNvPr id="24" name="Group 153"/>
          <p:cNvGrpSpPr>
            <a:grpSpLocks/>
          </p:cNvGrpSpPr>
          <p:nvPr/>
        </p:nvGrpSpPr>
        <p:grpSpPr bwMode="auto">
          <a:xfrm>
            <a:off x="2355850" y="3638550"/>
            <a:ext cx="3276600" cy="2819400"/>
            <a:chOff x="4191000" y="1905000"/>
            <a:chExt cx="3276592" cy="2819400"/>
          </a:xfrm>
        </p:grpSpPr>
        <p:cxnSp>
          <p:nvCxnSpPr>
            <p:cNvPr id="156" name="Straight Connector 155"/>
            <p:cNvCxnSpPr>
              <a:endCxn id="159" idx="2"/>
            </p:cNvCxnSpPr>
            <p:nvPr/>
          </p:nvCxnSpPr>
          <p:spPr>
            <a:xfrm>
              <a:off x="4191000" y="2819400"/>
              <a:ext cx="685798" cy="2667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5" name="Group 153"/>
            <p:cNvGrpSpPr>
              <a:grpSpLocks/>
            </p:cNvGrpSpPr>
            <p:nvPr/>
          </p:nvGrpSpPr>
          <p:grpSpPr bwMode="auto">
            <a:xfrm>
              <a:off x="4876795" y="1905000"/>
              <a:ext cx="2590797" cy="2819400"/>
              <a:chOff x="4876800" y="1905000"/>
              <a:chExt cx="2590432" cy="2819400"/>
            </a:xfrm>
          </p:grpSpPr>
          <p:sp>
            <p:nvSpPr>
              <p:cNvPr id="158" name="Oval 157"/>
              <p:cNvSpPr/>
              <p:nvPr/>
            </p:nvSpPr>
            <p:spPr>
              <a:xfrm>
                <a:off x="4952992" y="19050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p:nvPr/>
            </p:nvSpPr>
            <p:spPr>
              <a:xfrm>
                <a:off x="4876803" y="29718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Oval 159"/>
              <p:cNvSpPr/>
              <p:nvPr/>
            </p:nvSpPr>
            <p:spPr>
              <a:xfrm>
                <a:off x="5486316" y="25908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Oval 160"/>
              <p:cNvSpPr/>
              <p:nvPr/>
            </p:nvSpPr>
            <p:spPr>
              <a:xfrm>
                <a:off x="4876803" y="35814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a:off x="5562505" y="32766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p:nvPr/>
            </p:nvSpPr>
            <p:spPr>
              <a:xfrm>
                <a:off x="6095828" y="22860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p:nvPr/>
            </p:nvSpPr>
            <p:spPr>
              <a:xfrm>
                <a:off x="6172017" y="31242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Oval 164"/>
              <p:cNvSpPr/>
              <p:nvPr/>
            </p:nvSpPr>
            <p:spPr>
              <a:xfrm>
                <a:off x="4876803" y="41148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Oval 165"/>
              <p:cNvSpPr/>
              <p:nvPr/>
            </p:nvSpPr>
            <p:spPr>
              <a:xfrm>
                <a:off x="6172017" y="38862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p:nvPr/>
            </p:nvSpPr>
            <p:spPr>
              <a:xfrm>
                <a:off x="5638694" y="44958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Hexagon 167"/>
              <p:cNvSpPr/>
              <p:nvPr/>
            </p:nvSpPr>
            <p:spPr>
              <a:xfrm>
                <a:off x="7086232" y="3124200"/>
                <a:ext cx="381000" cy="457200"/>
              </a:xfrm>
              <a:prstGeom prst="hexagon">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chemeClr val="tx2"/>
                      </a:solidFill>
                    </a:ln>
                  </a:rPr>
                  <a:t>D</a:t>
                </a:r>
              </a:p>
            </p:txBody>
          </p:sp>
          <p:cxnSp>
            <p:nvCxnSpPr>
              <p:cNvPr id="169" name="Straight Connector 168"/>
              <p:cNvCxnSpPr>
                <a:stCxn id="163" idx="6"/>
                <a:endCxn id="168" idx="2"/>
              </p:cNvCxnSpPr>
              <p:nvPr/>
            </p:nvCxnSpPr>
            <p:spPr>
              <a:xfrm>
                <a:off x="6324396" y="2400300"/>
                <a:ext cx="857127" cy="7239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66" idx="6"/>
                <a:endCxn id="168" idx="2"/>
              </p:cNvCxnSpPr>
              <p:nvPr/>
            </p:nvCxnSpPr>
            <p:spPr>
              <a:xfrm flipV="1">
                <a:off x="6400585" y="3581400"/>
                <a:ext cx="780938"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4" idx="6"/>
                <a:endCxn id="168" idx="2"/>
              </p:cNvCxnSpPr>
              <p:nvPr/>
            </p:nvCxnSpPr>
            <p:spPr>
              <a:xfrm>
                <a:off x="6400585" y="3238500"/>
                <a:ext cx="685702" cy="1143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0" idx="6"/>
                <a:endCxn id="163" idx="2"/>
              </p:cNvCxnSpPr>
              <p:nvPr/>
            </p:nvCxnSpPr>
            <p:spPr>
              <a:xfrm flipV="1">
                <a:off x="5714883" y="2400300"/>
                <a:ext cx="380945"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58" idx="6"/>
                <a:endCxn id="163" idx="1"/>
              </p:cNvCxnSpPr>
              <p:nvPr/>
            </p:nvCxnSpPr>
            <p:spPr>
              <a:xfrm>
                <a:off x="5181559" y="2019300"/>
                <a:ext cx="947602" cy="300038"/>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60" idx="5"/>
                <a:endCxn id="164" idx="2"/>
              </p:cNvCxnSpPr>
              <p:nvPr/>
            </p:nvCxnSpPr>
            <p:spPr>
              <a:xfrm rot="16200000" flipH="1">
                <a:off x="5700566" y="2767048"/>
                <a:ext cx="452437" cy="49046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2" idx="5"/>
                <a:endCxn id="166" idx="1"/>
              </p:cNvCxnSpPr>
              <p:nvPr/>
            </p:nvCxnSpPr>
            <p:spPr>
              <a:xfrm rot="16200000" flipH="1">
                <a:off x="5757708" y="3471895"/>
                <a:ext cx="447675" cy="447611"/>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7" idx="7"/>
                <a:endCxn id="166" idx="4"/>
              </p:cNvCxnSpPr>
              <p:nvPr/>
            </p:nvCxnSpPr>
            <p:spPr>
              <a:xfrm rot="5400000" flipH="1" flipV="1">
                <a:off x="5852947" y="4095782"/>
                <a:ext cx="414338" cy="452372"/>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61" idx="6"/>
                <a:endCxn id="166" idx="2"/>
              </p:cNvCxnSpPr>
              <p:nvPr/>
            </p:nvCxnSpPr>
            <p:spPr>
              <a:xfrm>
                <a:off x="5105370" y="3695700"/>
                <a:ext cx="1066647"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65" idx="6"/>
                <a:endCxn id="166" idx="3"/>
              </p:cNvCxnSpPr>
              <p:nvPr/>
            </p:nvCxnSpPr>
            <p:spPr>
              <a:xfrm flipV="1">
                <a:off x="5105370" y="4081463"/>
                <a:ext cx="1099980" cy="14763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endCxn id="160" idx="3"/>
              </p:cNvCxnSpPr>
              <p:nvPr/>
            </p:nvCxnSpPr>
            <p:spPr>
              <a:xfrm flipV="1">
                <a:off x="5105370" y="2786063"/>
                <a:ext cx="414279" cy="26193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59" idx="5"/>
                <a:endCxn id="162" idx="2"/>
              </p:cNvCxnSpPr>
              <p:nvPr/>
            </p:nvCxnSpPr>
            <p:spPr>
              <a:xfrm rot="16200000" flipH="1">
                <a:off x="5205353" y="3033748"/>
                <a:ext cx="223837" cy="49046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65" idx="5"/>
              </p:cNvCxnSpPr>
              <p:nvPr/>
            </p:nvCxnSpPr>
            <p:spPr>
              <a:xfrm rot="16200000" flipH="1">
                <a:off x="5205347" y="4176754"/>
                <a:ext cx="300037" cy="566656"/>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grpSp>
      </p:grpSp>
      <p:grpSp>
        <p:nvGrpSpPr>
          <p:cNvPr id="26" name="Group 142"/>
          <p:cNvGrpSpPr>
            <a:grpSpLocks/>
          </p:cNvGrpSpPr>
          <p:nvPr/>
        </p:nvGrpSpPr>
        <p:grpSpPr bwMode="auto">
          <a:xfrm>
            <a:off x="1303338" y="2016125"/>
            <a:ext cx="712787" cy="587375"/>
            <a:chOff x="5117015" y="2694937"/>
            <a:chExt cx="713428" cy="587343"/>
          </a:xfrm>
        </p:grpSpPr>
        <p:sp>
          <p:nvSpPr>
            <p:cNvPr id="20655" name="Oval 185"/>
            <p:cNvSpPr>
              <a:spLocks noChangeArrowheads="1"/>
            </p:cNvSpPr>
            <p:nvPr/>
          </p:nvSpPr>
          <p:spPr bwMode="auto">
            <a:xfrm>
              <a:off x="5117015" y="2694937"/>
              <a:ext cx="691129" cy="587343"/>
            </a:xfrm>
            <a:prstGeom prst="ellipse">
              <a:avLst/>
            </a:prstGeom>
            <a:noFill/>
            <a:ln w="38100" algn="ctr">
              <a:solidFill>
                <a:srgbClr val="66CCFF"/>
              </a:solidFill>
              <a:round/>
              <a:headEnd/>
              <a:tailEnd/>
            </a:ln>
          </p:spPr>
          <p:txBody>
            <a:bodyPr/>
            <a:lstStyle/>
            <a:p>
              <a:endParaRPr lang="en-US"/>
            </a:p>
          </p:txBody>
        </p:sp>
        <p:sp>
          <p:nvSpPr>
            <p:cNvPr id="20656" name="TextBox 186"/>
            <p:cNvSpPr txBox="1">
              <a:spLocks noChangeArrowheads="1"/>
            </p:cNvSpPr>
            <p:nvPr/>
          </p:nvSpPr>
          <p:spPr bwMode="auto">
            <a:xfrm>
              <a:off x="5288937" y="2847945"/>
              <a:ext cx="541506" cy="400110"/>
            </a:xfrm>
            <a:prstGeom prst="rect">
              <a:avLst/>
            </a:prstGeom>
            <a:noFill/>
            <a:ln w="9525">
              <a:noFill/>
              <a:miter lim="800000"/>
              <a:headEnd/>
              <a:tailEnd/>
            </a:ln>
          </p:spPr>
          <p:txBody>
            <a:bodyPr>
              <a:spAutoFit/>
            </a:bodyPr>
            <a:lstStyle/>
            <a:p>
              <a:r>
                <a:rPr lang="en-US" sz="2000">
                  <a:solidFill>
                    <a:srgbClr val="66CCFF"/>
                  </a:solidFill>
                </a:rPr>
                <a:t>4</a:t>
              </a:r>
            </a:p>
          </p:txBody>
        </p:sp>
      </p:grpSp>
      <p:sp>
        <p:nvSpPr>
          <p:cNvPr id="190" name="Bent Arrow 189"/>
          <p:cNvSpPr/>
          <p:nvPr/>
        </p:nvSpPr>
        <p:spPr bwMode="auto">
          <a:xfrm>
            <a:off x="615950" y="1336675"/>
            <a:ext cx="5016500" cy="1536700"/>
          </a:xfrm>
          <a:prstGeom prst="ben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91" name="TextBox 190"/>
          <p:cNvSpPr txBox="1">
            <a:spLocks noChangeArrowheads="1"/>
          </p:cNvSpPr>
          <p:nvPr/>
        </p:nvSpPr>
        <p:spPr bwMode="auto">
          <a:xfrm>
            <a:off x="908050" y="1549400"/>
            <a:ext cx="4762500" cy="368300"/>
          </a:xfrm>
          <a:prstGeom prst="rect">
            <a:avLst/>
          </a:prstGeom>
          <a:noFill/>
          <a:ln w="9525">
            <a:noFill/>
            <a:miter lim="800000"/>
            <a:headEnd/>
            <a:tailEnd/>
          </a:ln>
        </p:spPr>
        <p:txBody>
          <a:bodyPr wrap="none">
            <a:spAutoFit/>
          </a:bodyPr>
          <a:lstStyle/>
          <a:p>
            <a:r>
              <a:rPr lang="en-US">
                <a:solidFill>
                  <a:schemeClr val="tx1"/>
                </a:solidFill>
              </a:rPr>
              <a:t>Select subset that “explains” the disease </a:t>
            </a:r>
          </a:p>
        </p:txBody>
      </p:sp>
      <p:pic>
        <p:nvPicPr>
          <p:cNvPr id="182" name="Picture 2"/>
          <p:cNvPicPr>
            <a:picLocks noChangeAspect="1" noChangeArrowheads="1"/>
          </p:cNvPicPr>
          <p:nvPr/>
        </p:nvPicPr>
        <p:blipFill>
          <a:blip r:embed="rId3" cstate="print"/>
          <a:srcRect/>
          <a:stretch>
            <a:fillRect/>
          </a:stretch>
        </p:blipFill>
        <p:spPr bwMode="auto">
          <a:xfrm>
            <a:off x="1156459" y="83719"/>
            <a:ext cx="2137200" cy="1252956"/>
          </a:xfrm>
          <a:prstGeom prst="rect">
            <a:avLst/>
          </a:prstGeom>
          <a:noFill/>
          <a:ln w="9525">
            <a:noFill/>
            <a:miter lim="800000"/>
            <a:headEnd/>
            <a:tailEnd/>
          </a:ln>
        </p:spPr>
      </p:pic>
      <p:sp>
        <p:nvSpPr>
          <p:cNvPr id="183" name="Title 182"/>
          <p:cNvSpPr>
            <a:spLocks noGrp="1"/>
          </p:cNvSpPr>
          <p:nvPr>
            <p:ph type="title"/>
          </p:nvPr>
        </p:nvSpPr>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box(in)">
                                      <p:cBhvr>
                                        <p:cTn id="11" dur="500"/>
                                        <p:tgtEl>
                                          <p:spTgt spid="191"/>
                                        </p:tgtEl>
                                      </p:cBhvr>
                                    </p:animEffect>
                                  </p:childTnLst>
                                </p:cTn>
                              </p:par>
                              <p:par>
                                <p:cTn id="12" presetID="4" presetClass="entr" presetSubtype="16" fill="hold" nodeType="with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box(in)">
                                      <p:cBhvr>
                                        <p:cTn id="14" dur="500"/>
                                        <p:tgtEl>
                                          <p:spTgt spid="19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82"/>
                                        </p:tgtEl>
                                        <p:attrNameLst>
                                          <p:attrName>style.visibility</p:attrName>
                                        </p:attrNameLst>
                                      </p:cBhvr>
                                      <p:to>
                                        <p:strVal val="visible"/>
                                      </p:to>
                                    </p:set>
                                    <p:animEffect transition="in" filter="box(in)">
                                      <p:cBhvr>
                                        <p:cTn id="19"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stCxn id="7" idx="4"/>
          </p:cNvCxnSpPr>
          <p:nvPr/>
        </p:nvCxnSpPr>
        <p:spPr bwMode="auto">
          <a:xfrm rot="16200000" flipH="1">
            <a:off x="817912" y="4053081"/>
            <a:ext cx="3418045" cy="96012"/>
          </a:xfrm>
          <a:prstGeom prst="line">
            <a:avLst/>
          </a:prstGeom>
          <a:solidFill>
            <a:schemeClr val="accent1"/>
          </a:solidFill>
          <a:ln w="57150" cap="flat" cmpd="sng" algn="ctr">
            <a:solidFill>
              <a:srgbClr val="92D050"/>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27E1A429-F5E4-4E7A-909E-642836D84A0B}" type="slidenum">
              <a:rPr lang="en-US" smtClean="0"/>
              <a:pPr>
                <a:defRPr/>
              </a:pPr>
              <a:t>15</a:t>
            </a:fld>
            <a:endParaRPr lang="en-US"/>
          </a:p>
        </p:txBody>
      </p:sp>
      <p:sp>
        <p:nvSpPr>
          <p:cNvPr id="7" name="Oval 6"/>
          <p:cNvSpPr/>
          <p:nvPr/>
        </p:nvSpPr>
        <p:spPr bwMode="auto">
          <a:xfrm>
            <a:off x="2037270" y="1600200"/>
            <a:ext cx="883315" cy="791865"/>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8" name="Rounded Rectangle 7"/>
          <p:cNvSpPr/>
          <p:nvPr/>
        </p:nvSpPr>
        <p:spPr bwMode="auto">
          <a:xfrm>
            <a:off x="1576410" y="5387655"/>
            <a:ext cx="2381110" cy="857570"/>
          </a:xfrm>
          <a:prstGeom prst="roundRect">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rPr>
              <a:t>Case</a:t>
            </a:r>
          </a:p>
        </p:txBody>
      </p:sp>
      <p:sp>
        <p:nvSpPr>
          <p:cNvPr id="11" name="TextBox 10"/>
          <p:cNvSpPr txBox="1"/>
          <p:nvPr/>
        </p:nvSpPr>
        <p:spPr>
          <a:xfrm>
            <a:off x="1050330" y="1140625"/>
            <a:ext cx="2073870" cy="646331"/>
          </a:xfrm>
          <a:prstGeom prst="rect">
            <a:avLst/>
          </a:prstGeom>
          <a:noFill/>
        </p:spPr>
        <p:txBody>
          <a:bodyPr wrap="square" rtlCol="0">
            <a:spAutoFit/>
          </a:bodyPr>
          <a:lstStyle/>
          <a:p>
            <a:r>
              <a:rPr lang="en-US" dirty="0" smtClean="0">
                <a:solidFill>
                  <a:srgbClr val="FFCC00"/>
                </a:solidFill>
              </a:rPr>
              <a:t>Putative Causal gene</a:t>
            </a:r>
            <a:endParaRPr lang="en-US" dirty="0">
              <a:solidFill>
                <a:srgbClr val="FFCC00"/>
              </a:solidFill>
            </a:endParaRPr>
          </a:p>
        </p:txBody>
      </p:sp>
      <p:sp>
        <p:nvSpPr>
          <p:cNvPr id="13" name="TextBox 12"/>
          <p:cNvSpPr txBox="1"/>
          <p:nvPr/>
        </p:nvSpPr>
        <p:spPr>
          <a:xfrm>
            <a:off x="3728907" y="1186792"/>
            <a:ext cx="4581785" cy="3539430"/>
          </a:xfrm>
          <a:prstGeom prst="rect">
            <a:avLst/>
          </a:prstGeom>
          <a:noFill/>
        </p:spPr>
        <p:txBody>
          <a:bodyPr wrap="square" rtlCol="0">
            <a:spAutoFit/>
          </a:bodyPr>
          <a:lstStyle/>
          <a:p>
            <a:r>
              <a:rPr lang="en-US" sz="2800" dirty="0" smtClean="0"/>
              <a:t>Causal gene</a:t>
            </a:r>
          </a:p>
          <a:p>
            <a:pPr>
              <a:buFont typeface="Arial" pitchFamily="34" charset="0"/>
              <a:buChar char="•"/>
            </a:pPr>
            <a:r>
              <a:rPr lang="en-US" sz="2800" dirty="0" smtClean="0"/>
              <a:t> has copy number variation in the given case,</a:t>
            </a:r>
          </a:p>
          <a:p>
            <a:pPr>
              <a:buFont typeface="Arial" pitchFamily="34" charset="0"/>
              <a:buChar char="•"/>
            </a:pPr>
            <a:r>
              <a:rPr lang="en-US" sz="2800" dirty="0" smtClean="0"/>
              <a:t> low p-value pathway connecting it to a target gene that is differentially express in the same case</a:t>
            </a:r>
            <a:endParaRPr lang="en-US" sz="2800" dirty="0"/>
          </a:p>
        </p:txBody>
      </p:sp>
      <p:sp>
        <p:nvSpPr>
          <p:cNvPr id="14" name="TextBox 13"/>
          <p:cNvSpPr txBox="1"/>
          <p:nvPr/>
        </p:nvSpPr>
        <p:spPr>
          <a:xfrm>
            <a:off x="4994455" y="5387654"/>
            <a:ext cx="3955715" cy="646331"/>
          </a:xfrm>
          <a:prstGeom prst="rect">
            <a:avLst/>
          </a:prstGeom>
          <a:noFill/>
        </p:spPr>
        <p:txBody>
          <a:bodyPr wrap="square" rtlCol="0">
            <a:spAutoFit/>
          </a:bodyPr>
          <a:lstStyle/>
          <a:p>
            <a:r>
              <a:rPr lang="en-US" dirty="0" smtClean="0"/>
              <a:t># of such causal target genes = edge weight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9900"/>
                </a:solidFill>
              </a:rPr>
              <a:t>Tree important sets of genes of interest </a:t>
            </a:r>
            <a:endParaRPr lang="en-US" dirty="0">
              <a:solidFill>
                <a:srgbClr val="FF9900"/>
              </a:solidFill>
            </a:endParaRPr>
          </a:p>
        </p:txBody>
      </p:sp>
      <p:sp>
        <p:nvSpPr>
          <p:cNvPr id="3" name="Content Placeholder 2"/>
          <p:cNvSpPr>
            <a:spLocks noGrp="1"/>
          </p:cNvSpPr>
          <p:nvPr>
            <p:ph idx="1"/>
          </p:nvPr>
        </p:nvSpPr>
        <p:spPr/>
        <p:txBody>
          <a:bodyPr/>
          <a:lstStyle/>
          <a:p>
            <a:r>
              <a:rPr lang="en-US" dirty="0" smtClean="0">
                <a:solidFill>
                  <a:srgbClr val="FFFFCC"/>
                </a:solidFill>
              </a:rPr>
              <a:t> Disease genes </a:t>
            </a:r>
          </a:p>
          <a:p>
            <a:r>
              <a:rPr lang="en-US" dirty="0" smtClean="0">
                <a:solidFill>
                  <a:srgbClr val="FFFFCC"/>
                </a:solidFill>
              </a:rPr>
              <a:t>Causal geneses</a:t>
            </a:r>
          </a:p>
          <a:p>
            <a:r>
              <a:rPr lang="en-US" dirty="0" smtClean="0">
                <a:solidFill>
                  <a:srgbClr val="FFFFCC"/>
                </a:solidFill>
              </a:rPr>
              <a:t> Disease hubs – genes that appear on many disease related pathways (pathways from a causal gene to a diseases gene) </a:t>
            </a:r>
            <a:endParaRPr lang="en-US" dirty="0">
              <a:solidFill>
                <a:srgbClr val="FFFFCC"/>
              </a:solidFill>
            </a:endParaRPr>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17</a:t>
            </a:fld>
            <a:endParaRPr lang="en-US"/>
          </a:p>
        </p:txBody>
      </p:sp>
      <p:pic>
        <p:nvPicPr>
          <p:cNvPr id="2050" name="Picture 2" descr="genelist"/>
          <p:cNvPicPr>
            <a:picLocks noChangeAspect="1" noChangeArrowheads="1"/>
          </p:cNvPicPr>
          <p:nvPr/>
        </p:nvPicPr>
        <p:blipFill>
          <a:blip r:embed="rId2" cstate="print"/>
          <a:srcRect l="12695" t="7796" r="12695" b="35887"/>
          <a:stretch>
            <a:fillRect/>
          </a:stretch>
        </p:blipFill>
        <p:spPr bwMode="auto">
          <a:xfrm>
            <a:off x="1077145" y="-132799"/>
            <a:ext cx="7028115" cy="68542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18</a:t>
            </a:fld>
            <a:endParaRPr lang="en-US"/>
          </a:p>
        </p:txBody>
      </p:sp>
      <p:pic>
        <p:nvPicPr>
          <p:cNvPr id="3074" name="Picture 9" descr="Figure3"/>
          <p:cNvPicPr>
            <a:picLocks noGrp="1" noChangeAspect="1" noChangeArrowheads="1"/>
          </p:cNvPicPr>
          <p:nvPr>
            <p:ph idx="1"/>
          </p:nvPr>
        </p:nvPicPr>
        <p:blipFill>
          <a:blip r:embed="rId2" cstate="print"/>
          <a:srcRect/>
          <a:stretch>
            <a:fillRect/>
          </a:stretch>
        </p:blipFill>
        <p:spPr bwMode="auto">
          <a:xfrm>
            <a:off x="1203202" y="433410"/>
            <a:ext cx="6133957" cy="62449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19</a:t>
            </a:fld>
            <a:endParaRPr lang="en-US"/>
          </a:p>
        </p:txBody>
      </p:sp>
      <p:sp>
        <p:nvSpPr>
          <p:cNvPr id="6" name="Rounded Rectangle 5"/>
          <p:cNvSpPr>
            <a:spLocks noChangeArrowheads="1"/>
          </p:cNvSpPr>
          <p:nvPr/>
        </p:nvSpPr>
        <p:spPr bwMode="auto">
          <a:xfrm>
            <a:off x="457199" y="274638"/>
            <a:ext cx="8070515" cy="6499364"/>
          </a:xfrm>
          <a:prstGeom prst="roundRect">
            <a:avLst>
              <a:gd name="adj" fmla="val 16667"/>
            </a:avLst>
          </a:prstGeom>
          <a:solidFill>
            <a:schemeClr val="tx1"/>
          </a:solidFill>
          <a:ln w="9525" algn="ctr">
            <a:solidFill>
              <a:schemeClr val="tx1"/>
            </a:solidFill>
            <a:round/>
            <a:headEnd/>
            <a:tailEnd/>
          </a:ln>
        </p:spPr>
        <p:txBody>
          <a:bodyPr/>
          <a:lstStyle/>
          <a:p>
            <a:r>
              <a:rPr lang="en-US" sz="3200" dirty="0">
                <a:solidFill>
                  <a:srgbClr val="FF9900"/>
                </a:solidFill>
              </a:rPr>
              <a:t>Caveats:</a:t>
            </a:r>
          </a:p>
          <a:p>
            <a:pPr>
              <a:buFont typeface="Arial" charset="0"/>
              <a:buChar char="•"/>
            </a:pPr>
            <a:r>
              <a:rPr lang="en-US" sz="2800" b="0" dirty="0"/>
              <a:t> Some edges (e.g. transcription regulation) have direction</a:t>
            </a:r>
          </a:p>
          <a:p>
            <a:pPr>
              <a:buFont typeface="Arial" charset="0"/>
              <a:buChar char="•"/>
            </a:pPr>
            <a:r>
              <a:rPr lang="en-US" sz="2800" b="0" dirty="0"/>
              <a:t> At the end of each path there must be a transcription factor which directly affects gene expression </a:t>
            </a:r>
          </a:p>
          <a:p>
            <a:pPr>
              <a:buFont typeface="Arial" charset="0"/>
              <a:buChar char="•"/>
            </a:pPr>
            <a:r>
              <a:rPr lang="en-US" sz="2800" b="0" dirty="0" smtClean="0"/>
              <a:t> Design appropriate permutation test </a:t>
            </a:r>
            <a:r>
              <a:rPr lang="en-US" sz="2800" b="0" smtClean="0"/>
              <a:t>to support </a:t>
            </a:r>
            <a:r>
              <a:rPr lang="en-US" sz="2800" b="0" dirty="0"/>
              <a:t>the results </a:t>
            </a:r>
          </a:p>
          <a:p>
            <a:pPr>
              <a:buFont typeface="Arial" charset="0"/>
              <a:buChar char="•"/>
            </a:pPr>
            <a:r>
              <a:rPr lang="en-US" sz="2800" b="0" dirty="0"/>
              <a:t>The current flow needs to be solved on a huge network</a:t>
            </a:r>
            <a:endParaRPr lang="en-US" sz="1600" b="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ox(i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i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ox(i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flipV="1">
            <a:off x="270642" y="356601"/>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9" name="Straight Connector 28"/>
          <p:cNvCxnSpPr/>
          <p:nvPr/>
        </p:nvCxnSpPr>
        <p:spPr bwMode="auto">
          <a:xfrm flipV="1">
            <a:off x="270642" y="4786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0" name="Straight Connector 29"/>
          <p:cNvCxnSpPr/>
          <p:nvPr/>
        </p:nvCxnSpPr>
        <p:spPr bwMode="auto">
          <a:xfrm flipV="1">
            <a:off x="270641" y="10558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1" name="Straight Connector 30"/>
          <p:cNvCxnSpPr/>
          <p:nvPr/>
        </p:nvCxnSpPr>
        <p:spPr bwMode="auto">
          <a:xfrm flipV="1">
            <a:off x="270641" y="117795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2" name="Straight Connector 31"/>
          <p:cNvCxnSpPr/>
          <p:nvPr/>
        </p:nvCxnSpPr>
        <p:spPr bwMode="auto">
          <a:xfrm flipV="1">
            <a:off x="270642" y="164239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3" name="Straight Connector 32"/>
          <p:cNvCxnSpPr/>
          <p:nvPr/>
        </p:nvCxnSpPr>
        <p:spPr bwMode="auto">
          <a:xfrm flipV="1">
            <a:off x="270642" y="1764474"/>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42" name="Straight Arrow Connector 41"/>
          <p:cNvCxnSpPr/>
          <p:nvPr/>
        </p:nvCxnSpPr>
        <p:spPr bwMode="auto">
          <a:xfrm flipV="1">
            <a:off x="3580393" y="4005075"/>
            <a:ext cx="1177481" cy="212486"/>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43" name="Straight Arrow Connector 42"/>
          <p:cNvCxnSpPr/>
          <p:nvPr/>
        </p:nvCxnSpPr>
        <p:spPr bwMode="auto">
          <a:xfrm flipV="1">
            <a:off x="3693446" y="4190240"/>
            <a:ext cx="1064428" cy="759826"/>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44" name="Straight Arrow Connector 43"/>
          <p:cNvCxnSpPr/>
          <p:nvPr/>
        </p:nvCxnSpPr>
        <p:spPr bwMode="auto">
          <a:xfrm rot="5400000" flipH="1" flipV="1">
            <a:off x="3563212" y="4469870"/>
            <a:ext cx="1324896" cy="1064428"/>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5" name="Straight Connector 14"/>
          <p:cNvCxnSpPr/>
          <p:nvPr/>
        </p:nvCxnSpPr>
        <p:spPr bwMode="auto">
          <a:xfrm flipV="1">
            <a:off x="270641" y="230839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6" name="Straight Connector 15"/>
          <p:cNvCxnSpPr/>
          <p:nvPr/>
        </p:nvCxnSpPr>
        <p:spPr bwMode="auto">
          <a:xfrm flipV="1">
            <a:off x="270641" y="24304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7" name="Straight Connector 16"/>
          <p:cNvCxnSpPr/>
          <p:nvPr/>
        </p:nvCxnSpPr>
        <p:spPr bwMode="auto">
          <a:xfrm flipV="1">
            <a:off x="270640" y="30076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8" name="Straight Connector 17"/>
          <p:cNvCxnSpPr/>
          <p:nvPr/>
        </p:nvCxnSpPr>
        <p:spPr bwMode="auto">
          <a:xfrm flipV="1">
            <a:off x="270643" y="315706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9" name="Straight Connector 18"/>
          <p:cNvCxnSpPr/>
          <p:nvPr/>
        </p:nvCxnSpPr>
        <p:spPr bwMode="auto">
          <a:xfrm flipV="1">
            <a:off x="270641" y="359419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0" name="Straight Connector 19"/>
          <p:cNvCxnSpPr/>
          <p:nvPr/>
        </p:nvCxnSpPr>
        <p:spPr bwMode="auto">
          <a:xfrm flipV="1">
            <a:off x="270641" y="371626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7" name="Straight Connector 56"/>
          <p:cNvCxnSpPr/>
          <p:nvPr/>
        </p:nvCxnSpPr>
        <p:spPr bwMode="auto">
          <a:xfrm flipV="1">
            <a:off x="270643" y="419024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8" name="Straight Connector 57"/>
          <p:cNvCxnSpPr/>
          <p:nvPr/>
        </p:nvCxnSpPr>
        <p:spPr bwMode="auto">
          <a:xfrm flipV="1">
            <a:off x="270643" y="43123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9" name="Straight Connector 58"/>
          <p:cNvCxnSpPr/>
          <p:nvPr/>
        </p:nvCxnSpPr>
        <p:spPr bwMode="auto">
          <a:xfrm flipV="1">
            <a:off x="270642" y="48895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0" name="Straight Connector 59"/>
          <p:cNvCxnSpPr/>
          <p:nvPr/>
        </p:nvCxnSpPr>
        <p:spPr bwMode="auto">
          <a:xfrm flipV="1">
            <a:off x="270642" y="501158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1" name="Straight Connector 60"/>
          <p:cNvCxnSpPr/>
          <p:nvPr/>
        </p:nvCxnSpPr>
        <p:spPr bwMode="auto">
          <a:xfrm flipV="1">
            <a:off x="270643" y="547603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2" name="Straight Connector 61"/>
          <p:cNvCxnSpPr/>
          <p:nvPr/>
        </p:nvCxnSpPr>
        <p:spPr bwMode="auto">
          <a:xfrm flipV="1">
            <a:off x="270643" y="559811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8" name="Straight Arrow Connector 67"/>
          <p:cNvCxnSpPr/>
          <p:nvPr/>
        </p:nvCxnSpPr>
        <p:spPr bwMode="auto">
          <a:xfrm>
            <a:off x="3693446" y="356601"/>
            <a:ext cx="1678904" cy="1179555"/>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0" name="Straight Arrow Connector 69"/>
          <p:cNvCxnSpPr/>
          <p:nvPr/>
        </p:nvCxnSpPr>
        <p:spPr bwMode="auto">
          <a:xfrm>
            <a:off x="3693446" y="1205271"/>
            <a:ext cx="1678904" cy="464449"/>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2" name="Straight Arrow Connector 71"/>
          <p:cNvCxnSpPr/>
          <p:nvPr/>
        </p:nvCxnSpPr>
        <p:spPr bwMode="auto">
          <a:xfrm flipV="1">
            <a:off x="3693446" y="1794799"/>
            <a:ext cx="1678904" cy="540918"/>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4" name="Straight Arrow Connector 73"/>
          <p:cNvCxnSpPr/>
          <p:nvPr/>
        </p:nvCxnSpPr>
        <p:spPr bwMode="auto">
          <a:xfrm flipV="1">
            <a:off x="3693446" y="2084823"/>
            <a:ext cx="1678904" cy="922847"/>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6" name="Straight Arrow Connector 75"/>
          <p:cNvCxnSpPr/>
          <p:nvPr/>
        </p:nvCxnSpPr>
        <p:spPr bwMode="auto">
          <a:xfrm flipV="1">
            <a:off x="3580392" y="2084822"/>
            <a:ext cx="1944360" cy="1658768"/>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sp>
        <p:nvSpPr>
          <p:cNvPr id="84" name="Rectangle 83"/>
          <p:cNvSpPr/>
          <p:nvPr/>
        </p:nvSpPr>
        <p:spPr bwMode="auto">
          <a:xfrm>
            <a:off x="424260" y="155997"/>
            <a:ext cx="230430" cy="60021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66FF"/>
              </a:solidFill>
            </a:endParaRPr>
          </a:p>
        </p:txBody>
      </p:sp>
      <p:sp>
        <p:nvSpPr>
          <p:cNvPr id="34" name="TextBox 33"/>
          <p:cNvSpPr txBox="1"/>
          <p:nvPr/>
        </p:nvSpPr>
        <p:spPr>
          <a:xfrm>
            <a:off x="4111140" y="5598113"/>
            <a:ext cx="4839029" cy="1200329"/>
          </a:xfrm>
          <a:prstGeom prst="rect">
            <a:avLst/>
          </a:prstGeom>
          <a:noFill/>
        </p:spPr>
        <p:txBody>
          <a:bodyPr wrap="square" rtlCol="0">
            <a:spAutoFit/>
          </a:bodyPr>
          <a:lstStyle/>
          <a:p>
            <a:r>
              <a:rPr lang="en-US" sz="2400" dirty="0" smtClean="0"/>
              <a:t>GWAS studies – Genome wide scan for genotype - phenotype  association</a:t>
            </a:r>
            <a:endParaRPr lang="en-US" sz="2400" dirty="0"/>
          </a:p>
        </p:txBody>
      </p:sp>
      <p:pic>
        <p:nvPicPr>
          <p:cNvPr id="35" name="Picture 2" descr="C:\Documents and Settings\przytyck\Local Settings\Temporary Internet Files\Content.IE5\1RKUV3CC\MC900434385[1].wmf"/>
          <p:cNvPicPr>
            <a:picLocks noChangeAspect="1" noChangeArrowheads="1"/>
          </p:cNvPicPr>
          <p:nvPr/>
        </p:nvPicPr>
        <p:blipFill>
          <a:blip r:embed="rId3" cstate="print"/>
          <a:srcRect/>
          <a:stretch>
            <a:fillRect/>
          </a:stretch>
        </p:blipFill>
        <p:spPr bwMode="auto">
          <a:xfrm>
            <a:off x="5877770" y="1104498"/>
            <a:ext cx="1517052" cy="1374594"/>
          </a:xfrm>
          <a:prstGeom prst="rect">
            <a:avLst/>
          </a:prstGeom>
          <a:noFill/>
        </p:spPr>
      </p:pic>
      <p:pic>
        <p:nvPicPr>
          <p:cNvPr id="36" name="Picture 3" descr="C:\Documents and Settings\przytyck\Local Settings\Temporary Internet Files\Content.IE5\LRBBNHEC\MC900432437[1].wmf"/>
          <p:cNvPicPr>
            <a:picLocks noChangeAspect="1" noChangeArrowheads="1"/>
          </p:cNvPicPr>
          <p:nvPr/>
        </p:nvPicPr>
        <p:blipFill>
          <a:blip r:embed="rId4" cstate="print"/>
          <a:srcRect/>
          <a:stretch>
            <a:fillRect/>
          </a:stretch>
        </p:blipFill>
        <p:spPr bwMode="auto">
          <a:xfrm>
            <a:off x="5877770" y="3197410"/>
            <a:ext cx="1546225" cy="18415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1" nodeType="clickEffect">
                                  <p:stCondLst>
                                    <p:cond delay="0"/>
                                  </p:stCondLst>
                                  <p:childTnLst>
                                    <p:animMotion origin="layout" path="M -4.16667E-6 -3.17919E-6 L 0.25 -3.17919E-6 " pathEditMode="relative" rAng="0" ptsTypes="AA">
                                      <p:cBhvr>
                                        <p:cTn id="11" dur="2000" fill="hold"/>
                                        <p:tgtEl>
                                          <p:spTgt spid="84"/>
                                        </p:tgtEl>
                                        <p:attrNameLst>
                                          <p:attrName>ppt_x</p:attrName>
                                          <p:attrName>ppt_y</p:attrName>
                                        </p:attrNameLst>
                                      </p:cBhvr>
                                      <p:rCtr x="125" y="0"/>
                                    </p:animMotion>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20</a:t>
            </a:fld>
            <a:endParaRPr lang="en-US"/>
          </a:p>
        </p:txBody>
      </p:sp>
      <p:sp>
        <p:nvSpPr>
          <p:cNvPr id="6" name="Rounded Rectangle 5"/>
          <p:cNvSpPr>
            <a:spLocks noChangeArrowheads="1"/>
          </p:cNvSpPr>
          <p:nvPr/>
        </p:nvSpPr>
        <p:spPr bwMode="auto">
          <a:xfrm>
            <a:off x="457199" y="274638"/>
            <a:ext cx="8070515" cy="6499364"/>
          </a:xfrm>
          <a:prstGeom prst="roundRect">
            <a:avLst>
              <a:gd name="adj" fmla="val 16667"/>
            </a:avLst>
          </a:prstGeom>
          <a:solidFill>
            <a:schemeClr val="tx1"/>
          </a:solidFill>
          <a:ln w="9525" algn="ctr">
            <a:solidFill>
              <a:schemeClr val="tx1"/>
            </a:solidFill>
            <a:round/>
            <a:headEnd/>
            <a:tailEnd/>
          </a:ln>
        </p:spPr>
        <p:txBody>
          <a:bodyPr/>
          <a:lstStyle/>
          <a:p>
            <a:r>
              <a:rPr lang="en-US" sz="3200" dirty="0">
                <a:solidFill>
                  <a:srgbClr val="FF9900"/>
                </a:solidFill>
              </a:rPr>
              <a:t>Caveats:</a:t>
            </a:r>
          </a:p>
          <a:p>
            <a:pPr>
              <a:buFont typeface="Arial" charset="0"/>
              <a:buChar char="•"/>
            </a:pPr>
            <a:r>
              <a:rPr lang="en-US" sz="2800" b="0" dirty="0">
                <a:solidFill>
                  <a:schemeClr val="bg2">
                    <a:lumMod val="75000"/>
                  </a:schemeClr>
                </a:solidFill>
              </a:rPr>
              <a:t> Some edges (e.g. transcription regulation) have direction</a:t>
            </a:r>
          </a:p>
          <a:p>
            <a:pPr>
              <a:buFont typeface="Arial" charset="0"/>
              <a:buChar char="•"/>
            </a:pPr>
            <a:r>
              <a:rPr lang="en-US" sz="2800" b="0" dirty="0"/>
              <a:t> At the end of each path there must be a transcription factor which directly affects gene expression </a:t>
            </a:r>
          </a:p>
          <a:p>
            <a:pPr>
              <a:buFont typeface="Arial" charset="0"/>
              <a:buChar char="•"/>
            </a:pPr>
            <a:r>
              <a:rPr lang="en-US" sz="2800" b="0" dirty="0" smtClean="0"/>
              <a:t> </a:t>
            </a:r>
            <a:r>
              <a:rPr lang="en-US" sz="2800" b="0" dirty="0" smtClean="0">
                <a:solidFill>
                  <a:schemeClr val="bg2">
                    <a:lumMod val="75000"/>
                  </a:schemeClr>
                </a:solidFill>
              </a:rPr>
              <a:t>Design appropriate permutation test to support </a:t>
            </a:r>
            <a:r>
              <a:rPr lang="en-US" sz="2800" b="0" dirty="0">
                <a:solidFill>
                  <a:schemeClr val="bg2">
                    <a:lumMod val="75000"/>
                  </a:schemeClr>
                </a:solidFill>
              </a:rPr>
              <a:t>the results </a:t>
            </a:r>
          </a:p>
          <a:p>
            <a:pPr>
              <a:buFont typeface="Arial" charset="0"/>
              <a:buChar char="•"/>
            </a:pPr>
            <a:r>
              <a:rPr lang="en-US" sz="2800" b="0" dirty="0">
                <a:solidFill>
                  <a:schemeClr val="bg2">
                    <a:lumMod val="75000"/>
                  </a:schemeClr>
                </a:solidFill>
              </a:rPr>
              <a:t>The current flow needs to be solved on a huge network</a:t>
            </a:r>
            <a:endParaRPr lang="en-US" sz="1600" b="0" dirty="0">
              <a:solidFill>
                <a:schemeClr val="bg2">
                  <a:lumMod val="75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CC66"/>
                </a:solidFill>
              </a:rPr>
              <a:t>Dropping the restriction that last </a:t>
            </a:r>
            <a:r>
              <a:rPr lang="en-US" sz="3200" dirty="0" err="1" smtClean="0">
                <a:solidFill>
                  <a:srgbClr val="FFCC66"/>
                </a:solidFill>
              </a:rPr>
              <a:t>last</a:t>
            </a:r>
            <a:r>
              <a:rPr lang="en-US" sz="3200" dirty="0" smtClean="0">
                <a:solidFill>
                  <a:srgbClr val="FFCC66"/>
                </a:solidFill>
              </a:rPr>
              <a:t> but one node on the pathway is a TF</a:t>
            </a:r>
            <a:endParaRPr lang="en-US" sz="3200" dirty="0">
              <a:solidFill>
                <a:srgbClr val="FFCC66"/>
              </a:solidFill>
            </a:endParaRPr>
          </a:p>
        </p:txBody>
      </p:sp>
      <p:sp>
        <p:nvSpPr>
          <p:cNvPr id="3" name="Content Placeholder 2"/>
          <p:cNvSpPr>
            <a:spLocks noGrp="1"/>
          </p:cNvSpPr>
          <p:nvPr>
            <p:ph idx="1"/>
          </p:nvPr>
        </p:nvSpPr>
        <p:spPr>
          <a:xfrm>
            <a:off x="457200" y="2315255"/>
            <a:ext cx="8686800" cy="3810908"/>
          </a:xfrm>
        </p:spPr>
        <p:txBody>
          <a:bodyPr/>
          <a:lstStyle/>
          <a:p>
            <a:pPr>
              <a:buNone/>
            </a:pPr>
            <a:r>
              <a:rPr lang="en-US" dirty="0" smtClean="0">
                <a:solidFill>
                  <a:srgbClr val="FFCC66"/>
                </a:solidFill>
              </a:rPr>
              <a:t>target genes overlap        causal genes overlap</a:t>
            </a:r>
            <a:endParaRPr lang="en-US" dirty="0">
              <a:solidFill>
                <a:srgbClr val="FFCC66"/>
              </a:solidFill>
            </a:endParaRPr>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21</a:t>
            </a:fld>
            <a:endParaRPr lang="en-US"/>
          </a:p>
        </p:txBody>
      </p:sp>
      <p:pic>
        <p:nvPicPr>
          <p:cNvPr id="1026" name="Picture 10" descr="Figure5"/>
          <p:cNvPicPr>
            <a:picLocks noChangeAspect="1" noChangeArrowheads="1"/>
          </p:cNvPicPr>
          <p:nvPr/>
        </p:nvPicPr>
        <p:blipFill>
          <a:blip r:embed="rId2" cstate="print"/>
          <a:srcRect/>
          <a:stretch>
            <a:fillRect/>
          </a:stretch>
        </p:blipFill>
        <p:spPr bwMode="auto">
          <a:xfrm>
            <a:off x="1845245" y="3275380"/>
            <a:ext cx="5486400" cy="2171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3304635" y="5649913"/>
            <a:ext cx="4590300" cy="476250"/>
          </a:xfrm>
        </p:spPr>
        <p:txBody>
          <a:bodyPr/>
          <a:lstStyle/>
          <a:p>
            <a:pPr>
              <a:defRPr/>
            </a:pPr>
            <a:r>
              <a:rPr lang="en-US" sz="3200" dirty="0" smtClean="0">
                <a:solidFill>
                  <a:schemeClr val="bg1"/>
                </a:solidFill>
              </a:rPr>
              <a:t>0        1        2           3 </a:t>
            </a:r>
            <a:r>
              <a:rPr lang="en-US" dirty="0" smtClean="0"/>
              <a:t>BSOSC Review, November 2008</a:t>
            </a:r>
            <a:endParaRPr lang="en-US" dirty="0"/>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22</a:t>
            </a:fld>
            <a:endParaRPr lang="en-US"/>
          </a:p>
        </p:txBody>
      </p:sp>
      <p:graphicFrame>
        <p:nvGraphicFramePr>
          <p:cNvPr id="6" name="Chart 5"/>
          <p:cNvGraphicFramePr/>
          <p:nvPr/>
        </p:nvGraphicFramePr>
        <p:xfrm>
          <a:off x="2498130" y="1600200"/>
          <a:ext cx="5396805" cy="41221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07719" y="399871"/>
            <a:ext cx="7259135" cy="1200329"/>
          </a:xfrm>
          <a:prstGeom prst="rect">
            <a:avLst/>
          </a:prstGeom>
          <a:noFill/>
        </p:spPr>
        <p:txBody>
          <a:bodyPr wrap="square" rtlCol="0">
            <a:spAutoFit/>
          </a:bodyPr>
          <a:lstStyle/>
          <a:p>
            <a:r>
              <a:rPr lang="en-US" sz="3600" dirty="0" smtClean="0"/>
              <a:t>Network distances  nodes</a:t>
            </a:r>
          </a:p>
          <a:p>
            <a:r>
              <a:rPr lang="en-US" sz="3600" dirty="0" smtClean="0"/>
              <a:t>In  the two sets </a:t>
            </a:r>
            <a:endParaRPr lang="en-US" sz="36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CC66"/>
                </a:solidFill>
              </a:rPr>
              <a:t>Effect of copy number variation of a gene on expression of this gene:</a:t>
            </a:r>
            <a:endParaRPr lang="en-US" sz="3200" dirty="0">
              <a:solidFill>
                <a:srgbClr val="FFCC66"/>
              </a:solidFill>
            </a:endParaRPr>
          </a:p>
        </p:txBody>
      </p:sp>
      <p:sp>
        <p:nvSpPr>
          <p:cNvPr id="3" name="Content Placeholder 2"/>
          <p:cNvSpPr>
            <a:spLocks noGrp="1"/>
          </p:cNvSpPr>
          <p:nvPr>
            <p:ph idx="1"/>
          </p:nvPr>
        </p:nvSpPr>
        <p:spPr>
          <a:xfrm>
            <a:off x="457200" y="1600200"/>
            <a:ext cx="8229600" cy="3595430"/>
          </a:xfrm>
        </p:spPr>
        <p:txBody>
          <a:bodyPr/>
          <a:lstStyle/>
          <a:p>
            <a:pPr>
              <a:buNone/>
            </a:pPr>
            <a:r>
              <a:rPr lang="en-US" dirty="0" smtClean="0">
                <a:solidFill>
                  <a:srgbClr val="FFFFCC"/>
                </a:solidFill>
              </a:rPr>
              <a:t>Expected:</a:t>
            </a:r>
          </a:p>
          <a:p>
            <a:pPr>
              <a:buNone/>
            </a:pPr>
            <a:endParaRPr lang="en-US" dirty="0" smtClean="0">
              <a:solidFill>
                <a:srgbClr val="FFFFCC"/>
              </a:solidFill>
            </a:endParaRPr>
          </a:p>
          <a:p>
            <a:pPr>
              <a:buNone/>
            </a:pPr>
            <a:endParaRPr lang="en-US" dirty="0" smtClean="0">
              <a:solidFill>
                <a:srgbClr val="FFFFCC"/>
              </a:solidFill>
            </a:endParaRPr>
          </a:p>
          <a:p>
            <a:pPr>
              <a:buNone/>
            </a:pPr>
            <a:endParaRPr lang="en-US" dirty="0" smtClean="0">
              <a:solidFill>
                <a:srgbClr val="FFFFCC"/>
              </a:solidFill>
            </a:endParaRPr>
          </a:p>
          <a:p>
            <a:pPr>
              <a:buNone/>
            </a:pPr>
            <a:r>
              <a:rPr lang="en-US" dirty="0" smtClean="0">
                <a:solidFill>
                  <a:srgbClr val="FFFFCC"/>
                </a:solidFill>
              </a:rPr>
              <a:t>But sometimes we observe :</a:t>
            </a:r>
          </a:p>
          <a:p>
            <a:pPr>
              <a:buNone/>
            </a:pPr>
            <a:endParaRPr lang="en-US" dirty="0" smtClean="0">
              <a:solidFill>
                <a:srgbClr val="FFFFCC"/>
              </a:solidFill>
            </a:endParaRPr>
          </a:p>
          <a:p>
            <a:pPr>
              <a:buNone/>
            </a:pPr>
            <a:endParaRPr lang="en-US" dirty="0" smtClean="0">
              <a:solidFill>
                <a:srgbClr val="FFFFCC"/>
              </a:solidFill>
            </a:endParaRPr>
          </a:p>
          <a:p>
            <a:pPr>
              <a:buNone/>
            </a:pPr>
            <a:endParaRPr lang="en-US" dirty="0" smtClean="0">
              <a:solidFill>
                <a:srgbClr val="FFFFCC"/>
              </a:solidFill>
            </a:endParaRPr>
          </a:p>
          <a:p>
            <a:pPr>
              <a:buNone/>
            </a:pPr>
            <a:r>
              <a:rPr lang="en-US" dirty="0" smtClean="0">
                <a:solidFill>
                  <a:srgbClr val="FFFFCC"/>
                </a:solidFill>
              </a:rPr>
              <a:t>   </a:t>
            </a:r>
          </a:p>
          <a:p>
            <a:pPr>
              <a:buNone/>
            </a:pPr>
            <a:endParaRPr lang="en-US" dirty="0" smtClean="0">
              <a:solidFill>
                <a:srgbClr val="FFFFCC"/>
              </a:solidFill>
            </a:endParaRPr>
          </a:p>
          <a:p>
            <a:pPr>
              <a:buNone/>
            </a:pPr>
            <a:endParaRPr lang="en-US" dirty="0" smtClean="0">
              <a:solidFill>
                <a:srgbClr val="FFFFCC"/>
              </a:solidFill>
            </a:endParaRPr>
          </a:p>
          <a:p>
            <a:pPr>
              <a:buNone/>
            </a:pPr>
            <a:endParaRPr lang="en-US" dirty="0" smtClean="0">
              <a:solidFill>
                <a:srgbClr val="FFFFCC"/>
              </a:solidFill>
            </a:endParaRPr>
          </a:p>
          <a:p>
            <a:pPr>
              <a:buNone/>
            </a:pPr>
            <a:endParaRPr lang="en-US" dirty="0" smtClean="0">
              <a:solidFill>
                <a:srgbClr val="FFFFCC"/>
              </a:solidFill>
            </a:endParaRPr>
          </a:p>
          <a:p>
            <a:pPr>
              <a:buNone/>
            </a:pPr>
            <a:endParaRPr lang="en-US" dirty="0" smtClean="0">
              <a:solidFill>
                <a:srgbClr val="FFFFCC"/>
              </a:solidFill>
            </a:endParaRPr>
          </a:p>
          <a:p>
            <a:pPr>
              <a:buNone/>
            </a:pPr>
            <a:r>
              <a:rPr lang="en-US" dirty="0" smtClean="0">
                <a:solidFill>
                  <a:srgbClr val="FFFFCC"/>
                </a:solidFill>
              </a:rPr>
              <a:t>   </a:t>
            </a:r>
            <a:endParaRPr lang="en-US" dirty="0">
              <a:solidFill>
                <a:srgbClr val="FFFFCC"/>
              </a:solidFill>
            </a:endParaRPr>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23</a:t>
            </a:fld>
            <a:endParaRPr lang="en-US"/>
          </a:p>
        </p:txBody>
      </p:sp>
      <p:sp>
        <p:nvSpPr>
          <p:cNvPr id="6" name="Down Arrow 5"/>
          <p:cNvSpPr/>
          <p:nvPr/>
        </p:nvSpPr>
        <p:spPr bwMode="auto">
          <a:xfrm rot="10800000">
            <a:off x="2632547" y="1815990"/>
            <a:ext cx="345645" cy="1305770"/>
          </a:xfrm>
          <a:prstGeom prst="downArrow">
            <a:avLst/>
          </a:prstGeom>
          <a:gradFill flip="none" rotWithShape="1">
            <a:gsLst>
              <a:gs pos="0">
                <a:srgbClr val="66CCFF"/>
              </a:gs>
              <a:gs pos="50000">
                <a:srgbClr val="0070C0">
                  <a:shade val="67500"/>
                  <a:satMod val="115000"/>
                </a:srgbClr>
              </a:gs>
              <a:gs pos="100000">
                <a:srgbClr val="0070C0">
                  <a:shade val="100000"/>
                  <a:satMod val="115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7" name="Down Arrow 6"/>
          <p:cNvSpPr/>
          <p:nvPr/>
        </p:nvSpPr>
        <p:spPr bwMode="auto">
          <a:xfrm rot="10800000">
            <a:off x="4451813" y="1815990"/>
            <a:ext cx="345645" cy="1305771"/>
          </a:xfrm>
          <a:prstGeom prst="downArrow">
            <a:avLst/>
          </a:prstGeom>
          <a:gradFill>
            <a:gsLst>
              <a:gs pos="0">
                <a:srgbClr val="00B050"/>
              </a:gs>
              <a:gs pos="30000">
                <a:srgbClr val="66008F"/>
              </a:gs>
              <a:gs pos="64999">
                <a:srgbClr val="BA0066"/>
              </a:gs>
              <a:gs pos="89999">
                <a:srgbClr val="FF0000"/>
              </a:gs>
              <a:gs pos="100000">
                <a:srgbClr val="FF82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8" name="TextBox 7"/>
          <p:cNvSpPr txBox="1"/>
          <p:nvPr/>
        </p:nvSpPr>
        <p:spPr>
          <a:xfrm>
            <a:off x="2469078" y="3352190"/>
            <a:ext cx="1018227" cy="369332"/>
          </a:xfrm>
          <a:prstGeom prst="rect">
            <a:avLst/>
          </a:prstGeom>
          <a:noFill/>
        </p:spPr>
        <p:txBody>
          <a:bodyPr wrap="none" rtlCol="0">
            <a:spAutoFit/>
          </a:bodyPr>
          <a:lstStyle/>
          <a:p>
            <a:r>
              <a:rPr lang="en-US" dirty="0" smtClean="0"/>
              <a:t>Copy # </a:t>
            </a:r>
            <a:endParaRPr lang="en-US" dirty="0"/>
          </a:p>
        </p:txBody>
      </p:sp>
      <p:sp>
        <p:nvSpPr>
          <p:cNvPr id="9" name="TextBox 8"/>
          <p:cNvSpPr txBox="1"/>
          <p:nvPr/>
        </p:nvSpPr>
        <p:spPr>
          <a:xfrm>
            <a:off x="4051100" y="3352190"/>
            <a:ext cx="1492716" cy="369332"/>
          </a:xfrm>
          <a:prstGeom prst="rect">
            <a:avLst/>
          </a:prstGeom>
          <a:noFill/>
        </p:spPr>
        <p:txBody>
          <a:bodyPr wrap="none" rtlCol="0">
            <a:spAutoFit/>
          </a:bodyPr>
          <a:lstStyle/>
          <a:p>
            <a:r>
              <a:rPr lang="en-US" dirty="0" smtClean="0"/>
              <a:t>Expression </a:t>
            </a:r>
            <a:endParaRPr lang="en-US" dirty="0"/>
          </a:p>
        </p:txBody>
      </p:sp>
      <p:sp>
        <p:nvSpPr>
          <p:cNvPr id="10" name="Down Arrow 9"/>
          <p:cNvSpPr/>
          <p:nvPr/>
        </p:nvSpPr>
        <p:spPr bwMode="auto">
          <a:xfrm rot="10800000">
            <a:off x="2784947" y="4634273"/>
            <a:ext cx="345645" cy="1305770"/>
          </a:xfrm>
          <a:prstGeom prst="downArrow">
            <a:avLst/>
          </a:prstGeom>
          <a:gradFill flip="none" rotWithShape="1">
            <a:gsLst>
              <a:gs pos="0">
                <a:srgbClr val="66CCFF"/>
              </a:gs>
              <a:gs pos="50000">
                <a:srgbClr val="0070C0">
                  <a:shade val="67500"/>
                  <a:satMod val="115000"/>
                </a:srgbClr>
              </a:gs>
              <a:gs pos="100000">
                <a:srgbClr val="0070C0">
                  <a:shade val="100000"/>
                  <a:satMod val="115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1" name="Down Arrow 10"/>
          <p:cNvSpPr/>
          <p:nvPr/>
        </p:nvSpPr>
        <p:spPr bwMode="auto">
          <a:xfrm>
            <a:off x="4604213" y="4634273"/>
            <a:ext cx="345645" cy="1305771"/>
          </a:xfrm>
          <a:prstGeom prst="downArrow">
            <a:avLst/>
          </a:prstGeom>
          <a:gradFill>
            <a:gsLst>
              <a:gs pos="0">
                <a:srgbClr val="00B050"/>
              </a:gs>
              <a:gs pos="30000">
                <a:srgbClr val="66008F"/>
              </a:gs>
              <a:gs pos="64999">
                <a:srgbClr val="BA0066"/>
              </a:gs>
              <a:gs pos="89999">
                <a:srgbClr val="FF0000"/>
              </a:gs>
              <a:gs pos="100000">
                <a:srgbClr val="FF8200"/>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2" name="TextBox 11"/>
          <p:cNvSpPr txBox="1"/>
          <p:nvPr/>
        </p:nvSpPr>
        <p:spPr>
          <a:xfrm>
            <a:off x="2621478" y="6170473"/>
            <a:ext cx="1018227" cy="369332"/>
          </a:xfrm>
          <a:prstGeom prst="rect">
            <a:avLst/>
          </a:prstGeom>
          <a:noFill/>
        </p:spPr>
        <p:txBody>
          <a:bodyPr wrap="none" rtlCol="0">
            <a:spAutoFit/>
          </a:bodyPr>
          <a:lstStyle/>
          <a:p>
            <a:r>
              <a:rPr lang="en-US" dirty="0" smtClean="0"/>
              <a:t>Copy # </a:t>
            </a:r>
            <a:endParaRPr lang="en-US" dirty="0"/>
          </a:p>
        </p:txBody>
      </p:sp>
      <p:sp>
        <p:nvSpPr>
          <p:cNvPr id="13" name="TextBox 12"/>
          <p:cNvSpPr txBox="1"/>
          <p:nvPr/>
        </p:nvSpPr>
        <p:spPr>
          <a:xfrm>
            <a:off x="4203500" y="6170473"/>
            <a:ext cx="1492716" cy="369332"/>
          </a:xfrm>
          <a:prstGeom prst="rect">
            <a:avLst/>
          </a:prstGeom>
          <a:noFill/>
        </p:spPr>
        <p:txBody>
          <a:bodyPr wrap="none" rtlCol="0">
            <a:spAutoFit/>
          </a:bodyPr>
          <a:lstStyle/>
          <a:p>
            <a:r>
              <a:rPr lang="en-US" dirty="0" smtClean="0"/>
              <a:t>Expression </a:t>
            </a:r>
            <a:endParaRPr lang="en-US" dirty="0"/>
          </a:p>
        </p:txBody>
      </p:sp>
      <p:sp>
        <p:nvSpPr>
          <p:cNvPr id="14" name="TextBox 13"/>
          <p:cNvSpPr txBox="1"/>
          <p:nvPr/>
        </p:nvSpPr>
        <p:spPr>
          <a:xfrm>
            <a:off x="6338631" y="5195629"/>
            <a:ext cx="2348170" cy="923330"/>
          </a:xfrm>
          <a:prstGeom prst="rect">
            <a:avLst/>
          </a:prstGeom>
          <a:noFill/>
        </p:spPr>
        <p:txBody>
          <a:bodyPr wrap="square" rtlCol="0">
            <a:spAutoFit/>
          </a:bodyPr>
          <a:lstStyle/>
          <a:p>
            <a:r>
              <a:rPr lang="en-US" dirty="0" smtClean="0"/>
              <a:t>Example CDK2, negative correlation  </a:t>
            </a:r>
            <a:r>
              <a:rPr lang="en-US" dirty="0" smtClean="0">
                <a:solidFill>
                  <a:srgbClr val="FF0000"/>
                </a:solidFill>
              </a:rPr>
              <a:t>-0.28</a:t>
            </a:r>
            <a:endParaRPr 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483" y="274637"/>
            <a:ext cx="8276317" cy="1502947"/>
          </a:xfrm>
        </p:spPr>
        <p:txBody>
          <a:bodyPr/>
          <a:lstStyle/>
          <a:p>
            <a:r>
              <a:rPr lang="en-US" sz="3200" dirty="0" smtClean="0">
                <a:solidFill>
                  <a:srgbClr val="FFCC66"/>
                </a:solidFill>
              </a:rPr>
              <a:t>Impact of gene copy number variation (CNV) on gene expression;  </a:t>
            </a:r>
            <a:endParaRPr lang="en-US" sz="3200" dirty="0">
              <a:solidFill>
                <a:srgbClr val="FFCC66"/>
              </a:solidFill>
            </a:endParaRPr>
          </a:p>
        </p:txBody>
      </p:sp>
      <p:pic>
        <p:nvPicPr>
          <p:cNvPr id="9" name="Content Placeholder 8" descr="brain.bmp"/>
          <p:cNvPicPr>
            <a:picLocks noGrp="1" noChangeAspect="1"/>
          </p:cNvPicPr>
          <p:nvPr>
            <p:ph sz="half" idx="1"/>
          </p:nvPr>
        </p:nvPicPr>
        <p:blipFill>
          <a:blip r:embed="rId4" cstate="print"/>
          <a:stretch>
            <a:fillRect/>
          </a:stretch>
        </p:blipFill>
        <p:spPr>
          <a:xfrm>
            <a:off x="457200" y="2379216"/>
            <a:ext cx="1238250" cy="962025"/>
          </a:xfrm>
        </p:spPr>
      </p:pic>
      <p:pic>
        <p:nvPicPr>
          <p:cNvPr id="10" name="Content Placeholder 9" descr="Drosophila.jpg"/>
          <p:cNvPicPr>
            <a:picLocks noGrp="1" noChangeAspect="1"/>
          </p:cNvPicPr>
          <p:nvPr>
            <p:ph sz="half" idx="2"/>
          </p:nvPr>
        </p:nvPicPr>
        <p:blipFill>
          <a:blip r:embed="rId5" cstate="print"/>
          <a:stretch>
            <a:fillRect/>
          </a:stretch>
        </p:blipFill>
        <p:spPr>
          <a:xfrm>
            <a:off x="4725620" y="2302406"/>
            <a:ext cx="1190555" cy="1190555"/>
          </a:xfrm>
        </p:spPr>
      </p:pic>
      <p:sp>
        <p:nvSpPr>
          <p:cNvPr id="11" name="Rectangle 10"/>
          <p:cNvSpPr/>
          <p:nvPr/>
        </p:nvSpPr>
        <p:spPr bwMode="auto">
          <a:xfrm>
            <a:off x="0" y="1738635"/>
            <a:ext cx="4456785" cy="1869542"/>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2" name="Rectangle 11"/>
          <p:cNvSpPr/>
          <p:nvPr/>
        </p:nvSpPr>
        <p:spPr bwMode="auto">
          <a:xfrm>
            <a:off x="4610405" y="1738635"/>
            <a:ext cx="4262955" cy="1869541"/>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 name="TextBox 12"/>
          <p:cNvSpPr txBox="1"/>
          <p:nvPr/>
        </p:nvSpPr>
        <p:spPr>
          <a:xfrm>
            <a:off x="1855781" y="2477298"/>
            <a:ext cx="2342705" cy="1015663"/>
          </a:xfrm>
          <a:prstGeom prst="rect">
            <a:avLst/>
          </a:prstGeom>
          <a:noFill/>
        </p:spPr>
        <p:txBody>
          <a:bodyPr wrap="square" rtlCol="0">
            <a:spAutoFit/>
          </a:bodyPr>
          <a:lstStyle/>
          <a:p>
            <a:r>
              <a:rPr lang="en-US" dirty="0" smtClean="0">
                <a:solidFill>
                  <a:srgbClr val="FF9900"/>
                </a:solidFill>
              </a:rPr>
              <a:t>GLIOMA</a:t>
            </a:r>
          </a:p>
          <a:p>
            <a:endParaRPr lang="en-US" dirty="0" smtClean="0">
              <a:solidFill>
                <a:srgbClr val="FF9900"/>
              </a:solidFill>
            </a:endParaRPr>
          </a:p>
          <a:p>
            <a:r>
              <a:rPr lang="en-US" sz="2400" dirty="0" smtClean="0">
                <a:solidFill>
                  <a:srgbClr val="00B050"/>
                </a:solidFill>
              </a:rPr>
              <a:t>(this work) </a:t>
            </a:r>
            <a:endParaRPr lang="en-US" sz="2400" dirty="0">
              <a:solidFill>
                <a:srgbClr val="00B050"/>
              </a:solidFill>
            </a:endParaRPr>
          </a:p>
        </p:txBody>
      </p:sp>
      <p:sp>
        <p:nvSpPr>
          <p:cNvPr id="14" name="TextBox 13"/>
          <p:cNvSpPr txBox="1"/>
          <p:nvPr/>
        </p:nvSpPr>
        <p:spPr>
          <a:xfrm>
            <a:off x="6249683" y="1738635"/>
            <a:ext cx="2342705" cy="1754326"/>
          </a:xfrm>
          <a:prstGeom prst="rect">
            <a:avLst/>
          </a:prstGeom>
          <a:noFill/>
        </p:spPr>
        <p:txBody>
          <a:bodyPr wrap="square" rtlCol="0">
            <a:spAutoFit/>
          </a:bodyPr>
          <a:lstStyle/>
          <a:p>
            <a:r>
              <a:rPr lang="en-US" dirty="0" err="1" smtClean="0">
                <a:solidFill>
                  <a:srgbClr val="FF9900"/>
                </a:solidFill>
              </a:rPr>
              <a:t>DrosDel</a:t>
            </a:r>
            <a:endParaRPr lang="en-US" dirty="0" smtClean="0">
              <a:solidFill>
                <a:srgbClr val="FF9900"/>
              </a:solidFill>
            </a:endParaRPr>
          </a:p>
          <a:p>
            <a:endParaRPr lang="en-US" dirty="0" smtClean="0">
              <a:solidFill>
                <a:srgbClr val="FF9900"/>
              </a:solidFill>
            </a:endParaRPr>
          </a:p>
          <a:p>
            <a:r>
              <a:rPr lang="en-US" dirty="0" smtClean="0">
                <a:solidFill>
                  <a:srgbClr val="FF0000"/>
                </a:solidFill>
              </a:rPr>
              <a:t>(collaboration with experimental group of Brian Oliver NIDDK) </a:t>
            </a:r>
            <a:endParaRPr lang="en-US" dirty="0">
              <a:solidFill>
                <a:srgbClr val="FF0000"/>
              </a:solidFill>
            </a:endParaRPr>
          </a:p>
        </p:txBody>
      </p:sp>
      <p:sp>
        <p:nvSpPr>
          <p:cNvPr id="15" name="TextBox 14"/>
          <p:cNvSpPr txBox="1"/>
          <p:nvPr/>
        </p:nvSpPr>
        <p:spPr>
          <a:xfrm>
            <a:off x="2207971" y="3661299"/>
            <a:ext cx="4345229" cy="369332"/>
          </a:xfrm>
          <a:prstGeom prst="rect">
            <a:avLst/>
          </a:prstGeom>
          <a:noFill/>
        </p:spPr>
        <p:txBody>
          <a:bodyPr wrap="square" rtlCol="0">
            <a:spAutoFit/>
          </a:bodyPr>
          <a:lstStyle/>
          <a:p>
            <a:r>
              <a:rPr lang="en-US" dirty="0" smtClean="0">
                <a:solidFill>
                  <a:srgbClr val="FFCC66"/>
                </a:solidFill>
              </a:rPr>
              <a:t>Copy number variations caused by: </a:t>
            </a:r>
            <a:endParaRPr lang="en-US" dirty="0">
              <a:solidFill>
                <a:srgbClr val="FFCC66"/>
              </a:solidFill>
            </a:endParaRPr>
          </a:p>
        </p:txBody>
      </p:sp>
      <p:sp>
        <p:nvSpPr>
          <p:cNvPr id="16" name="Rectangle 15"/>
          <p:cNvSpPr/>
          <p:nvPr/>
        </p:nvSpPr>
        <p:spPr bwMode="auto">
          <a:xfrm>
            <a:off x="114897" y="4030631"/>
            <a:ext cx="4186147" cy="599762"/>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7" name="Rectangle 16"/>
          <p:cNvSpPr/>
          <p:nvPr/>
        </p:nvSpPr>
        <p:spPr bwMode="auto">
          <a:xfrm>
            <a:off x="270638" y="5386045"/>
            <a:ext cx="4186147" cy="1200330"/>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9" name="Rectangle 18"/>
          <p:cNvSpPr/>
          <p:nvPr/>
        </p:nvSpPr>
        <p:spPr bwMode="auto">
          <a:xfrm>
            <a:off x="4610405" y="4145846"/>
            <a:ext cx="4262955" cy="599762"/>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20" name="Rectangle 19"/>
          <p:cNvSpPr/>
          <p:nvPr/>
        </p:nvSpPr>
        <p:spPr bwMode="auto">
          <a:xfrm>
            <a:off x="4656606" y="5386045"/>
            <a:ext cx="4288353" cy="1200330"/>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21" name="TextBox 20"/>
          <p:cNvSpPr txBox="1"/>
          <p:nvPr/>
        </p:nvSpPr>
        <p:spPr>
          <a:xfrm>
            <a:off x="457200" y="4261061"/>
            <a:ext cx="2569934" cy="369332"/>
          </a:xfrm>
          <a:prstGeom prst="rect">
            <a:avLst/>
          </a:prstGeom>
          <a:noFill/>
        </p:spPr>
        <p:txBody>
          <a:bodyPr wrap="none" rtlCol="0">
            <a:spAutoFit/>
          </a:bodyPr>
          <a:lstStyle/>
          <a:p>
            <a:r>
              <a:rPr lang="en-US" dirty="0" smtClean="0">
                <a:solidFill>
                  <a:srgbClr val="FF9900"/>
                </a:solidFill>
              </a:rPr>
              <a:t>Somatic cell mutation</a:t>
            </a:r>
            <a:endParaRPr lang="en-US" dirty="0">
              <a:solidFill>
                <a:srgbClr val="FF9900"/>
              </a:solidFill>
            </a:endParaRPr>
          </a:p>
        </p:txBody>
      </p:sp>
      <p:sp>
        <p:nvSpPr>
          <p:cNvPr id="22" name="TextBox 21"/>
          <p:cNvSpPr txBox="1"/>
          <p:nvPr/>
        </p:nvSpPr>
        <p:spPr>
          <a:xfrm>
            <a:off x="4725620" y="4030631"/>
            <a:ext cx="4288353" cy="646331"/>
          </a:xfrm>
          <a:prstGeom prst="rect">
            <a:avLst/>
          </a:prstGeom>
          <a:noFill/>
        </p:spPr>
        <p:txBody>
          <a:bodyPr wrap="none" rtlCol="0">
            <a:spAutoFit/>
          </a:bodyPr>
          <a:lstStyle/>
          <a:p>
            <a:r>
              <a:rPr lang="en-US" dirty="0" smtClean="0">
                <a:solidFill>
                  <a:srgbClr val="FF9900"/>
                </a:solidFill>
              </a:rPr>
              <a:t>Experimental  knock-out of one copy </a:t>
            </a:r>
          </a:p>
          <a:p>
            <a:r>
              <a:rPr lang="en-US" dirty="0" smtClean="0">
                <a:solidFill>
                  <a:srgbClr val="FF9900"/>
                </a:solidFill>
              </a:rPr>
              <a:t>of a region  (</a:t>
            </a:r>
            <a:r>
              <a:rPr lang="en-US" dirty="0" err="1" smtClean="0">
                <a:solidFill>
                  <a:srgbClr val="FF9900"/>
                </a:solidFill>
              </a:rPr>
              <a:t>drosDel</a:t>
            </a:r>
            <a:r>
              <a:rPr lang="en-US" dirty="0" smtClean="0">
                <a:solidFill>
                  <a:srgbClr val="FF9900"/>
                </a:solidFill>
              </a:rPr>
              <a:t> lines)</a:t>
            </a:r>
            <a:endParaRPr lang="en-US" dirty="0">
              <a:solidFill>
                <a:srgbClr val="FF9900"/>
              </a:solidFill>
            </a:endParaRPr>
          </a:p>
        </p:txBody>
      </p:sp>
      <p:sp>
        <p:nvSpPr>
          <p:cNvPr id="23" name="TextBox 22"/>
          <p:cNvSpPr txBox="1"/>
          <p:nvPr/>
        </p:nvSpPr>
        <p:spPr>
          <a:xfrm>
            <a:off x="448526" y="4875541"/>
            <a:ext cx="8416160" cy="369332"/>
          </a:xfrm>
          <a:prstGeom prst="rect">
            <a:avLst/>
          </a:prstGeom>
          <a:noFill/>
        </p:spPr>
        <p:txBody>
          <a:bodyPr wrap="square" rtlCol="0">
            <a:spAutoFit/>
          </a:bodyPr>
          <a:lstStyle/>
          <a:p>
            <a:r>
              <a:rPr lang="en-US" dirty="0" smtClean="0">
                <a:solidFill>
                  <a:srgbClr val="FFCC66"/>
                </a:solidFill>
              </a:rPr>
              <a:t>How changes in copy number propagate trough the cellular system : </a:t>
            </a:r>
            <a:endParaRPr lang="en-US" dirty="0">
              <a:solidFill>
                <a:srgbClr val="FFCC66"/>
              </a:solidFill>
            </a:endParaRPr>
          </a:p>
        </p:txBody>
      </p:sp>
      <p:sp>
        <p:nvSpPr>
          <p:cNvPr id="24" name="TextBox 23"/>
          <p:cNvSpPr txBox="1"/>
          <p:nvPr/>
        </p:nvSpPr>
        <p:spPr>
          <a:xfrm>
            <a:off x="410483" y="5490019"/>
            <a:ext cx="4046302" cy="923330"/>
          </a:xfrm>
          <a:prstGeom prst="rect">
            <a:avLst/>
          </a:prstGeom>
          <a:noFill/>
        </p:spPr>
        <p:txBody>
          <a:bodyPr wrap="square" rtlCol="0">
            <a:spAutoFit/>
          </a:bodyPr>
          <a:lstStyle/>
          <a:p>
            <a:r>
              <a:rPr lang="en-US" dirty="0" smtClean="0">
                <a:solidFill>
                  <a:srgbClr val="FF9900"/>
                </a:solidFill>
              </a:rPr>
              <a:t>Phenotype </a:t>
            </a:r>
            <a:r>
              <a:rPr lang="en-US" dirty="0" smtClean="0">
                <a:solidFill>
                  <a:srgbClr val="FF9900"/>
                </a:solidFill>
                <a:sym typeface="Wingdings" pitchFamily="2" charset="2"/>
              </a:rPr>
              <a:t> Genotype </a:t>
            </a:r>
            <a:endParaRPr lang="en-US" dirty="0" smtClean="0">
              <a:solidFill>
                <a:srgbClr val="FF9900"/>
              </a:solidFill>
            </a:endParaRPr>
          </a:p>
          <a:p>
            <a:r>
              <a:rPr lang="en-US" dirty="0" smtClean="0"/>
              <a:t>Identify “causal”  CNV and </a:t>
            </a:r>
            <a:r>
              <a:rPr lang="en-US" dirty="0" err="1" smtClean="0"/>
              <a:t>dys</a:t>
            </a:r>
            <a:r>
              <a:rPr lang="en-US" dirty="0" smtClean="0"/>
              <a:t>-regulated  pathways</a:t>
            </a:r>
            <a:endParaRPr lang="en-US" dirty="0"/>
          </a:p>
        </p:txBody>
      </p:sp>
      <p:sp>
        <p:nvSpPr>
          <p:cNvPr id="25" name="TextBox 24"/>
          <p:cNvSpPr txBox="1"/>
          <p:nvPr/>
        </p:nvSpPr>
        <p:spPr>
          <a:xfrm>
            <a:off x="4631208" y="5386045"/>
            <a:ext cx="3961180" cy="923330"/>
          </a:xfrm>
          <a:prstGeom prst="rect">
            <a:avLst/>
          </a:prstGeom>
          <a:noFill/>
        </p:spPr>
        <p:txBody>
          <a:bodyPr wrap="square" rtlCol="0">
            <a:spAutoFit/>
          </a:bodyPr>
          <a:lstStyle/>
          <a:p>
            <a:r>
              <a:rPr lang="en-US" dirty="0" smtClean="0">
                <a:solidFill>
                  <a:srgbClr val="FF9900"/>
                </a:solidFill>
              </a:rPr>
              <a:t>Genotype </a:t>
            </a:r>
            <a:r>
              <a:rPr lang="en-US" dirty="0" smtClean="0">
                <a:solidFill>
                  <a:srgbClr val="FF9900"/>
                </a:solidFill>
                <a:sym typeface="Wingdings" pitchFamily="2" charset="2"/>
              </a:rPr>
              <a:t> Phenotype </a:t>
            </a:r>
            <a:endParaRPr lang="en-US" dirty="0" smtClean="0">
              <a:solidFill>
                <a:srgbClr val="FF9900"/>
              </a:solidFill>
            </a:endParaRPr>
          </a:p>
          <a:p>
            <a:r>
              <a:rPr lang="en-US" dirty="0" smtClean="0"/>
              <a:t>How the organism reacts to the change in gene dosage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ox(in)">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childTnLst>
                          </p:cTn>
                        </p:par>
                        <p:par>
                          <p:cTn id="20" fill="hold">
                            <p:stCondLst>
                              <p:cond delay="500"/>
                            </p:stCondLst>
                            <p:childTnLst>
                              <p:par>
                                <p:cTn id="21" presetID="4"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5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ox(i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par>
                                <p:cTn id="35" presetID="4"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ox(i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ox(in)">
                                      <p:cBhvr>
                                        <p:cTn id="50" dur="500"/>
                                        <p:tgtEl>
                                          <p:spTgt spid="2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i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animBg="1"/>
      <p:bldP spid="17" grpId="0" animBg="1"/>
      <p:bldP spid="19" grpId="0" animBg="1"/>
      <p:bldP spid="20" grpId="0" animBg="1"/>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81013" y="274638"/>
            <a:ext cx="8229600" cy="762000"/>
          </a:xfrm>
        </p:spPr>
        <p:txBody>
          <a:bodyPr/>
          <a:lstStyle/>
          <a:p>
            <a:pPr eaLnBrk="1" hangingPunct="1"/>
            <a:r>
              <a:rPr lang="en-US" b="1" smtClean="0">
                <a:solidFill>
                  <a:srgbClr val="FFCC66"/>
                </a:solidFill>
              </a:rPr>
              <a:t>DrosDel lines profiled</a:t>
            </a:r>
          </a:p>
        </p:txBody>
      </p:sp>
      <p:grpSp>
        <p:nvGrpSpPr>
          <p:cNvPr id="2" name="Group 2"/>
          <p:cNvGrpSpPr>
            <a:grpSpLocks noChangeAspect="1"/>
          </p:cNvGrpSpPr>
          <p:nvPr/>
        </p:nvGrpSpPr>
        <p:grpSpPr bwMode="auto">
          <a:xfrm>
            <a:off x="596900" y="1692275"/>
            <a:ext cx="7588250" cy="4629150"/>
            <a:chOff x="1248" y="4080"/>
            <a:chExt cx="6288" cy="3835"/>
          </a:xfrm>
        </p:grpSpPr>
        <p:sp>
          <p:nvSpPr>
            <p:cNvPr id="29701" name="Rectangle 3" descr="Narrow vertical"/>
            <p:cNvSpPr>
              <a:spLocks noChangeAspect="1" noChangeArrowheads="1"/>
            </p:cNvSpPr>
            <p:nvPr/>
          </p:nvSpPr>
          <p:spPr bwMode="auto">
            <a:xfrm>
              <a:off x="2256" y="7344"/>
              <a:ext cx="5088" cy="96"/>
            </a:xfrm>
            <a:prstGeom prst="rect">
              <a:avLst/>
            </a:prstGeom>
            <a:pattFill prst="narVert">
              <a:fgClr>
                <a:srgbClr val="000000"/>
              </a:fgClr>
              <a:bgClr>
                <a:srgbClr val="FFFFFF"/>
              </a:bgClr>
            </a:pattFill>
            <a:ln w="9525">
              <a:solidFill>
                <a:schemeClr val="tx1"/>
              </a:solidFill>
              <a:miter lim="800000"/>
              <a:headEnd/>
              <a:tailEnd/>
            </a:ln>
          </p:spPr>
          <p:txBody>
            <a:bodyPr wrap="none" anchor="ctr"/>
            <a:lstStyle/>
            <a:p>
              <a:endParaRPr lang="en-US">
                <a:latin typeface="Calibri" pitchFamily="34" charset="0"/>
              </a:endParaRPr>
            </a:p>
          </p:txBody>
        </p:sp>
        <p:grpSp>
          <p:nvGrpSpPr>
            <p:cNvPr id="3" name="Group 4"/>
            <p:cNvGrpSpPr>
              <a:grpSpLocks noChangeAspect="1"/>
            </p:cNvGrpSpPr>
            <p:nvPr/>
          </p:nvGrpSpPr>
          <p:grpSpPr bwMode="auto">
            <a:xfrm>
              <a:off x="1248" y="4080"/>
              <a:ext cx="6144" cy="3072"/>
              <a:chOff x="1248" y="4080"/>
              <a:chExt cx="6144" cy="3072"/>
            </a:xfrm>
          </p:grpSpPr>
          <p:pic>
            <p:nvPicPr>
              <p:cNvPr id="29705" name="Picture 5" descr="Dfshybed"/>
              <p:cNvPicPr>
                <a:picLocks noChangeAspect="1" noChangeArrowheads="1"/>
              </p:cNvPicPr>
              <p:nvPr/>
            </p:nvPicPr>
            <p:blipFill>
              <a:blip r:embed="rId2" cstate="print"/>
              <a:srcRect l="-1099" b="14021"/>
              <a:stretch>
                <a:fillRect/>
              </a:stretch>
            </p:blipFill>
            <p:spPr bwMode="auto">
              <a:xfrm>
                <a:off x="1248" y="4080"/>
                <a:ext cx="6144" cy="3072"/>
              </a:xfrm>
              <a:prstGeom prst="rect">
                <a:avLst/>
              </a:prstGeom>
              <a:noFill/>
              <a:ln w="9525">
                <a:noFill/>
                <a:miter lim="800000"/>
                <a:headEnd/>
                <a:tailEnd/>
              </a:ln>
            </p:spPr>
          </p:pic>
          <p:sp>
            <p:nvSpPr>
              <p:cNvPr id="29706" name="Rectangle 6"/>
              <p:cNvSpPr>
                <a:spLocks noChangeAspect="1" noChangeArrowheads="1"/>
              </p:cNvSpPr>
              <p:nvPr/>
            </p:nvSpPr>
            <p:spPr bwMode="auto">
              <a:xfrm>
                <a:off x="3719" y="6754"/>
                <a:ext cx="1682" cy="398"/>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9707" name="Rectangle 7"/>
              <p:cNvSpPr>
                <a:spLocks noChangeAspect="1" noChangeArrowheads="1"/>
              </p:cNvSpPr>
              <p:nvPr/>
            </p:nvSpPr>
            <p:spPr bwMode="auto">
              <a:xfrm>
                <a:off x="4176" y="4100"/>
                <a:ext cx="1296" cy="432"/>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grpSp>
        <p:sp>
          <p:nvSpPr>
            <p:cNvPr id="29703" name="Oval 8"/>
            <p:cNvSpPr>
              <a:spLocks noChangeAspect="1" noChangeArrowheads="1"/>
            </p:cNvSpPr>
            <p:nvPr/>
          </p:nvSpPr>
          <p:spPr bwMode="auto">
            <a:xfrm>
              <a:off x="7344" y="7296"/>
              <a:ext cx="192" cy="192"/>
            </a:xfrm>
            <a:prstGeom prst="ellipse">
              <a:avLst/>
            </a:prstGeom>
            <a:solidFill>
              <a:srgbClr val="FF0000"/>
            </a:solidFill>
            <a:ln w="9525">
              <a:solidFill>
                <a:schemeClr val="tx1"/>
              </a:solidFill>
              <a:round/>
              <a:headEnd/>
              <a:tailEnd/>
            </a:ln>
          </p:spPr>
          <p:txBody>
            <a:bodyPr wrap="none" anchor="ctr"/>
            <a:lstStyle/>
            <a:p>
              <a:endParaRPr lang="en-US">
                <a:latin typeface="Calibri" pitchFamily="34" charset="0"/>
              </a:endParaRPr>
            </a:p>
          </p:txBody>
        </p:sp>
        <p:sp>
          <p:nvSpPr>
            <p:cNvPr id="29704" name="Text Box 9"/>
            <p:cNvSpPr txBox="1">
              <a:spLocks noChangeAspect="1" noChangeArrowheads="1"/>
            </p:cNvSpPr>
            <p:nvPr/>
          </p:nvSpPr>
          <p:spPr bwMode="auto">
            <a:xfrm>
              <a:off x="4561" y="7533"/>
              <a:ext cx="890" cy="382"/>
            </a:xfrm>
            <a:prstGeom prst="rect">
              <a:avLst/>
            </a:prstGeom>
            <a:noFill/>
            <a:ln w="9525">
              <a:noFill/>
              <a:miter lim="800000"/>
              <a:headEnd/>
              <a:tailEnd/>
            </a:ln>
          </p:spPr>
          <p:txBody>
            <a:bodyPr>
              <a:spAutoFit/>
            </a:bodyPr>
            <a:lstStyle/>
            <a:p>
              <a:r>
                <a:rPr lang="en-US" sz="2400"/>
                <a:t>chr2L</a:t>
              </a:r>
            </a:p>
          </p:txBody>
        </p:sp>
      </p:grpSp>
      <p:sp>
        <p:nvSpPr>
          <p:cNvPr id="29700" name="Text Box 10"/>
          <p:cNvSpPr txBox="1">
            <a:spLocks noChangeArrowheads="1"/>
          </p:cNvSpPr>
          <p:nvPr/>
        </p:nvSpPr>
        <p:spPr bwMode="auto">
          <a:xfrm>
            <a:off x="4595813" y="1706563"/>
            <a:ext cx="4191000" cy="390525"/>
          </a:xfrm>
          <a:prstGeom prst="rect">
            <a:avLst/>
          </a:prstGeom>
          <a:noFill/>
          <a:ln w="38100">
            <a:noFill/>
            <a:miter lim="800000"/>
            <a:headEnd/>
            <a:tailEnd/>
          </a:ln>
        </p:spPr>
        <p:txBody>
          <a:bodyPr lIns="84902" tIns="42451" rIns="84902" bIns="42451">
            <a:spAutoFit/>
          </a:bodyPr>
          <a:lstStyle/>
          <a:p>
            <a:pPr algn="ctr"/>
            <a:r>
              <a:rPr lang="en-US" sz="2000" i="1">
                <a:solidFill>
                  <a:srgbClr val="00B0F0"/>
                </a:solidFill>
              </a:rPr>
              <a:t>8 MB and ~ 700 genes deficient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55638" y="274638"/>
            <a:ext cx="8229600" cy="1143000"/>
          </a:xfrm>
        </p:spPr>
        <p:txBody>
          <a:bodyPr/>
          <a:lstStyle/>
          <a:p>
            <a:r>
              <a:rPr lang="en-US" sz="2800" smtClean="0">
                <a:solidFill>
                  <a:srgbClr val="FF9900"/>
                </a:solidFill>
              </a:rPr>
              <a:t>How fly responses to gene deletion </a:t>
            </a:r>
          </a:p>
        </p:txBody>
      </p:sp>
      <p:sp>
        <p:nvSpPr>
          <p:cNvPr id="30723" name="Footer Placeholder 4"/>
          <p:cNvSpPr>
            <a:spLocks noGrp="1"/>
          </p:cNvSpPr>
          <p:nvPr>
            <p:ph type="ftr" sz="quarter" idx="11"/>
          </p:nvPr>
        </p:nvSpPr>
        <p:spPr>
          <a:xfrm>
            <a:off x="3322638" y="6245225"/>
            <a:ext cx="2895600" cy="476250"/>
          </a:xfrm>
          <a:noFill/>
        </p:spPr>
        <p:txBody>
          <a:bodyPr/>
          <a:lstStyle/>
          <a:p>
            <a:r>
              <a:rPr lang="en-US" sz="1000" smtClean="0">
                <a:latin typeface="Arial" pitchFamily="34" charset="0"/>
              </a:rPr>
              <a:t>BSOSC Review, November 2008</a:t>
            </a:r>
          </a:p>
        </p:txBody>
      </p:sp>
      <p:sp>
        <p:nvSpPr>
          <p:cNvPr id="30724" name="Slide Number Placeholder 5"/>
          <p:cNvSpPr>
            <a:spLocks noGrp="1"/>
          </p:cNvSpPr>
          <p:nvPr>
            <p:ph type="sldNum" sz="quarter" idx="12"/>
          </p:nvPr>
        </p:nvSpPr>
        <p:spPr>
          <a:xfrm>
            <a:off x="6751638" y="6245225"/>
            <a:ext cx="2133600" cy="476250"/>
          </a:xfrm>
          <a:noFill/>
        </p:spPr>
        <p:txBody>
          <a:bodyPr/>
          <a:lstStyle/>
          <a:p>
            <a:fld id="{E489F490-12BD-4368-879E-2317FE86BA16}" type="slidenum">
              <a:rPr lang="en-US" sz="1000" smtClean="0">
                <a:latin typeface="Arial" pitchFamily="34" charset="0"/>
              </a:rPr>
              <a:pPr/>
              <a:t>26</a:t>
            </a:fld>
            <a:endParaRPr lang="en-US" sz="1000" smtClean="0">
              <a:latin typeface="Arial" pitchFamily="34" charset="0"/>
            </a:endParaRPr>
          </a:p>
        </p:txBody>
      </p:sp>
      <p:grpSp>
        <p:nvGrpSpPr>
          <p:cNvPr id="2" name="Content Placeholder 6"/>
          <p:cNvGrpSpPr>
            <a:grpSpLocks noGrp="1"/>
          </p:cNvGrpSpPr>
          <p:nvPr>
            <p:ph sz="half" idx="1"/>
          </p:nvPr>
        </p:nvGrpSpPr>
        <p:grpSpPr bwMode="auto">
          <a:xfrm>
            <a:off x="231775" y="1431925"/>
            <a:ext cx="8667750" cy="4630738"/>
            <a:chOff x="1093153" y="5051425"/>
            <a:chExt cx="12184697" cy="7061200"/>
          </a:xfrm>
        </p:grpSpPr>
        <p:pic>
          <p:nvPicPr>
            <p:cNvPr id="30726" name="Picture 313" descr="Picture 6"/>
            <p:cNvPicPr>
              <a:picLocks noChangeAspect="1" noChangeArrowheads="1"/>
            </p:cNvPicPr>
            <p:nvPr/>
          </p:nvPicPr>
          <p:blipFill>
            <a:blip r:embed="rId2" cstate="print"/>
            <a:srcRect t="3889" r="16409"/>
            <a:stretch>
              <a:fillRect/>
            </a:stretch>
          </p:blipFill>
          <p:spPr bwMode="auto">
            <a:xfrm>
              <a:off x="3089275" y="6805613"/>
              <a:ext cx="4452938" cy="3730625"/>
            </a:xfrm>
            <a:prstGeom prst="rect">
              <a:avLst/>
            </a:prstGeom>
            <a:noFill/>
            <a:ln w="9525">
              <a:noFill/>
              <a:miter lim="800000"/>
              <a:headEnd/>
              <a:tailEnd/>
            </a:ln>
          </p:spPr>
        </p:pic>
        <p:pic>
          <p:nvPicPr>
            <p:cNvPr id="30727" name="Picture 282"/>
            <p:cNvPicPr>
              <a:picLocks noChangeAspect="1" noChangeArrowheads="1"/>
            </p:cNvPicPr>
            <p:nvPr/>
          </p:nvPicPr>
          <p:blipFill>
            <a:blip r:embed="rId3" cstate="print"/>
            <a:srcRect/>
            <a:stretch>
              <a:fillRect/>
            </a:stretch>
          </p:blipFill>
          <p:spPr bwMode="auto">
            <a:xfrm>
              <a:off x="3089275" y="10920413"/>
              <a:ext cx="1889125" cy="1192212"/>
            </a:xfrm>
            <a:prstGeom prst="rect">
              <a:avLst/>
            </a:prstGeom>
            <a:solidFill>
              <a:srgbClr val="FFFFCC"/>
            </a:solidFill>
            <a:ln w="9525">
              <a:noFill/>
              <a:miter lim="800000"/>
              <a:headEnd/>
              <a:tailEnd/>
            </a:ln>
          </p:spPr>
        </p:pic>
        <p:pic>
          <p:nvPicPr>
            <p:cNvPr id="30728" name="Picture 283"/>
            <p:cNvPicPr>
              <a:picLocks noChangeAspect="1" noChangeArrowheads="1"/>
            </p:cNvPicPr>
            <p:nvPr/>
          </p:nvPicPr>
          <p:blipFill>
            <a:blip r:embed="rId4" cstate="print"/>
            <a:srcRect/>
            <a:stretch>
              <a:fillRect/>
            </a:stretch>
          </p:blipFill>
          <p:spPr bwMode="auto">
            <a:xfrm>
              <a:off x="5316538" y="10920413"/>
              <a:ext cx="1900237" cy="1181100"/>
            </a:xfrm>
            <a:prstGeom prst="rect">
              <a:avLst/>
            </a:prstGeom>
            <a:solidFill>
              <a:srgbClr val="FFFFCC"/>
            </a:solidFill>
            <a:ln w="9525">
              <a:noFill/>
              <a:miter lim="800000"/>
              <a:headEnd/>
              <a:tailEnd/>
            </a:ln>
          </p:spPr>
        </p:pic>
        <p:sp>
          <p:nvSpPr>
            <p:cNvPr id="30729" name="Text Box 285"/>
            <p:cNvSpPr txBox="1">
              <a:spLocks noChangeAspect="1" noChangeArrowheads="1"/>
            </p:cNvSpPr>
            <p:nvPr/>
          </p:nvSpPr>
          <p:spPr bwMode="auto">
            <a:xfrm rot="-5400000">
              <a:off x="195141" y="5968367"/>
              <a:ext cx="2444987" cy="648963"/>
            </a:xfrm>
            <a:prstGeom prst="rect">
              <a:avLst/>
            </a:prstGeom>
            <a:noFill/>
            <a:ln w="9525">
              <a:noFill/>
              <a:miter lim="800000"/>
              <a:headEnd/>
              <a:tailEnd/>
            </a:ln>
          </p:spPr>
          <p:txBody>
            <a:bodyPr wrap="none">
              <a:spAutoFit/>
            </a:bodyPr>
            <a:lstStyle/>
            <a:p>
              <a:r>
                <a:rPr lang="en-US" sz="2400"/>
                <a:t>Genotype</a:t>
              </a:r>
            </a:p>
          </p:txBody>
        </p:sp>
        <p:sp>
          <p:nvSpPr>
            <p:cNvPr id="30730" name="Text Box 286"/>
            <p:cNvSpPr txBox="1">
              <a:spLocks noChangeAspect="1" noChangeArrowheads="1"/>
            </p:cNvSpPr>
            <p:nvPr/>
          </p:nvSpPr>
          <p:spPr bwMode="auto">
            <a:xfrm rot="-5400000">
              <a:off x="-138113" y="9687880"/>
              <a:ext cx="3111499" cy="648963"/>
            </a:xfrm>
            <a:prstGeom prst="rect">
              <a:avLst/>
            </a:prstGeom>
            <a:noFill/>
            <a:ln w="9525">
              <a:noFill/>
              <a:miter lim="800000"/>
              <a:headEnd/>
              <a:tailEnd/>
            </a:ln>
          </p:spPr>
          <p:txBody>
            <a:bodyPr>
              <a:spAutoFit/>
            </a:bodyPr>
            <a:lstStyle/>
            <a:p>
              <a:r>
                <a:rPr lang="en-US" sz="2400"/>
                <a:t>Phenotype</a:t>
              </a:r>
            </a:p>
          </p:txBody>
        </p:sp>
        <p:pic>
          <p:nvPicPr>
            <p:cNvPr id="30731" name="Picture 297" descr="Picture 4"/>
            <p:cNvPicPr>
              <a:picLocks noChangeAspect="1" noChangeArrowheads="1"/>
            </p:cNvPicPr>
            <p:nvPr/>
          </p:nvPicPr>
          <p:blipFill>
            <a:blip r:embed="rId5" cstate="print"/>
            <a:srcRect r="17535"/>
            <a:stretch>
              <a:fillRect/>
            </a:stretch>
          </p:blipFill>
          <p:spPr bwMode="auto">
            <a:xfrm>
              <a:off x="8891588" y="6670675"/>
              <a:ext cx="4386262" cy="3835400"/>
            </a:xfrm>
            <a:prstGeom prst="rect">
              <a:avLst/>
            </a:prstGeom>
            <a:noFill/>
            <a:ln w="9525">
              <a:noFill/>
              <a:miter lim="800000"/>
              <a:headEnd/>
              <a:tailEnd/>
            </a:ln>
          </p:spPr>
        </p:pic>
        <p:sp>
          <p:nvSpPr>
            <p:cNvPr id="30732" name="Text Box 300"/>
            <p:cNvSpPr txBox="1">
              <a:spLocks noChangeAspect="1" noChangeArrowheads="1"/>
            </p:cNvSpPr>
            <p:nvPr/>
          </p:nvSpPr>
          <p:spPr bwMode="auto">
            <a:xfrm>
              <a:off x="2079624" y="5051425"/>
              <a:ext cx="883762" cy="704015"/>
            </a:xfrm>
            <a:prstGeom prst="rect">
              <a:avLst/>
            </a:prstGeom>
            <a:noFill/>
            <a:ln w="9525">
              <a:noFill/>
              <a:miter lim="800000"/>
              <a:headEnd/>
              <a:tailEnd/>
            </a:ln>
          </p:spPr>
          <p:txBody>
            <a:bodyPr wrap="none">
              <a:spAutoFit/>
            </a:bodyPr>
            <a:lstStyle/>
            <a:p>
              <a:r>
                <a:rPr lang="en-US" sz="2400"/>
                <a:t>+/+</a:t>
              </a:r>
            </a:p>
          </p:txBody>
        </p:sp>
        <p:sp>
          <p:nvSpPr>
            <p:cNvPr id="30733" name="Text Box 301"/>
            <p:cNvSpPr txBox="1">
              <a:spLocks noChangeAspect="1" noChangeArrowheads="1"/>
            </p:cNvSpPr>
            <p:nvPr/>
          </p:nvSpPr>
          <p:spPr bwMode="auto">
            <a:xfrm>
              <a:off x="1874837" y="5861051"/>
              <a:ext cx="1318657" cy="704015"/>
            </a:xfrm>
            <a:prstGeom prst="rect">
              <a:avLst/>
            </a:prstGeom>
            <a:noFill/>
            <a:ln w="9525">
              <a:noFill/>
              <a:miter lim="800000"/>
              <a:headEnd/>
              <a:tailEnd/>
            </a:ln>
          </p:spPr>
          <p:txBody>
            <a:bodyPr wrap="none">
              <a:spAutoFit/>
            </a:bodyPr>
            <a:lstStyle/>
            <a:p>
              <a:r>
                <a:rPr lang="en-US" sz="2400"/>
                <a:t>Dose</a:t>
              </a:r>
            </a:p>
          </p:txBody>
        </p:sp>
        <p:sp>
          <p:nvSpPr>
            <p:cNvPr id="30734" name="Text Box 302"/>
            <p:cNvSpPr txBox="1">
              <a:spLocks noChangeAspect="1" noChangeArrowheads="1"/>
            </p:cNvSpPr>
            <p:nvPr/>
          </p:nvSpPr>
          <p:spPr bwMode="auto">
            <a:xfrm rot="-5400000">
              <a:off x="1101834" y="8117853"/>
              <a:ext cx="2887440" cy="475906"/>
            </a:xfrm>
            <a:prstGeom prst="rect">
              <a:avLst/>
            </a:prstGeom>
            <a:noFill/>
            <a:ln w="9525">
              <a:noFill/>
              <a:miter lim="800000"/>
              <a:headEnd/>
              <a:tailEnd/>
            </a:ln>
          </p:spPr>
          <p:txBody>
            <a:bodyPr wrap="none">
              <a:spAutoFit/>
            </a:bodyPr>
            <a:lstStyle/>
            <a:p>
              <a:r>
                <a:rPr lang="en-US" sz="1600"/>
                <a:t>Network Cascade</a:t>
              </a:r>
            </a:p>
          </p:txBody>
        </p:sp>
        <p:sp>
          <p:nvSpPr>
            <p:cNvPr id="30735" name="Text Box 306"/>
            <p:cNvSpPr txBox="1">
              <a:spLocks noChangeAspect="1" noChangeArrowheads="1"/>
            </p:cNvSpPr>
            <p:nvPr/>
          </p:nvSpPr>
          <p:spPr bwMode="auto">
            <a:xfrm>
              <a:off x="7812087" y="5051425"/>
              <a:ext cx="1088816" cy="704015"/>
            </a:xfrm>
            <a:prstGeom prst="rect">
              <a:avLst/>
            </a:prstGeom>
            <a:noFill/>
            <a:ln w="9525">
              <a:noFill/>
              <a:miter lim="800000"/>
              <a:headEnd/>
              <a:tailEnd/>
            </a:ln>
          </p:spPr>
          <p:txBody>
            <a:bodyPr wrap="none">
              <a:spAutoFit/>
            </a:bodyPr>
            <a:lstStyle/>
            <a:p>
              <a:r>
                <a:rPr lang="en-US" sz="2400" i="1"/>
                <a:t>Df</a:t>
              </a:r>
              <a:r>
                <a:rPr lang="en-US" sz="2400"/>
                <a:t>/+</a:t>
              </a:r>
            </a:p>
          </p:txBody>
        </p:sp>
        <p:sp>
          <p:nvSpPr>
            <p:cNvPr id="30736" name="Text Box 312"/>
            <p:cNvSpPr txBox="1">
              <a:spLocks noChangeAspect="1" noChangeArrowheads="1"/>
            </p:cNvSpPr>
            <p:nvPr/>
          </p:nvSpPr>
          <p:spPr bwMode="auto">
            <a:xfrm>
              <a:off x="8351838" y="5726113"/>
              <a:ext cx="568294" cy="797884"/>
            </a:xfrm>
            <a:prstGeom prst="rect">
              <a:avLst/>
            </a:prstGeom>
            <a:noFill/>
            <a:ln w="9525">
              <a:noFill/>
              <a:miter lim="800000"/>
              <a:headEnd/>
              <a:tailEnd/>
            </a:ln>
          </p:spPr>
          <p:txBody>
            <a:bodyPr wrap="none">
              <a:spAutoFit/>
            </a:bodyPr>
            <a:lstStyle/>
            <a:p>
              <a:r>
                <a:rPr lang="en-US" sz="2800"/>
                <a:t>?</a:t>
              </a:r>
            </a:p>
          </p:txBody>
        </p:sp>
        <p:sp>
          <p:nvSpPr>
            <p:cNvPr id="30737" name="Text Box 318"/>
            <p:cNvSpPr txBox="1">
              <a:spLocks noChangeAspect="1" noChangeArrowheads="1"/>
            </p:cNvSpPr>
            <p:nvPr/>
          </p:nvSpPr>
          <p:spPr bwMode="auto">
            <a:xfrm>
              <a:off x="8216900" y="7750175"/>
              <a:ext cx="789122" cy="1267228"/>
            </a:xfrm>
            <a:prstGeom prst="rect">
              <a:avLst/>
            </a:prstGeom>
            <a:noFill/>
            <a:ln w="9525">
              <a:noFill/>
              <a:miter lim="800000"/>
              <a:headEnd/>
              <a:tailEnd/>
            </a:ln>
          </p:spPr>
          <p:txBody>
            <a:bodyPr wrap="none">
              <a:spAutoFit/>
            </a:bodyPr>
            <a:lstStyle/>
            <a:p>
              <a:r>
                <a:rPr lang="en-US" sz="4800"/>
                <a:t>?</a:t>
              </a:r>
            </a:p>
          </p:txBody>
        </p:sp>
        <p:pic>
          <p:nvPicPr>
            <p:cNvPr id="30738" name="Picture 322"/>
            <p:cNvPicPr>
              <a:picLocks noChangeAspect="1" noChangeArrowheads="1"/>
            </p:cNvPicPr>
            <p:nvPr/>
          </p:nvPicPr>
          <p:blipFill>
            <a:blip r:embed="rId6" cstate="print"/>
            <a:srcRect b="63855"/>
            <a:stretch>
              <a:fillRect/>
            </a:stretch>
          </p:blipFill>
          <p:spPr bwMode="auto">
            <a:xfrm>
              <a:off x="3494088" y="5119688"/>
              <a:ext cx="3744912" cy="674687"/>
            </a:xfrm>
            <a:prstGeom prst="rect">
              <a:avLst/>
            </a:prstGeom>
            <a:noFill/>
            <a:ln w="9525">
              <a:noFill/>
              <a:miter lim="800000"/>
              <a:headEnd/>
              <a:tailEnd/>
            </a:ln>
          </p:spPr>
        </p:pic>
        <p:pic>
          <p:nvPicPr>
            <p:cNvPr id="30739" name="Picture 324"/>
            <p:cNvPicPr>
              <a:picLocks noChangeAspect="1" noChangeArrowheads="1"/>
            </p:cNvPicPr>
            <p:nvPr/>
          </p:nvPicPr>
          <p:blipFill>
            <a:blip r:embed="rId7" cstate="print"/>
            <a:srcRect/>
            <a:stretch>
              <a:fillRect/>
            </a:stretch>
          </p:blipFill>
          <p:spPr bwMode="auto">
            <a:xfrm>
              <a:off x="9094788" y="5119688"/>
              <a:ext cx="3744912" cy="393700"/>
            </a:xfrm>
            <a:prstGeom prst="rect">
              <a:avLst/>
            </a:prstGeom>
            <a:noFill/>
            <a:ln w="9525">
              <a:noFill/>
              <a:miter lim="800000"/>
              <a:headEnd/>
              <a:tailEnd/>
            </a:ln>
          </p:spPr>
        </p:pic>
        <p:sp>
          <p:nvSpPr>
            <p:cNvPr id="30740" name="AutoShape 327"/>
            <p:cNvSpPr>
              <a:spLocks noChangeAspect="1" noChangeArrowheads="1"/>
            </p:cNvSpPr>
            <p:nvPr/>
          </p:nvSpPr>
          <p:spPr bwMode="auto">
            <a:xfrm>
              <a:off x="4033838" y="6334125"/>
              <a:ext cx="134937" cy="471488"/>
            </a:xfrm>
            <a:prstGeom prst="downArrow">
              <a:avLst>
                <a:gd name="adj1" fmla="val 50000"/>
                <a:gd name="adj2" fmla="val 87353"/>
              </a:avLst>
            </a:prstGeom>
            <a:solidFill>
              <a:srgbClr val="00FF00"/>
            </a:solidFill>
            <a:ln w="9525">
              <a:solidFill>
                <a:schemeClr val="tx1"/>
              </a:solidFill>
              <a:miter lim="800000"/>
              <a:headEnd/>
              <a:tailEnd/>
            </a:ln>
          </p:spPr>
          <p:txBody>
            <a:bodyPr wrap="none" anchor="ctr"/>
            <a:lstStyle/>
            <a:p>
              <a:endParaRPr lang="en-US" sz="1100"/>
            </a:p>
          </p:txBody>
        </p:sp>
        <p:sp>
          <p:nvSpPr>
            <p:cNvPr id="30741" name="AutoShape 329"/>
            <p:cNvSpPr>
              <a:spLocks noChangeAspect="1" noChangeArrowheads="1"/>
            </p:cNvSpPr>
            <p:nvPr/>
          </p:nvSpPr>
          <p:spPr bwMode="auto">
            <a:xfrm>
              <a:off x="4843463" y="6334125"/>
              <a:ext cx="134937" cy="471488"/>
            </a:xfrm>
            <a:prstGeom prst="downArrow">
              <a:avLst>
                <a:gd name="adj1" fmla="val 50000"/>
                <a:gd name="adj2" fmla="val 87353"/>
              </a:avLst>
            </a:prstGeom>
            <a:solidFill>
              <a:srgbClr val="FFFF00"/>
            </a:solidFill>
            <a:ln w="9525">
              <a:solidFill>
                <a:schemeClr val="tx1"/>
              </a:solidFill>
              <a:miter lim="800000"/>
              <a:headEnd/>
              <a:tailEnd/>
            </a:ln>
          </p:spPr>
          <p:txBody>
            <a:bodyPr wrap="none" anchor="ctr"/>
            <a:lstStyle/>
            <a:p>
              <a:endParaRPr lang="en-US" sz="1100"/>
            </a:p>
          </p:txBody>
        </p:sp>
        <p:sp>
          <p:nvSpPr>
            <p:cNvPr id="30742" name="AutoShape 330"/>
            <p:cNvSpPr>
              <a:spLocks noChangeAspect="1" noChangeArrowheads="1"/>
            </p:cNvSpPr>
            <p:nvPr/>
          </p:nvSpPr>
          <p:spPr bwMode="auto">
            <a:xfrm>
              <a:off x="5721350" y="6334125"/>
              <a:ext cx="134938" cy="471488"/>
            </a:xfrm>
            <a:prstGeom prst="downArrow">
              <a:avLst>
                <a:gd name="adj1" fmla="val 50000"/>
                <a:gd name="adj2" fmla="val 87353"/>
              </a:avLst>
            </a:prstGeom>
            <a:solidFill>
              <a:srgbClr val="FF8000"/>
            </a:solidFill>
            <a:ln w="9525">
              <a:solidFill>
                <a:schemeClr val="tx1"/>
              </a:solidFill>
              <a:miter lim="800000"/>
              <a:headEnd/>
              <a:tailEnd/>
            </a:ln>
          </p:spPr>
          <p:txBody>
            <a:bodyPr wrap="none" anchor="ctr"/>
            <a:lstStyle/>
            <a:p>
              <a:endParaRPr lang="en-US" sz="1100"/>
            </a:p>
          </p:txBody>
        </p:sp>
        <p:sp>
          <p:nvSpPr>
            <p:cNvPr id="30743" name="AutoShape 331"/>
            <p:cNvSpPr>
              <a:spLocks noChangeAspect="1" noChangeArrowheads="1"/>
            </p:cNvSpPr>
            <p:nvPr/>
          </p:nvSpPr>
          <p:spPr bwMode="auto">
            <a:xfrm>
              <a:off x="6597650" y="6334125"/>
              <a:ext cx="134938" cy="471488"/>
            </a:xfrm>
            <a:prstGeom prst="downArrow">
              <a:avLst>
                <a:gd name="adj1" fmla="val 50000"/>
                <a:gd name="adj2" fmla="val 87353"/>
              </a:avLst>
            </a:prstGeom>
            <a:solidFill>
              <a:srgbClr val="FF00FF"/>
            </a:solidFill>
            <a:ln w="9525">
              <a:solidFill>
                <a:schemeClr val="tx1"/>
              </a:solidFill>
              <a:miter lim="800000"/>
              <a:headEnd/>
              <a:tailEnd/>
            </a:ln>
          </p:spPr>
          <p:txBody>
            <a:bodyPr wrap="none" anchor="ctr"/>
            <a:lstStyle/>
            <a:p>
              <a:endParaRPr lang="en-US" sz="1100"/>
            </a:p>
          </p:txBody>
        </p:sp>
        <p:sp>
          <p:nvSpPr>
            <p:cNvPr id="30744" name="Oval 332"/>
            <p:cNvSpPr>
              <a:spLocks noChangeAspect="1" noChangeArrowheads="1"/>
            </p:cNvSpPr>
            <p:nvPr/>
          </p:nvSpPr>
          <p:spPr bwMode="auto">
            <a:xfrm>
              <a:off x="3898900" y="5794375"/>
              <a:ext cx="404813" cy="404813"/>
            </a:xfrm>
            <a:prstGeom prst="ellipse">
              <a:avLst/>
            </a:prstGeom>
            <a:solidFill>
              <a:srgbClr val="00FF00"/>
            </a:solidFill>
            <a:ln w="9525">
              <a:solidFill>
                <a:schemeClr val="tx1"/>
              </a:solidFill>
              <a:round/>
              <a:headEnd/>
              <a:tailEnd/>
            </a:ln>
          </p:spPr>
          <p:txBody>
            <a:bodyPr wrap="none" anchor="ctr"/>
            <a:lstStyle/>
            <a:p>
              <a:endParaRPr lang="en-US" sz="1100"/>
            </a:p>
          </p:txBody>
        </p:sp>
        <p:sp>
          <p:nvSpPr>
            <p:cNvPr id="30745" name="Oval 333"/>
            <p:cNvSpPr>
              <a:spLocks noChangeAspect="1" noChangeArrowheads="1"/>
            </p:cNvSpPr>
            <p:nvPr/>
          </p:nvSpPr>
          <p:spPr bwMode="auto">
            <a:xfrm>
              <a:off x="4708525" y="5794375"/>
              <a:ext cx="404813" cy="404813"/>
            </a:xfrm>
            <a:prstGeom prst="ellipse">
              <a:avLst/>
            </a:prstGeom>
            <a:solidFill>
              <a:srgbClr val="FFFF00"/>
            </a:solidFill>
            <a:ln w="9525">
              <a:solidFill>
                <a:schemeClr val="tx1"/>
              </a:solidFill>
              <a:round/>
              <a:headEnd/>
              <a:tailEnd/>
            </a:ln>
          </p:spPr>
          <p:txBody>
            <a:bodyPr wrap="none" anchor="ctr"/>
            <a:lstStyle/>
            <a:p>
              <a:endParaRPr lang="en-US" sz="1100"/>
            </a:p>
          </p:txBody>
        </p:sp>
        <p:sp>
          <p:nvSpPr>
            <p:cNvPr id="30746" name="Oval 334"/>
            <p:cNvSpPr>
              <a:spLocks noChangeAspect="1" noChangeArrowheads="1"/>
            </p:cNvSpPr>
            <p:nvPr/>
          </p:nvSpPr>
          <p:spPr bwMode="auto">
            <a:xfrm>
              <a:off x="5586413" y="5794375"/>
              <a:ext cx="404812" cy="404813"/>
            </a:xfrm>
            <a:prstGeom prst="ellipse">
              <a:avLst/>
            </a:prstGeom>
            <a:solidFill>
              <a:srgbClr val="FF8000"/>
            </a:solidFill>
            <a:ln w="9525">
              <a:solidFill>
                <a:schemeClr val="tx1"/>
              </a:solidFill>
              <a:round/>
              <a:headEnd/>
              <a:tailEnd/>
            </a:ln>
          </p:spPr>
          <p:txBody>
            <a:bodyPr wrap="none" anchor="ctr"/>
            <a:lstStyle/>
            <a:p>
              <a:endParaRPr lang="en-US" sz="1100"/>
            </a:p>
          </p:txBody>
        </p:sp>
        <p:sp>
          <p:nvSpPr>
            <p:cNvPr id="30747" name="Oval 335"/>
            <p:cNvSpPr>
              <a:spLocks noChangeAspect="1" noChangeArrowheads="1"/>
            </p:cNvSpPr>
            <p:nvPr/>
          </p:nvSpPr>
          <p:spPr bwMode="auto">
            <a:xfrm>
              <a:off x="6462713" y="5794375"/>
              <a:ext cx="404812" cy="404813"/>
            </a:xfrm>
            <a:prstGeom prst="ellipse">
              <a:avLst/>
            </a:prstGeom>
            <a:solidFill>
              <a:srgbClr val="FF00FF"/>
            </a:solidFill>
            <a:ln w="9525">
              <a:solidFill>
                <a:schemeClr val="tx1"/>
              </a:solidFill>
              <a:round/>
              <a:headEnd/>
              <a:tailEnd/>
            </a:ln>
          </p:spPr>
          <p:txBody>
            <a:bodyPr wrap="none" anchor="ctr"/>
            <a:lstStyle/>
            <a:p>
              <a:endParaRPr lang="en-US" sz="1100"/>
            </a:p>
          </p:txBody>
        </p:sp>
        <p:sp>
          <p:nvSpPr>
            <p:cNvPr id="30748" name="Line 336"/>
            <p:cNvSpPr>
              <a:spLocks noChangeAspect="1" noChangeShapeType="1"/>
            </p:cNvSpPr>
            <p:nvPr/>
          </p:nvSpPr>
          <p:spPr bwMode="auto">
            <a:xfrm>
              <a:off x="9769475" y="6265863"/>
              <a:ext cx="207963" cy="363537"/>
            </a:xfrm>
            <a:prstGeom prst="line">
              <a:avLst/>
            </a:prstGeom>
            <a:noFill/>
            <a:ln w="28575">
              <a:solidFill>
                <a:srgbClr val="00FF00"/>
              </a:solidFill>
              <a:prstDash val="lgDash"/>
              <a:round/>
              <a:headEnd/>
              <a:tailEnd/>
            </a:ln>
          </p:spPr>
          <p:txBody>
            <a:bodyPr wrap="none" anchor="ctr"/>
            <a:lstStyle/>
            <a:p>
              <a:endParaRPr lang="en-US"/>
            </a:p>
          </p:txBody>
        </p:sp>
        <p:sp>
          <p:nvSpPr>
            <p:cNvPr id="31" name="Line 337"/>
            <p:cNvSpPr>
              <a:spLocks noChangeAspect="1" noChangeShapeType="1"/>
            </p:cNvSpPr>
            <p:nvPr/>
          </p:nvSpPr>
          <p:spPr bwMode="auto">
            <a:xfrm>
              <a:off x="10515093" y="6172213"/>
              <a:ext cx="0" cy="505927"/>
            </a:xfrm>
            <a:prstGeom prst="line">
              <a:avLst/>
            </a:prstGeom>
            <a:noFill/>
            <a:ln w="28575">
              <a:solidFill>
                <a:srgbClr val="FFFF00"/>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2" name="Line 338"/>
            <p:cNvSpPr>
              <a:spLocks noChangeAspect="1" noChangeShapeType="1"/>
            </p:cNvSpPr>
            <p:nvPr/>
          </p:nvSpPr>
          <p:spPr bwMode="auto">
            <a:xfrm>
              <a:off x="11430061" y="6172213"/>
              <a:ext cx="0" cy="505927"/>
            </a:xfrm>
            <a:prstGeom prst="line">
              <a:avLst/>
            </a:prstGeom>
            <a:noFill/>
            <a:ln w="28575">
              <a:solidFill>
                <a:srgbClr val="FF8000"/>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3" name="Line 339"/>
            <p:cNvSpPr>
              <a:spLocks noChangeAspect="1" noChangeShapeType="1"/>
            </p:cNvSpPr>
            <p:nvPr/>
          </p:nvSpPr>
          <p:spPr bwMode="auto">
            <a:xfrm flipH="1">
              <a:off x="12023674" y="6247254"/>
              <a:ext cx="142824" cy="382472"/>
            </a:xfrm>
            <a:prstGeom prst="line">
              <a:avLst/>
            </a:prstGeom>
            <a:noFill/>
            <a:ln w="28575">
              <a:solidFill>
                <a:srgbClr val="FF00FF"/>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0752" name="Text Box 340"/>
            <p:cNvSpPr txBox="1">
              <a:spLocks noChangeAspect="1" noChangeArrowheads="1"/>
            </p:cNvSpPr>
            <p:nvPr/>
          </p:nvSpPr>
          <p:spPr bwMode="auto">
            <a:xfrm>
              <a:off x="8216900" y="9774238"/>
              <a:ext cx="789122" cy="1267228"/>
            </a:xfrm>
            <a:prstGeom prst="rect">
              <a:avLst/>
            </a:prstGeom>
            <a:noFill/>
            <a:ln w="9525">
              <a:noFill/>
              <a:miter lim="800000"/>
              <a:headEnd/>
              <a:tailEnd/>
            </a:ln>
          </p:spPr>
          <p:txBody>
            <a:bodyPr wrap="none">
              <a:spAutoFit/>
            </a:bodyPr>
            <a:lstStyle/>
            <a:p>
              <a:r>
                <a:rPr lang="en-US" sz="4800"/>
                <a:t>?</a:t>
              </a:r>
            </a:p>
          </p:txBody>
        </p:sp>
        <p:pic>
          <p:nvPicPr>
            <p:cNvPr id="30753" name="Picture 341"/>
            <p:cNvPicPr>
              <a:picLocks noChangeAspect="1" noChangeArrowheads="1"/>
            </p:cNvPicPr>
            <p:nvPr/>
          </p:nvPicPr>
          <p:blipFill>
            <a:blip r:embed="rId3" cstate="print"/>
            <a:srcRect/>
            <a:stretch>
              <a:fillRect/>
            </a:stretch>
          </p:blipFill>
          <p:spPr bwMode="auto">
            <a:xfrm>
              <a:off x="8824913" y="10920413"/>
              <a:ext cx="1889125" cy="1192212"/>
            </a:xfrm>
            <a:prstGeom prst="rect">
              <a:avLst/>
            </a:prstGeom>
            <a:solidFill>
              <a:srgbClr val="FFFFCC"/>
            </a:solidFill>
            <a:ln w="9525">
              <a:noFill/>
              <a:miter lim="800000"/>
              <a:headEnd/>
              <a:tailEnd/>
            </a:ln>
          </p:spPr>
        </p:pic>
        <p:pic>
          <p:nvPicPr>
            <p:cNvPr id="30754" name="Picture 342"/>
            <p:cNvPicPr>
              <a:picLocks noChangeAspect="1" noChangeArrowheads="1"/>
            </p:cNvPicPr>
            <p:nvPr/>
          </p:nvPicPr>
          <p:blipFill>
            <a:blip r:embed="rId4" cstate="print"/>
            <a:srcRect/>
            <a:stretch>
              <a:fillRect/>
            </a:stretch>
          </p:blipFill>
          <p:spPr bwMode="auto">
            <a:xfrm>
              <a:off x="10983913" y="10920413"/>
              <a:ext cx="1900237" cy="1181100"/>
            </a:xfrm>
            <a:prstGeom prst="rect">
              <a:avLst/>
            </a:prstGeom>
            <a:solidFill>
              <a:srgbClr val="FFFFCC"/>
            </a:solidFill>
            <a:ln w="9525">
              <a:noFill/>
              <a:miter lim="800000"/>
              <a:headEnd/>
              <a:tailEnd/>
            </a:ln>
          </p:spPr>
        </p:pic>
        <p:sp>
          <p:nvSpPr>
            <p:cNvPr id="30755" name="AutoShape 343"/>
            <p:cNvSpPr>
              <a:spLocks noChangeAspect="1" noChangeArrowheads="1"/>
            </p:cNvSpPr>
            <p:nvPr/>
          </p:nvSpPr>
          <p:spPr bwMode="auto">
            <a:xfrm rot="-3404002">
              <a:off x="9830594" y="10184607"/>
              <a:ext cx="1085850" cy="265112"/>
            </a:xfrm>
            <a:prstGeom prst="leftArrow">
              <a:avLst>
                <a:gd name="adj1" fmla="val 50000"/>
                <a:gd name="adj2" fmla="val 102395"/>
              </a:avLst>
            </a:prstGeom>
            <a:solidFill>
              <a:srgbClr val="FF0000"/>
            </a:solidFill>
            <a:ln w="9525">
              <a:solidFill>
                <a:schemeClr val="tx1"/>
              </a:solidFill>
              <a:miter lim="800000"/>
              <a:headEnd/>
              <a:tailEnd/>
            </a:ln>
          </p:spPr>
          <p:txBody>
            <a:bodyPr wrap="none" anchor="ctr"/>
            <a:lstStyle/>
            <a:p>
              <a:endParaRPr lang="en-US" sz="1100"/>
            </a:p>
          </p:txBody>
        </p:sp>
        <p:sp>
          <p:nvSpPr>
            <p:cNvPr id="30756" name="AutoShape 344"/>
            <p:cNvSpPr>
              <a:spLocks noChangeAspect="1" noChangeArrowheads="1"/>
            </p:cNvSpPr>
            <p:nvPr/>
          </p:nvSpPr>
          <p:spPr bwMode="auto">
            <a:xfrm rot="-7455854">
              <a:off x="10747375" y="10212388"/>
              <a:ext cx="1146175" cy="269875"/>
            </a:xfrm>
            <a:prstGeom prst="leftArrow">
              <a:avLst>
                <a:gd name="adj1" fmla="val 50000"/>
                <a:gd name="adj2" fmla="val 106176"/>
              </a:avLst>
            </a:prstGeom>
            <a:solidFill>
              <a:srgbClr val="0000FF"/>
            </a:solidFill>
            <a:ln w="9525">
              <a:solidFill>
                <a:schemeClr val="tx1"/>
              </a:solidFill>
              <a:miter lim="800000"/>
              <a:headEnd/>
              <a:tailEnd/>
            </a:ln>
          </p:spPr>
          <p:txBody>
            <a:bodyPr wrap="none" anchor="ctr"/>
            <a:lstStyle/>
            <a:p>
              <a:endParaRPr lang="en-US" sz="1100"/>
            </a:p>
          </p:txBody>
        </p:sp>
        <p:sp>
          <p:nvSpPr>
            <p:cNvPr id="30757" name="AutoShape 345"/>
            <p:cNvSpPr>
              <a:spLocks noChangeAspect="1" noChangeArrowheads="1"/>
            </p:cNvSpPr>
            <p:nvPr/>
          </p:nvSpPr>
          <p:spPr bwMode="auto">
            <a:xfrm rot="-3404002">
              <a:off x="4094957" y="10252869"/>
              <a:ext cx="1087437" cy="263525"/>
            </a:xfrm>
            <a:prstGeom prst="leftArrow">
              <a:avLst>
                <a:gd name="adj1" fmla="val 50000"/>
                <a:gd name="adj2" fmla="val 103163"/>
              </a:avLst>
            </a:prstGeom>
            <a:solidFill>
              <a:srgbClr val="FF0000"/>
            </a:solidFill>
            <a:ln w="9525">
              <a:solidFill>
                <a:schemeClr val="tx1"/>
              </a:solidFill>
              <a:miter lim="800000"/>
              <a:headEnd/>
              <a:tailEnd/>
            </a:ln>
          </p:spPr>
          <p:txBody>
            <a:bodyPr wrap="none" anchor="ctr"/>
            <a:lstStyle/>
            <a:p>
              <a:endParaRPr lang="en-US" sz="1100"/>
            </a:p>
          </p:txBody>
        </p:sp>
        <p:sp>
          <p:nvSpPr>
            <p:cNvPr id="30758" name="AutoShape 346"/>
            <p:cNvSpPr>
              <a:spLocks noChangeAspect="1" noChangeArrowheads="1"/>
            </p:cNvSpPr>
            <p:nvPr/>
          </p:nvSpPr>
          <p:spPr bwMode="auto">
            <a:xfrm rot="-7455854">
              <a:off x="5012532" y="10279856"/>
              <a:ext cx="1147762" cy="269875"/>
            </a:xfrm>
            <a:prstGeom prst="leftArrow">
              <a:avLst>
                <a:gd name="adj1" fmla="val 50000"/>
                <a:gd name="adj2" fmla="val 106323"/>
              </a:avLst>
            </a:prstGeom>
            <a:solidFill>
              <a:srgbClr val="0000FF"/>
            </a:solidFill>
            <a:ln w="9525">
              <a:solidFill>
                <a:schemeClr val="tx1"/>
              </a:solidFill>
              <a:miter lim="800000"/>
              <a:headEnd/>
              <a:tailEnd/>
            </a:ln>
          </p:spPr>
          <p:txBody>
            <a:bodyPr wrap="none" anchor="ctr"/>
            <a:lstStyle/>
            <a:p>
              <a:endParaRPr lang="en-US" sz="1100"/>
            </a:p>
          </p:txBody>
        </p:sp>
        <p:sp>
          <p:nvSpPr>
            <p:cNvPr id="41" name="Oval 814"/>
            <p:cNvSpPr>
              <a:spLocks noChangeAspect="1" noChangeArrowheads="1"/>
            </p:cNvSpPr>
            <p:nvPr/>
          </p:nvSpPr>
          <p:spPr bwMode="auto">
            <a:xfrm>
              <a:off x="9600125" y="5867204"/>
              <a:ext cx="203079" cy="200918"/>
            </a:xfrm>
            <a:prstGeom prst="ellipse">
              <a:avLst/>
            </a:prstGeom>
            <a:solidFill>
              <a:srgbClr val="00FF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2" name="Oval 815"/>
            <p:cNvSpPr>
              <a:spLocks noChangeAspect="1" noChangeArrowheads="1"/>
            </p:cNvSpPr>
            <p:nvPr/>
          </p:nvSpPr>
          <p:spPr bwMode="auto">
            <a:xfrm>
              <a:off x="10439217" y="5867204"/>
              <a:ext cx="200847" cy="200918"/>
            </a:xfrm>
            <a:prstGeom prst="ellipse">
              <a:avLst/>
            </a:prstGeom>
            <a:solidFill>
              <a:srgbClr val="FFFF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3" name="Oval 816"/>
            <p:cNvSpPr>
              <a:spLocks noChangeAspect="1" noChangeArrowheads="1"/>
            </p:cNvSpPr>
            <p:nvPr/>
          </p:nvSpPr>
          <p:spPr bwMode="auto">
            <a:xfrm>
              <a:off x="11354185" y="5867204"/>
              <a:ext cx="200847" cy="200918"/>
            </a:xfrm>
            <a:prstGeom prst="ellipse">
              <a:avLst/>
            </a:prstGeom>
            <a:solidFill>
              <a:srgbClr val="FF80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4" name="Oval 817"/>
            <p:cNvSpPr>
              <a:spLocks noChangeAspect="1" noChangeArrowheads="1"/>
            </p:cNvSpPr>
            <p:nvPr/>
          </p:nvSpPr>
          <p:spPr bwMode="auto">
            <a:xfrm>
              <a:off x="12115172" y="5867204"/>
              <a:ext cx="203078" cy="200918"/>
            </a:xfrm>
            <a:prstGeom prst="ellipse">
              <a:avLst/>
            </a:prstGeom>
            <a:solidFill>
              <a:srgbClr val="FF00FF"/>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5638" y="274638"/>
            <a:ext cx="8229600" cy="1143000"/>
          </a:xfrm>
        </p:spPr>
        <p:txBody>
          <a:bodyPr/>
          <a:lstStyle/>
          <a:p>
            <a:r>
              <a:rPr lang="en-US" sz="2800" smtClean="0">
                <a:solidFill>
                  <a:srgbClr val="FF9900"/>
                </a:solidFill>
              </a:rPr>
              <a:t>How fly responses to gene deletion </a:t>
            </a:r>
          </a:p>
        </p:txBody>
      </p:sp>
      <p:grpSp>
        <p:nvGrpSpPr>
          <p:cNvPr id="2" name="Content Placeholder 6"/>
          <p:cNvGrpSpPr>
            <a:grpSpLocks noGrp="1"/>
          </p:cNvGrpSpPr>
          <p:nvPr>
            <p:ph sz="half" idx="1"/>
          </p:nvPr>
        </p:nvGrpSpPr>
        <p:grpSpPr bwMode="auto">
          <a:xfrm>
            <a:off x="231775" y="1431925"/>
            <a:ext cx="8667750" cy="4630738"/>
            <a:chOff x="1093153" y="5051425"/>
            <a:chExt cx="12184697" cy="7061200"/>
          </a:xfrm>
        </p:grpSpPr>
        <p:pic>
          <p:nvPicPr>
            <p:cNvPr id="31777" name="Picture 313" descr="Picture 6"/>
            <p:cNvPicPr>
              <a:picLocks noChangeAspect="1" noChangeArrowheads="1"/>
            </p:cNvPicPr>
            <p:nvPr/>
          </p:nvPicPr>
          <p:blipFill>
            <a:blip r:embed="rId2" cstate="print"/>
            <a:srcRect t="3889" r="16409"/>
            <a:stretch>
              <a:fillRect/>
            </a:stretch>
          </p:blipFill>
          <p:spPr bwMode="auto">
            <a:xfrm>
              <a:off x="3089275" y="6805613"/>
              <a:ext cx="4452938" cy="3730625"/>
            </a:xfrm>
            <a:prstGeom prst="rect">
              <a:avLst/>
            </a:prstGeom>
            <a:noFill/>
            <a:ln w="9525">
              <a:noFill/>
              <a:miter lim="800000"/>
              <a:headEnd/>
              <a:tailEnd/>
            </a:ln>
          </p:spPr>
        </p:pic>
        <p:pic>
          <p:nvPicPr>
            <p:cNvPr id="31778" name="Picture 282"/>
            <p:cNvPicPr>
              <a:picLocks noChangeAspect="1" noChangeArrowheads="1"/>
            </p:cNvPicPr>
            <p:nvPr/>
          </p:nvPicPr>
          <p:blipFill>
            <a:blip r:embed="rId3" cstate="print"/>
            <a:srcRect/>
            <a:stretch>
              <a:fillRect/>
            </a:stretch>
          </p:blipFill>
          <p:spPr bwMode="auto">
            <a:xfrm>
              <a:off x="3089275" y="10920413"/>
              <a:ext cx="1889125" cy="1192212"/>
            </a:xfrm>
            <a:prstGeom prst="rect">
              <a:avLst/>
            </a:prstGeom>
            <a:solidFill>
              <a:srgbClr val="FFFFCC"/>
            </a:solidFill>
            <a:ln w="9525">
              <a:noFill/>
              <a:miter lim="800000"/>
              <a:headEnd/>
              <a:tailEnd/>
            </a:ln>
          </p:spPr>
        </p:pic>
        <p:pic>
          <p:nvPicPr>
            <p:cNvPr id="31779" name="Picture 283"/>
            <p:cNvPicPr>
              <a:picLocks noChangeAspect="1" noChangeArrowheads="1"/>
            </p:cNvPicPr>
            <p:nvPr/>
          </p:nvPicPr>
          <p:blipFill>
            <a:blip r:embed="rId4" cstate="print"/>
            <a:srcRect/>
            <a:stretch>
              <a:fillRect/>
            </a:stretch>
          </p:blipFill>
          <p:spPr bwMode="auto">
            <a:xfrm>
              <a:off x="5316538" y="10920413"/>
              <a:ext cx="1900237" cy="1181100"/>
            </a:xfrm>
            <a:prstGeom prst="rect">
              <a:avLst/>
            </a:prstGeom>
            <a:solidFill>
              <a:srgbClr val="FFFFCC"/>
            </a:solidFill>
            <a:ln w="9525">
              <a:noFill/>
              <a:miter lim="800000"/>
              <a:headEnd/>
              <a:tailEnd/>
            </a:ln>
          </p:spPr>
        </p:pic>
        <p:sp>
          <p:nvSpPr>
            <p:cNvPr id="31780" name="Text Box 285"/>
            <p:cNvSpPr txBox="1">
              <a:spLocks noChangeAspect="1" noChangeArrowheads="1"/>
            </p:cNvSpPr>
            <p:nvPr/>
          </p:nvSpPr>
          <p:spPr bwMode="auto">
            <a:xfrm rot="-5400000">
              <a:off x="195141" y="5968367"/>
              <a:ext cx="2444987" cy="648963"/>
            </a:xfrm>
            <a:prstGeom prst="rect">
              <a:avLst/>
            </a:prstGeom>
            <a:noFill/>
            <a:ln w="9525">
              <a:noFill/>
              <a:miter lim="800000"/>
              <a:headEnd/>
              <a:tailEnd/>
            </a:ln>
          </p:spPr>
          <p:txBody>
            <a:bodyPr wrap="none">
              <a:spAutoFit/>
            </a:bodyPr>
            <a:lstStyle/>
            <a:p>
              <a:r>
                <a:rPr lang="en-US" sz="2400"/>
                <a:t>Genotype</a:t>
              </a:r>
            </a:p>
          </p:txBody>
        </p:sp>
        <p:sp>
          <p:nvSpPr>
            <p:cNvPr id="31781" name="Text Box 286"/>
            <p:cNvSpPr txBox="1">
              <a:spLocks noChangeAspect="1" noChangeArrowheads="1"/>
            </p:cNvSpPr>
            <p:nvPr/>
          </p:nvSpPr>
          <p:spPr bwMode="auto">
            <a:xfrm rot="-5400000">
              <a:off x="-138113" y="9687880"/>
              <a:ext cx="3111499" cy="648963"/>
            </a:xfrm>
            <a:prstGeom prst="rect">
              <a:avLst/>
            </a:prstGeom>
            <a:noFill/>
            <a:ln w="9525">
              <a:noFill/>
              <a:miter lim="800000"/>
              <a:headEnd/>
              <a:tailEnd/>
            </a:ln>
          </p:spPr>
          <p:txBody>
            <a:bodyPr>
              <a:spAutoFit/>
            </a:bodyPr>
            <a:lstStyle/>
            <a:p>
              <a:r>
                <a:rPr lang="en-US" sz="2400"/>
                <a:t>Phenotype</a:t>
              </a:r>
            </a:p>
          </p:txBody>
        </p:sp>
        <p:pic>
          <p:nvPicPr>
            <p:cNvPr id="31782" name="Picture 297" descr="Picture 4"/>
            <p:cNvPicPr>
              <a:picLocks noChangeAspect="1" noChangeArrowheads="1"/>
            </p:cNvPicPr>
            <p:nvPr/>
          </p:nvPicPr>
          <p:blipFill>
            <a:blip r:embed="rId5" cstate="print"/>
            <a:srcRect r="17535"/>
            <a:stretch>
              <a:fillRect/>
            </a:stretch>
          </p:blipFill>
          <p:spPr bwMode="auto">
            <a:xfrm>
              <a:off x="8891588" y="6670675"/>
              <a:ext cx="4386262" cy="3835400"/>
            </a:xfrm>
            <a:prstGeom prst="rect">
              <a:avLst/>
            </a:prstGeom>
            <a:noFill/>
            <a:ln w="9525">
              <a:noFill/>
              <a:miter lim="800000"/>
              <a:headEnd/>
              <a:tailEnd/>
            </a:ln>
          </p:spPr>
        </p:pic>
        <p:sp>
          <p:nvSpPr>
            <p:cNvPr id="31783" name="Text Box 300"/>
            <p:cNvSpPr txBox="1">
              <a:spLocks noChangeAspect="1" noChangeArrowheads="1"/>
            </p:cNvSpPr>
            <p:nvPr/>
          </p:nvSpPr>
          <p:spPr bwMode="auto">
            <a:xfrm>
              <a:off x="2079624" y="5051425"/>
              <a:ext cx="883762" cy="704015"/>
            </a:xfrm>
            <a:prstGeom prst="rect">
              <a:avLst/>
            </a:prstGeom>
            <a:noFill/>
            <a:ln w="9525">
              <a:noFill/>
              <a:miter lim="800000"/>
              <a:headEnd/>
              <a:tailEnd/>
            </a:ln>
          </p:spPr>
          <p:txBody>
            <a:bodyPr wrap="none">
              <a:spAutoFit/>
            </a:bodyPr>
            <a:lstStyle/>
            <a:p>
              <a:r>
                <a:rPr lang="en-US" sz="2400"/>
                <a:t>+/+</a:t>
              </a:r>
            </a:p>
          </p:txBody>
        </p:sp>
        <p:sp>
          <p:nvSpPr>
            <p:cNvPr id="31784" name="Text Box 301"/>
            <p:cNvSpPr txBox="1">
              <a:spLocks noChangeAspect="1" noChangeArrowheads="1"/>
            </p:cNvSpPr>
            <p:nvPr/>
          </p:nvSpPr>
          <p:spPr bwMode="auto">
            <a:xfrm>
              <a:off x="1874837" y="5861051"/>
              <a:ext cx="1318657" cy="704015"/>
            </a:xfrm>
            <a:prstGeom prst="rect">
              <a:avLst/>
            </a:prstGeom>
            <a:noFill/>
            <a:ln w="9525">
              <a:noFill/>
              <a:miter lim="800000"/>
              <a:headEnd/>
              <a:tailEnd/>
            </a:ln>
          </p:spPr>
          <p:txBody>
            <a:bodyPr wrap="none">
              <a:spAutoFit/>
            </a:bodyPr>
            <a:lstStyle/>
            <a:p>
              <a:r>
                <a:rPr lang="en-US" sz="2400"/>
                <a:t>Dose</a:t>
              </a:r>
            </a:p>
          </p:txBody>
        </p:sp>
        <p:sp>
          <p:nvSpPr>
            <p:cNvPr id="31785" name="Text Box 302"/>
            <p:cNvSpPr txBox="1">
              <a:spLocks noChangeAspect="1" noChangeArrowheads="1"/>
            </p:cNvSpPr>
            <p:nvPr/>
          </p:nvSpPr>
          <p:spPr bwMode="auto">
            <a:xfrm rot="-5400000">
              <a:off x="1101834" y="8117853"/>
              <a:ext cx="2887440" cy="475906"/>
            </a:xfrm>
            <a:prstGeom prst="rect">
              <a:avLst/>
            </a:prstGeom>
            <a:noFill/>
            <a:ln w="9525">
              <a:noFill/>
              <a:miter lim="800000"/>
              <a:headEnd/>
              <a:tailEnd/>
            </a:ln>
          </p:spPr>
          <p:txBody>
            <a:bodyPr wrap="none">
              <a:spAutoFit/>
            </a:bodyPr>
            <a:lstStyle/>
            <a:p>
              <a:r>
                <a:rPr lang="en-US" sz="1600"/>
                <a:t>Network Cascade</a:t>
              </a:r>
            </a:p>
          </p:txBody>
        </p:sp>
        <p:sp>
          <p:nvSpPr>
            <p:cNvPr id="31786" name="Text Box 306"/>
            <p:cNvSpPr txBox="1">
              <a:spLocks noChangeAspect="1" noChangeArrowheads="1"/>
            </p:cNvSpPr>
            <p:nvPr/>
          </p:nvSpPr>
          <p:spPr bwMode="auto">
            <a:xfrm>
              <a:off x="7812087" y="5051425"/>
              <a:ext cx="1088816" cy="704015"/>
            </a:xfrm>
            <a:prstGeom prst="rect">
              <a:avLst/>
            </a:prstGeom>
            <a:noFill/>
            <a:ln w="9525">
              <a:noFill/>
              <a:miter lim="800000"/>
              <a:headEnd/>
              <a:tailEnd/>
            </a:ln>
          </p:spPr>
          <p:txBody>
            <a:bodyPr wrap="none">
              <a:spAutoFit/>
            </a:bodyPr>
            <a:lstStyle/>
            <a:p>
              <a:r>
                <a:rPr lang="en-US" sz="2400" i="1"/>
                <a:t>Df</a:t>
              </a:r>
              <a:r>
                <a:rPr lang="en-US" sz="2400"/>
                <a:t>/+</a:t>
              </a:r>
            </a:p>
          </p:txBody>
        </p:sp>
        <p:sp>
          <p:nvSpPr>
            <p:cNvPr id="31787" name="Text Box 312"/>
            <p:cNvSpPr txBox="1">
              <a:spLocks noChangeAspect="1" noChangeArrowheads="1"/>
            </p:cNvSpPr>
            <p:nvPr/>
          </p:nvSpPr>
          <p:spPr bwMode="auto">
            <a:xfrm>
              <a:off x="8351838" y="5726113"/>
              <a:ext cx="568294" cy="797884"/>
            </a:xfrm>
            <a:prstGeom prst="rect">
              <a:avLst/>
            </a:prstGeom>
            <a:noFill/>
            <a:ln w="9525">
              <a:noFill/>
              <a:miter lim="800000"/>
              <a:headEnd/>
              <a:tailEnd/>
            </a:ln>
          </p:spPr>
          <p:txBody>
            <a:bodyPr wrap="none">
              <a:spAutoFit/>
            </a:bodyPr>
            <a:lstStyle/>
            <a:p>
              <a:r>
                <a:rPr lang="en-US" sz="2800"/>
                <a:t>?</a:t>
              </a:r>
            </a:p>
          </p:txBody>
        </p:sp>
        <p:sp>
          <p:nvSpPr>
            <p:cNvPr id="31788" name="Text Box 318"/>
            <p:cNvSpPr txBox="1">
              <a:spLocks noChangeAspect="1" noChangeArrowheads="1"/>
            </p:cNvSpPr>
            <p:nvPr/>
          </p:nvSpPr>
          <p:spPr bwMode="auto">
            <a:xfrm>
              <a:off x="8216900" y="7750175"/>
              <a:ext cx="789122" cy="1267228"/>
            </a:xfrm>
            <a:prstGeom prst="rect">
              <a:avLst/>
            </a:prstGeom>
            <a:noFill/>
            <a:ln w="9525">
              <a:noFill/>
              <a:miter lim="800000"/>
              <a:headEnd/>
              <a:tailEnd/>
            </a:ln>
          </p:spPr>
          <p:txBody>
            <a:bodyPr wrap="none">
              <a:spAutoFit/>
            </a:bodyPr>
            <a:lstStyle/>
            <a:p>
              <a:r>
                <a:rPr lang="en-US" sz="4800"/>
                <a:t>?</a:t>
              </a:r>
            </a:p>
          </p:txBody>
        </p:sp>
        <p:pic>
          <p:nvPicPr>
            <p:cNvPr id="31789" name="Picture 322"/>
            <p:cNvPicPr>
              <a:picLocks noChangeAspect="1" noChangeArrowheads="1"/>
            </p:cNvPicPr>
            <p:nvPr/>
          </p:nvPicPr>
          <p:blipFill>
            <a:blip r:embed="rId6" cstate="print"/>
            <a:srcRect b="63855"/>
            <a:stretch>
              <a:fillRect/>
            </a:stretch>
          </p:blipFill>
          <p:spPr bwMode="auto">
            <a:xfrm>
              <a:off x="3494088" y="5119688"/>
              <a:ext cx="3744912" cy="674687"/>
            </a:xfrm>
            <a:prstGeom prst="rect">
              <a:avLst/>
            </a:prstGeom>
            <a:noFill/>
            <a:ln w="9525">
              <a:noFill/>
              <a:miter lim="800000"/>
              <a:headEnd/>
              <a:tailEnd/>
            </a:ln>
          </p:spPr>
        </p:pic>
        <p:pic>
          <p:nvPicPr>
            <p:cNvPr id="31790" name="Picture 324"/>
            <p:cNvPicPr>
              <a:picLocks noChangeAspect="1" noChangeArrowheads="1"/>
            </p:cNvPicPr>
            <p:nvPr/>
          </p:nvPicPr>
          <p:blipFill>
            <a:blip r:embed="rId7" cstate="print"/>
            <a:srcRect/>
            <a:stretch>
              <a:fillRect/>
            </a:stretch>
          </p:blipFill>
          <p:spPr bwMode="auto">
            <a:xfrm>
              <a:off x="9094788" y="5119688"/>
              <a:ext cx="3744912" cy="393700"/>
            </a:xfrm>
            <a:prstGeom prst="rect">
              <a:avLst/>
            </a:prstGeom>
            <a:noFill/>
            <a:ln w="9525">
              <a:noFill/>
              <a:miter lim="800000"/>
              <a:headEnd/>
              <a:tailEnd/>
            </a:ln>
          </p:spPr>
        </p:pic>
        <p:sp>
          <p:nvSpPr>
            <p:cNvPr id="31791" name="AutoShape 327"/>
            <p:cNvSpPr>
              <a:spLocks noChangeAspect="1" noChangeArrowheads="1"/>
            </p:cNvSpPr>
            <p:nvPr/>
          </p:nvSpPr>
          <p:spPr bwMode="auto">
            <a:xfrm>
              <a:off x="4033838" y="6334125"/>
              <a:ext cx="134937" cy="471488"/>
            </a:xfrm>
            <a:prstGeom prst="downArrow">
              <a:avLst>
                <a:gd name="adj1" fmla="val 50000"/>
                <a:gd name="adj2" fmla="val 87353"/>
              </a:avLst>
            </a:prstGeom>
            <a:solidFill>
              <a:srgbClr val="00FF00"/>
            </a:solidFill>
            <a:ln w="9525">
              <a:solidFill>
                <a:schemeClr val="tx1"/>
              </a:solidFill>
              <a:miter lim="800000"/>
              <a:headEnd/>
              <a:tailEnd/>
            </a:ln>
          </p:spPr>
          <p:txBody>
            <a:bodyPr wrap="none" anchor="ctr"/>
            <a:lstStyle/>
            <a:p>
              <a:endParaRPr lang="en-US" sz="1100"/>
            </a:p>
          </p:txBody>
        </p:sp>
        <p:sp>
          <p:nvSpPr>
            <p:cNvPr id="31792" name="AutoShape 329"/>
            <p:cNvSpPr>
              <a:spLocks noChangeAspect="1" noChangeArrowheads="1"/>
            </p:cNvSpPr>
            <p:nvPr/>
          </p:nvSpPr>
          <p:spPr bwMode="auto">
            <a:xfrm>
              <a:off x="4843463" y="6334125"/>
              <a:ext cx="134937" cy="471488"/>
            </a:xfrm>
            <a:prstGeom prst="downArrow">
              <a:avLst>
                <a:gd name="adj1" fmla="val 50000"/>
                <a:gd name="adj2" fmla="val 87353"/>
              </a:avLst>
            </a:prstGeom>
            <a:solidFill>
              <a:srgbClr val="FFFF00"/>
            </a:solidFill>
            <a:ln w="9525">
              <a:solidFill>
                <a:schemeClr val="tx1"/>
              </a:solidFill>
              <a:miter lim="800000"/>
              <a:headEnd/>
              <a:tailEnd/>
            </a:ln>
          </p:spPr>
          <p:txBody>
            <a:bodyPr wrap="none" anchor="ctr"/>
            <a:lstStyle/>
            <a:p>
              <a:endParaRPr lang="en-US" sz="1100"/>
            </a:p>
          </p:txBody>
        </p:sp>
        <p:sp>
          <p:nvSpPr>
            <p:cNvPr id="31793" name="AutoShape 330"/>
            <p:cNvSpPr>
              <a:spLocks noChangeAspect="1" noChangeArrowheads="1"/>
            </p:cNvSpPr>
            <p:nvPr/>
          </p:nvSpPr>
          <p:spPr bwMode="auto">
            <a:xfrm>
              <a:off x="5721350" y="6334125"/>
              <a:ext cx="134938" cy="471488"/>
            </a:xfrm>
            <a:prstGeom prst="downArrow">
              <a:avLst>
                <a:gd name="adj1" fmla="val 50000"/>
                <a:gd name="adj2" fmla="val 87353"/>
              </a:avLst>
            </a:prstGeom>
            <a:solidFill>
              <a:srgbClr val="FF8000"/>
            </a:solidFill>
            <a:ln w="9525">
              <a:solidFill>
                <a:schemeClr val="tx1"/>
              </a:solidFill>
              <a:miter lim="800000"/>
              <a:headEnd/>
              <a:tailEnd/>
            </a:ln>
          </p:spPr>
          <p:txBody>
            <a:bodyPr wrap="none" anchor="ctr"/>
            <a:lstStyle/>
            <a:p>
              <a:endParaRPr lang="en-US" sz="1100"/>
            </a:p>
          </p:txBody>
        </p:sp>
        <p:sp>
          <p:nvSpPr>
            <p:cNvPr id="31794" name="AutoShape 331"/>
            <p:cNvSpPr>
              <a:spLocks noChangeAspect="1" noChangeArrowheads="1"/>
            </p:cNvSpPr>
            <p:nvPr/>
          </p:nvSpPr>
          <p:spPr bwMode="auto">
            <a:xfrm>
              <a:off x="6597650" y="6334125"/>
              <a:ext cx="134938" cy="471488"/>
            </a:xfrm>
            <a:prstGeom prst="downArrow">
              <a:avLst>
                <a:gd name="adj1" fmla="val 50000"/>
                <a:gd name="adj2" fmla="val 87353"/>
              </a:avLst>
            </a:prstGeom>
            <a:solidFill>
              <a:srgbClr val="FF00FF"/>
            </a:solidFill>
            <a:ln w="9525">
              <a:solidFill>
                <a:schemeClr val="tx1"/>
              </a:solidFill>
              <a:miter lim="800000"/>
              <a:headEnd/>
              <a:tailEnd/>
            </a:ln>
          </p:spPr>
          <p:txBody>
            <a:bodyPr wrap="none" anchor="ctr"/>
            <a:lstStyle/>
            <a:p>
              <a:endParaRPr lang="en-US" sz="1100"/>
            </a:p>
          </p:txBody>
        </p:sp>
        <p:sp>
          <p:nvSpPr>
            <p:cNvPr id="31795" name="Oval 332"/>
            <p:cNvSpPr>
              <a:spLocks noChangeAspect="1" noChangeArrowheads="1"/>
            </p:cNvSpPr>
            <p:nvPr/>
          </p:nvSpPr>
          <p:spPr bwMode="auto">
            <a:xfrm>
              <a:off x="3898900" y="5794375"/>
              <a:ext cx="404813" cy="404813"/>
            </a:xfrm>
            <a:prstGeom prst="ellipse">
              <a:avLst/>
            </a:prstGeom>
            <a:solidFill>
              <a:srgbClr val="00FF00"/>
            </a:solidFill>
            <a:ln w="9525">
              <a:solidFill>
                <a:schemeClr val="tx1"/>
              </a:solidFill>
              <a:round/>
              <a:headEnd/>
              <a:tailEnd/>
            </a:ln>
          </p:spPr>
          <p:txBody>
            <a:bodyPr wrap="none" anchor="ctr"/>
            <a:lstStyle/>
            <a:p>
              <a:endParaRPr lang="en-US" sz="1100"/>
            </a:p>
          </p:txBody>
        </p:sp>
        <p:sp>
          <p:nvSpPr>
            <p:cNvPr id="31796" name="Oval 333"/>
            <p:cNvSpPr>
              <a:spLocks noChangeAspect="1" noChangeArrowheads="1"/>
            </p:cNvSpPr>
            <p:nvPr/>
          </p:nvSpPr>
          <p:spPr bwMode="auto">
            <a:xfrm>
              <a:off x="4708525" y="5794375"/>
              <a:ext cx="404813" cy="404813"/>
            </a:xfrm>
            <a:prstGeom prst="ellipse">
              <a:avLst/>
            </a:prstGeom>
            <a:solidFill>
              <a:srgbClr val="FFFF00"/>
            </a:solidFill>
            <a:ln w="9525">
              <a:solidFill>
                <a:schemeClr val="tx1"/>
              </a:solidFill>
              <a:round/>
              <a:headEnd/>
              <a:tailEnd/>
            </a:ln>
          </p:spPr>
          <p:txBody>
            <a:bodyPr wrap="none" anchor="ctr"/>
            <a:lstStyle/>
            <a:p>
              <a:endParaRPr lang="en-US" sz="1100"/>
            </a:p>
          </p:txBody>
        </p:sp>
        <p:sp>
          <p:nvSpPr>
            <p:cNvPr id="31797" name="Oval 334"/>
            <p:cNvSpPr>
              <a:spLocks noChangeAspect="1" noChangeArrowheads="1"/>
            </p:cNvSpPr>
            <p:nvPr/>
          </p:nvSpPr>
          <p:spPr bwMode="auto">
            <a:xfrm>
              <a:off x="5586413" y="5794375"/>
              <a:ext cx="404812" cy="404813"/>
            </a:xfrm>
            <a:prstGeom prst="ellipse">
              <a:avLst/>
            </a:prstGeom>
            <a:solidFill>
              <a:srgbClr val="FF8000"/>
            </a:solidFill>
            <a:ln w="9525">
              <a:solidFill>
                <a:schemeClr val="tx1"/>
              </a:solidFill>
              <a:round/>
              <a:headEnd/>
              <a:tailEnd/>
            </a:ln>
          </p:spPr>
          <p:txBody>
            <a:bodyPr wrap="none" anchor="ctr"/>
            <a:lstStyle/>
            <a:p>
              <a:endParaRPr lang="en-US" sz="1100"/>
            </a:p>
          </p:txBody>
        </p:sp>
        <p:sp>
          <p:nvSpPr>
            <p:cNvPr id="31798" name="Oval 335"/>
            <p:cNvSpPr>
              <a:spLocks noChangeAspect="1" noChangeArrowheads="1"/>
            </p:cNvSpPr>
            <p:nvPr/>
          </p:nvSpPr>
          <p:spPr bwMode="auto">
            <a:xfrm>
              <a:off x="6462713" y="5794375"/>
              <a:ext cx="404812" cy="404813"/>
            </a:xfrm>
            <a:prstGeom prst="ellipse">
              <a:avLst/>
            </a:prstGeom>
            <a:solidFill>
              <a:srgbClr val="FF00FF"/>
            </a:solidFill>
            <a:ln w="9525">
              <a:solidFill>
                <a:schemeClr val="tx1"/>
              </a:solidFill>
              <a:round/>
              <a:headEnd/>
              <a:tailEnd/>
            </a:ln>
          </p:spPr>
          <p:txBody>
            <a:bodyPr wrap="none" anchor="ctr"/>
            <a:lstStyle/>
            <a:p>
              <a:endParaRPr lang="en-US" sz="1100"/>
            </a:p>
          </p:txBody>
        </p:sp>
        <p:sp>
          <p:nvSpPr>
            <p:cNvPr id="31799" name="Line 336"/>
            <p:cNvSpPr>
              <a:spLocks noChangeAspect="1" noChangeShapeType="1"/>
            </p:cNvSpPr>
            <p:nvPr/>
          </p:nvSpPr>
          <p:spPr bwMode="auto">
            <a:xfrm>
              <a:off x="9769475" y="6265863"/>
              <a:ext cx="207963" cy="363537"/>
            </a:xfrm>
            <a:prstGeom prst="line">
              <a:avLst/>
            </a:prstGeom>
            <a:noFill/>
            <a:ln w="28575">
              <a:solidFill>
                <a:srgbClr val="00FF00"/>
              </a:solidFill>
              <a:prstDash val="lgDash"/>
              <a:round/>
              <a:headEnd/>
              <a:tailEnd/>
            </a:ln>
          </p:spPr>
          <p:txBody>
            <a:bodyPr wrap="none" anchor="ctr"/>
            <a:lstStyle/>
            <a:p>
              <a:endParaRPr lang="en-US"/>
            </a:p>
          </p:txBody>
        </p:sp>
        <p:sp>
          <p:nvSpPr>
            <p:cNvPr id="31" name="Line 337"/>
            <p:cNvSpPr>
              <a:spLocks noChangeAspect="1" noChangeShapeType="1"/>
            </p:cNvSpPr>
            <p:nvPr/>
          </p:nvSpPr>
          <p:spPr bwMode="auto">
            <a:xfrm>
              <a:off x="10515093" y="6172213"/>
              <a:ext cx="0" cy="505927"/>
            </a:xfrm>
            <a:prstGeom prst="line">
              <a:avLst/>
            </a:prstGeom>
            <a:noFill/>
            <a:ln w="28575">
              <a:solidFill>
                <a:srgbClr val="FFFF00"/>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2" name="Line 338"/>
            <p:cNvSpPr>
              <a:spLocks noChangeAspect="1" noChangeShapeType="1"/>
            </p:cNvSpPr>
            <p:nvPr/>
          </p:nvSpPr>
          <p:spPr bwMode="auto">
            <a:xfrm>
              <a:off x="11430061" y="6172213"/>
              <a:ext cx="0" cy="505927"/>
            </a:xfrm>
            <a:prstGeom prst="line">
              <a:avLst/>
            </a:prstGeom>
            <a:noFill/>
            <a:ln w="28575">
              <a:solidFill>
                <a:srgbClr val="FF8000"/>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3" name="Line 339"/>
            <p:cNvSpPr>
              <a:spLocks noChangeAspect="1" noChangeShapeType="1"/>
            </p:cNvSpPr>
            <p:nvPr/>
          </p:nvSpPr>
          <p:spPr bwMode="auto">
            <a:xfrm flipH="1">
              <a:off x="12023674" y="6247254"/>
              <a:ext cx="142824" cy="382472"/>
            </a:xfrm>
            <a:prstGeom prst="line">
              <a:avLst/>
            </a:prstGeom>
            <a:noFill/>
            <a:ln w="28575">
              <a:solidFill>
                <a:srgbClr val="FF00FF"/>
              </a:solidFill>
              <a:prstDash val="lgDash"/>
              <a:round/>
              <a:headEnd/>
              <a:tailEnd/>
            </a:ln>
            <a:effectLst>
              <a:outerShdw dist="35921" dir="2700000" algn="ctr" rotWithShape="0">
                <a:srgbClr val="808080">
                  <a:alpha val="75000"/>
                </a:srgbClr>
              </a:outerShdw>
            </a:effectLst>
          </p:spPr>
          <p:txBody>
            <a:bodyPr wrap="none" anchor="ctr"/>
            <a:lstStyle/>
            <a:p>
              <a:pPr>
                <a:defRPr/>
              </a:pPr>
              <a:endParaRPr lang="en-US" sz="1100">
                <a:latin typeface="Arial" charset="0"/>
              </a:endParaRPr>
            </a:p>
          </p:txBody>
        </p:sp>
        <p:sp>
          <p:nvSpPr>
            <p:cNvPr id="31803" name="Text Box 340"/>
            <p:cNvSpPr txBox="1">
              <a:spLocks noChangeAspect="1" noChangeArrowheads="1"/>
            </p:cNvSpPr>
            <p:nvPr/>
          </p:nvSpPr>
          <p:spPr bwMode="auto">
            <a:xfrm>
              <a:off x="8216900" y="9774238"/>
              <a:ext cx="789122" cy="1267228"/>
            </a:xfrm>
            <a:prstGeom prst="rect">
              <a:avLst/>
            </a:prstGeom>
            <a:noFill/>
            <a:ln w="9525">
              <a:noFill/>
              <a:miter lim="800000"/>
              <a:headEnd/>
              <a:tailEnd/>
            </a:ln>
          </p:spPr>
          <p:txBody>
            <a:bodyPr wrap="none">
              <a:spAutoFit/>
            </a:bodyPr>
            <a:lstStyle/>
            <a:p>
              <a:r>
                <a:rPr lang="en-US" sz="4800"/>
                <a:t>?</a:t>
              </a:r>
            </a:p>
          </p:txBody>
        </p:sp>
        <p:pic>
          <p:nvPicPr>
            <p:cNvPr id="31804" name="Picture 341"/>
            <p:cNvPicPr>
              <a:picLocks noChangeAspect="1" noChangeArrowheads="1"/>
            </p:cNvPicPr>
            <p:nvPr/>
          </p:nvPicPr>
          <p:blipFill>
            <a:blip r:embed="rId3" cstate="print"/>
            <a:srcRect/>
            <a:stretch>
              <a:fillRect/>
            </a:stretch>
          </p:blipFill>
          <p:spPr bwMode="auto">
            <a:xfrm>
              <a:off x="8824913" y="10920413"/>
              <a:ext cx="1889125" cy="1192212"/>
            </a:xfrm>
            <a:prstGeom prst="rect">
              <a:avLst/>
            </a:prstGeom>
            <a:solidFill>
              <a:srgbClr val="FFFFCC"/>
            </a:solidFill>
            <a:ln w="9525">
              <a:noFill/>
              <a:miter lim="800000"/>
              <a:headEnd/>
              <a:tailEnd/>
            </a:ln>
          </p:spPr>
        </p:pic>
        <p:pic>
          <p:nvPicPr>
            <p:cNvPr id="31805" name="Picture 342"/>
            <p:cNvPicPr>
              <a:picLocks noChangeAspect="1" noChangeArrowheads="1"/>
            </p:cNvPicPr>
            <p:nvPr/>
          </p:nvPicPr>
          <p:blipFill>
            <a:blip r:embed="rId4" cstate="print"/>
            <a:srcRect/>
            <a:stretch>
              <a:fillRect/>
            </a:stretch>
          </p:blipFill>
          <p:spPr bwMode="auto">
            <a:xfrm>
              <a:off x="10983913" y="10920413"/>
              <a:ext cx="1900237" cy="1181100"/>
            </a:xfrm>
            <a:prstGeom prst="rect">
              <a:avLst/>
            </a:prstGeom>
            <a:solidFill>
              <a:srgbClr val="FFFFCC"/>
            </a:solidFill>
            <a:ln w="9525">
              <a:noFill/>
              <a:miter lim="800000"/>
              <a:headEnd/>
              <a:tailEnd/>
            </a:ln>
          </p:spPr>
        </p:pic>
        <p:sp>
          <p:nvSpPr>
            <p:cNvPr id="31806" name="AutoShape 343"/>
            <p:cNvSpPr>
              <a:spLocks noChangeAspect="1" noChangeArrowheads="1"/>
            </p:cNvSpPr>
            <p:nvPr/>
          </p:nvSpPr>
          <p:spPr bwMode="auto">
            <a:xfrm rot="-3404002">
              <a:off x="9830594" y="10184607"/>
              <a:ext cx="1085850" cy="265112"/>
            </a:xfrm>
            <a:prstGeom prst="leftArrow">
              <a:avLst>
                <a:gd name="adj1" fmla="val 50000"/>
                <a:gd name="adj2" fmla="val 102395"/>
              </a:avLst>
            </a:prstGeom>
            <a:solidFill>
              <a:srgbClr val="FF0000"/>
            </a:solidFill>
            <a:ln w="9525">
              <a:solidFill>
                <a:schemeClr val="tx1"/>
              </a:solidFill>
              <a:miter lim="800000"/>
              <a:headEnd/>
              <a:tailEnd/>
            </a:ln>
          </p:spPr>
          <p:txBody>
            <a:bodyPr wrap="none" anchor="ctr"/>
            <a:lstStyle/>
            <a:p>
              <a:endParaRPr lang="en-US" sz="1100"/>
            </a:p>
          </p:txBody>
        </p:sp>
        <p:sp>
          <p:nvSpPr>
            <p:cNvPr id="31807" name="AutoShape 344"/>
            <p:cNvSpPr>
              <a:spLocks noChangeAspect="1" noChangeArrowheads="1"/>
            </p:cNvSpPr>
            <p:nvPr/>
          </p:nvSpPr>
          <p:spPr bwMode="auto">
            <a:xfrm rot="-7455854">
              <a:off x="10747375" y="10212388"/>
              <a:ext cx="1146175" cy="269875"/>
            </a:xfrm>
            <a:prstGeom prst="leftArrow">
              <a:avLst>
                <a:gd name="adj1" fmla="val 50000"/>
                <a:gd name="adj2" fmla="val 106176"/>
              </a:avLst>
            </a:prstGeom>
            <a:solidFill>
              <a:srgbClr val="0000FF"/>
            </a:solidFill>
            <a:ln w="9525">
              <a:solidFill>
                <a:schemeClr val="tx1"/>
              </a:solidFill>
              <a:miter lim="800000"/>
              <a:headEnd/>
              <a:tailEnd/>
            </a:ln>
          </p:spPr>
          <p:txBody>
            <a:bodyPr wrap="none" anchor="ctr"/>
            <a:lstStyle/>
            <a:p>
              <a:endParaRPr lang="en-US" sz="1100"/>
            </a:p>
          </p:txBody>
        </p:sp>
        <p:sp>
          <p:nvSpPr>
            <p:cNvPr id="31808" name="AutoShape 345"/>
            <p:cNvSpPr>
              <a:spLocks noChangeAspect="1" noChangeArrowheads="1"/>
            </p:cNvSpPr>
            <p:nvPr/>
          </p:nvSpPr>
          <p:spPr bwMode="auto">
            <a:xfrm rot="-3404002">
              <a:off x="4094957" y="10252869"/>
              <a:ext cx="1087437" cy="263525"/>
            </a:xfrm>
            <a:prstGeom prst="leftArrow">
              <a:avLst>
                <a:gd name="adj1" fmla="val 50000"/>
                <a:gd name="adj2" fmla="val 103163"/>
              </a:avLst>
            </a:prstGeom>
            <a:solidFill>
              <a:srgbClr val="FF0000"/>
            </a:solidFill>
            <a:ln w="9525">
              <a:solidFill>
                <a:schemeClr val="tx1"/>
              </a:solidFill>
              <a:miter lim="800000"/>
              <a:headEnd/>
              <a:tailEnd/>
            </a:ln>
          </p:spPr>
          <p:txBody>
            <a:bodyPr wrap="none" anchor="ctr"/>
            <a:lstStyle/>
            <a:p>
              <a:endParaRPr lang="en-US" sz="1100"/>
            </a:p>
          </p:txBody>
        </p:sp>
        <p:sp>
          <p:nvSpPr>
            <p:cNvPr id="31809" name="AutoShape 346"/>
            <p:cNvSpPr>
              <a:spLocks noChangeAspect="1" noChangeArrowheads="1"/>
            </p:cNvSpPr>
            <p:nvPr/>
          </p:nvSpPr>
          <p:spPr bwMode="auto">
            <a:xfrm rot="-7455854">
              <a:off x="5012532" y="10279856"/>
              <a:ext cx="1147762" cy="269875"/>
            </a:xfrm>
            <a:prstGeom prst="leftArrow">
              <a:avLst>
                <a:gd name="adj1" fmla="val 50000"/>
                <a:gd name="adj2" fmla="val 106323"/>
              </a:avLst>
            </a:prstGeom>
            <a:solidFill>
              <a:srgbClr val="0000FF"/>
            </a:solidFill>
            <a:ln w="9525">
              <a:solidFill>
                <a:schemeClr val="tx1"/>
              </a:solidFill>
              <a:miter lim="800000"/>
              <a:headEnd/>
              <a:tailEnd/>
            </a:ln>
          </p:spPr>
          <p:txBody>
            <a:bodyPr wrap="none" anchor="ctr"/>
            <a:lstStyle/>
            <a:p>
              <a:endParaRPr lang="en-US" sz="1100"/>
            </a:p>
          </p:txBody>
        </p:sp>
        <p:sp>
          <p:nvSpPr>
            <p:cNvPr id="41" name="Oval 814"/>
            <p:cNvSpPr>
              <a:spLocks noChangeAspect="1" noChangeArrowheads="1"/>
            </p:cNvSpPr>
            <p:nvPr/>
          </p:nvSpPr>
          <p:spPr bwMode="auto">
            <a:xfrm>
              <a:off x="9600125" y="5867204"/>
              <a:ext cx="203079" cy="200918"/>
            </a:xfrm>
            <a:prstGeom prst="ellipse">
              <a:avLst/>
            </a:prstGeom>
            <a:solidFill>
              <a:srgbClr val="00FF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2" name="Oval 815"/>
            <p:cNvSpPr>
              <a:spLocks noChangeAspect="1" noChangeArrowheads="1"/>
            </p:cNvSpPr>
            <p:nvPr/>
          </p:nvSpPr>
          <p:spPr bwMode="auto">
            <a:xfrm>
              <a:off x="10439217" y="5867204"/>
              <a:ext cx="200847" cy="200918"/>
            </a:xfrm>
            <a:prstGeom prst="ellipse">
              <a:avLst/>
            </a:prstGeom>
            <a:solidFill>
              <a:srgbClr val="FFFF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3" name="Oval 816"/>
            <p:cNvSpPr>
              <a:spLocks noChangeAspect="1" noChangeArrowheads="1"/>
            </p:cNvSpPr>
            <p:nvPr/>
          </p:nvSpPr>
          <p:spPr bwMode="auto">
            <a:xfrm>
              <a:off x="11354185" y="5867204"/>
              <a:ext cx="200847" cy="200918"/>
            </a:xfrm>
            <a:prstGeom prst="ellipse">
              <a:avLst/>
            </a:prstGeom>
            <a:solidFill>
              <a:srgbClr val="FF8000"/>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sp>
          <p:nvSpPr>
            <p:cNvPr id="44" name="Oval 817"/>
            <p:cNvSpPr>
              <a:spLocks noChangeAspect="1" noChangeArrowheads="1"/>
            </p:cNvSpPr>
            <p:nvPr/>
          </p:nvSpPr>
          <p:spPr bwMode="auto">
            <a:xfrm>
              <a:off x="12115172" y="5867204"/>
              <a:ext cx="203078" cy="200918"/>
            </a:xfrm>
            <a:prstGeom prst="ellipse">
              <a:avLst/>
            </a:prstGeom>
            <a:solidFill>
              <a:srgbClr val="FF00FF"/>
            </a:solidFill>
            <a:ln w="9525">
              <a:solidFill>
                <a:schemeClr val="tx1"/>
              </a:solidFill>
              <a:round/>
              <a:headEnd/>
              <a:tailEnd/>
            </a:ln>
            <a:effectLst>
              <a:outerShdw dist="35921" dir="2700000" algn="ctr" rotWithShape="0">
                <a:srgbClr val="808080"/>
              </a:outerShdw>
            </a:effectLst>
          </p:spPr>
          <p:txBody>
            <a:bodyPr wrap="none" anchor="ctr"/>
            <a:lstStyle/>
            <a:p>
              <a:pPr>
                <a:defRPr/>
              </a:pPr>
              <a:endParaRPr lang="en-US" sz="1100">
                <a:latin typeface="Arial" charset="0"/>
              </a:endParaRPr>
            </a:p>
          </p:txBody>
        </p:sp>
      </p:grpSp>
      <p:sp>
        <p:nvSpPr>
          <p:cNvPr id="31748" name="Rectangle 52"/>
          <p:cNvSpPr>
            <a:spLocks noChangeArrowheads="1"/>
          </p:cNvSpPr>
          <p:nvPr/>
        </p:nvSpPr>
        <p:spPr bwMode="auto">
          <a:xfrm>
            <a:off x="1435100" y="5233988"/>
            <a:ext cx="7450138" cy="828675"/>
          </a:xfrm>
          <a:prstGeom prst="rect">
            <a:avLst/>
          </a:prstGeom>
          <a:solidFill>
            <a:schemeClr val="tx1"/>
          </a:solidFill>
          <a:ln w="9525" algn="ctr">
            <a:solidFill>
              <a:schemeClr val="tx1"/>
            </a:solidFill>
            <a:round/>
            <a:headEnd/>
            <a:tailEnd/>
          </a:ln>
        </p:spPr>
        <p:txBody>
          <a:bodyPr/>
          <a:lstStyle/>
          <a:p>
            <a:endParaRPr lang="en-US"/>
          </a:p>
        </p:txBody>
      </p:sp>
      <p:graphicFrame>
        <p:nvGraphicFramePr>
          <p:cNvPr id="51" name="Content Placeholder 49"/>
          <p:cNvGraphicFramePr>
            <a:graphicFrameLocks noGrp="1"/>
          </p:cNvGraphicFramePr>
          <p:nvPr>
            <p:ph sz="half" idx="1"/>
          </p:nvPr>
        </p:nvGraphicFramePr>
        <p:xfrm>
          <a:off x="2016125" y="5519738"/>
          <a:ext cx="1960035" cy="370840"/>
        </p:xfrm>
        <a:graphic>
          <a:graphicData uri="http://schemas.openxmlformats.org/drawingml/2006/table">
            <a:tbl>
              <a:tblPr firstRow="1" bandRow="1">
                <a:tableStyleId>{5C22544A-7EE6-4342-B048-85BDC9FD1C3A}</a:tableStyleId>
              </a:tblPr>
              <a:tblGrid>
                <a:gridCol w="366778"/>
                <a:gridCol w="417236"/>
                <a:gridCol w="392007"/>
                <a:gridCol w="392007"/>
                <a:gridCol w="392007"/>
              </a:tblGrid>
              <a:tr h="370840">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dirty="0"/>
                    </a:p>
                  </a:txBody>
                  <a:tcPr>
                    <a:solidFill>
                      <a:srgbClr val="92D050"/>
                    </a:solidFill>
                  </a:tcPr>
                </a:tc>
              </a:tr>
            </a:tbl>
          </a:graphicData>
        </a:graphic>
      </p:graphicFrame>
      <p:graphicFrame>
        <p:nvGraphicFramePr>
          <p:cNvPr id="52" name="Content Placeholder 49"/>
          <p:cNvGraphicFramePr>
            <a:graphicFrameLocks noGrp="1"/>
          </p:cNvGraphicFramePr>
          <p:nvPr>
            <p:ph sz="half" idx="1"/>
          </p:nvPr>
        </p:nvGraphicFramePr>
        <p:xfrm>
          <a:off x="6288088" y="5519738"/>
          <a:ext cx="1960035" cy="370840"/>
        </p:xfrm>
        <a:graphic>
          <a:graphicData uri="http://schemas.openxmlformats.org/drawingml/2006/table">
            <a:tbl>
              <a:tblPr firstRow="1" bandRow="1">
                <a:tableStyleId>{5C22544A-7EE6-4342-B048-85BDC9FD1C3A}</a:tableStyleId>
              </a:tblPr>
              <a:tblGrid>
                <a:gridCol w="392007"/>
                <a:gridCol w="392007"/>
                <a:gridCol w="392007"/>
                <a:gridCol w="392007"/>
                <a:gridCol w="392007"/>
              </a:tblGrid>
              <a:tr h="370840">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FF0000"/>
                    </a:solidFill>
                  </a:tcPr>
                </a:tc>
                <a:tc>
                  <a:txBody>
                    <a:bodyPr/>
                    <a:lstStyle/>
                    <a:p>
                      <a:endParaRPr lang="en-US" dirty="0"/>
                    </a:p>
                  </a:txBody>
                  <a:tcPr>
                    <a:solidFill>
                      <a:srgbClr val="00B050"/>
                    </a:solidFill>
                  </a:tcPr>
                </a:tc>
                <a:tc>
                  <a:txBody>
                    <a:bodyPr/>
                    <a:lstStyle/>
                    <a:p>
                      <a:endParaRPr lang="en-US" dirty="0"/>
                    </a:p>
                  </a:txBody>
                  <a:tcPr>
                    <a:solidFill>
                      <a:srgbClr val="92D050"/>
                    </a:solid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885950" y="1036638"/>
            <a:ext cx="1314450" cy="430212"/>
          </a:xfrm>
          <a:prstGeom prst="rect">
            <a:avLst/>
          </a:prstGeom>
          <a:noFill/>
          <a:ln w="9525">
            <a:noFill/>
            <a:miter lim="800000"/>
            <a:headEnd/>
            <a:tailEnd/>
          </a:ln>
        </p:spPr>
        <p:txBody>
          <a:bodyPr wrap="none">
            <a:spAutoFit/>
          </a:bodyPr>
          <a:lstStyle/>
          <a:p>
            <a:r>
              <a:rPr lang="en-US" sz="2200"/>
              <a:t>Females</a:t>
            </a:r>
          </a:p>
        </p:txBody>
      </p:sp>
      <p:sp>
        <p:nvSpPr>
          <p:cNvPr id="33795" name="Text Box 4"/>
          <p:cNvSpPr txBox="1">
            <a:spLocks noChangeArrowheads="1"/>
          </p:cNvSpPr>
          <p:nvPr/>
        </p:nvSpPr>
        <p:spPr bwMode="auto">
          <a:xfrm>
            <a:off x="6521450" y="990600"/>
            <a:ext cx="968375" cy="430213"/>
          </a:xfrm>
          <a:prstGeom prst="rect">
            <a:avLst/>
          </a:prstGeom>
          <a:noFill/>
          <a:ln w="9525">
            <a:noFill/>
            <a:miter lim="800000"/>
            <a:headEnd/>
            <a:tailEnd/>
          </a:ln>
        </p:spPr>
        <p:txBody>
          <a:bodyPr wrap="none">
            <a:spAutoFit/>
          </a:bodyPr>
          <a:lstStyle/>
          <a:p>
            <a:r>
              <a:rPr lang="en-US" sz="2200"/>
              <a:t>Males</a:t>
            </a:r>
          </a:p>
        </p:txBody>
      </p:sp>
      <p:sp>
        <p:nvSpPr>
          <p:cNvPr id="33796" name="Text Box 16"/>
          <p:cNvSpPr txBox="1">
            <a:spLocks noChangeArrowheads="1"/>
          </p:cNvSpPr>
          <p:nvPr/>
        </p:nvSpPr>
        <p:spPr bwMode="auto">
          <a:xfrm>
            <a:off x="2887663" y="5715000"/>
            <a:ext cx="312737" cy="369888"/>
          </a:xfrm>
          <a:prstGeom prst="rect">
            <a:avLst/>
          </a:prstGeom>
          <a:noFill/>
          <a:ln w="9525">
            <a:noFill/>
            <a:miter lim="800000"/>
            <a:headEnd/>
            <a:tailEnd/>
          </a:ln>
        </p:spPr>
        <p:txBody>
          <a:bodyPr wrap="none">
            <a:spAutoFit/>
          </a:bodyPr>
          <a:lstStyle/>
          <a:p>
            <a:r>
              <a:rPr lang="en-US">
                <a:solidFill>
                  <a:schemeClr val="tx1"/>
                </a:solidFill>
              </a:rPr>
              <a:t>1</a:t>
            </a:r>
          </a:p>
        </p:txBody>
      </p:sp>
      <p:sp>
        <p:nvSpPr>
          <p:cNvPr id="33797" name="Text Box 17"/>
          <p:cNvSpPr txBox="1">
            <a:spLocks noChangeArrowheads="1"/>
          </p:cNvSpPr>
          <p:nvPr/>
        </p:nvSpPr>
        <p:spPr bwMode="auto">
          <a:xfrm>
            <a:off x="3436938" y="5715000"/>
            <a:ext cx="312737" cy="369888"/>
          </a:xfrm>
          <a:prstGeom prst="rect">
            <a:avLst/>
          </a:prstGeom>
          <a:noFill/>
          <a:ln w="9525">
            <a:noFill/>
            <a:miter lim="800000"/>
            <a:headEnd/>
            <a:tailEnd/>
          </a:ln>
        </p:spPr>
        <p:txBody>
          <a:bodyPr wrap="none">
            <a:spAutoFit/>
          </a:bodyPr>
          <a:lstStyle/>
          <a:p>
            <a:r>
              <a:rPr lang="en-US">
                <a:solidFill>
                  <a:schemeClr val="tx1"/>
                </a:solidFill>
              </a:rPr>
              <a:t>2</a:t>
            </a:r>
          </a:p>
        </p:txBody>
      </p:sp>
      <p:sp>
        <p:nvSpPr>
          <p:cNvPr id="33798" name="Text Box 18"/>
          <p:cNvSpPr txBox="1">
            <a:spLocks noChangeArrowheads="1"/>
          </p:cNvSpPr>
          <p:nvPr/>
        </p:nvSpPr>
        <p:spPr bwMode="auto">
          <a:xfrm>
            <a:off x="1046163" y="5715000"/>
            <a:ext cx="454025" cy="369888"/>
          </a:xfrm>
          <a:prstGeom prst="rect">
            <a:avLst/>
          </a:prstGeom>
          <a:noFill/>
          <a:ln w="9525">
            <a:noFill/>
            <a:miter lim="800000"/>
            <a:headEnd/>
            <a:tailEnd/>
          </a:ln>
        </p:spPr>
        <p:txBody>
          <a:bodyPr>
            <a:spAutoFit/>
          </a:bodyPr>
          <a:lstStyle/>
          <a:p>
            <a:r>
              <a:rPr lang="en-US">
                <a:solidFill>
                  <a:schemeClr val="tx1"/>
                </a:solidFill>
              </a:rPr>
              <a:t> -2</a:t>
            </a:r>
          </a:p>
        </p:txBody>
      </p:sp>
      <p:sp>
        <p:nvSpPr>
          <p:cNvPr id="33799" name="Text Box 19"/>
          <p:cNvSpPr txBox="1">
            <a:spLocks noChangeArrowheads="1"/>
          </p:cNvSpPr>
          <p:nvPr/>
        </p:nvSpPr>
        <p:spPr bwMode="auto">
          <a:xfrm>
            <a:off x="2357438" y="5715000"/>
            <a:ext cx="314325" cy="369888"/>
          </a:xfrm>
          <a:prstGeom prst="rect">
            <a:avLst/>
          </a:prstGeom>
          <a:noFill/>
          <a:ln w="9525">
            <a:noFill/>
            <a:miter lim="800000"/>
            <a:headEnd/>
            <a:tailEnd/>
          </a:ln>
        </p:spPr>
        <p:txBody>
          <a:bodyPr wrap="none">
            <a:spAutoFit/>
          </a:bodyPr>
          <a:lstStyle/>
          <a:p>
            <a:r>
              <a:rPr lang="en-US">
                <a:solidFill>
                  <a:schemeClr val="tx1"/>
                </a:solidFill>
              </a:rPr>
              <a:t>0</a:t>
            </a:r>
          </a:p>
        </p:txBody>
      </p:sp>
      <p:sp>
        <p:nvSpPr>
          <p:cNvPr id="33800" name="Text Box 22"/>
          <p:cNvSpPr txBox="1">
            <a:spLocks noChangeArrowheads="1"/>
          </p:cNvSpPr>
          <p:nvPr/>
        </p:nvSpPr>
        <p:spPr bwMode="auto">
          <a:xfrm>
            <a:off x="819150" y="6172200"/>
            <a:ext cx="3552825" cy="369888"/>
          </a:xfrm>
          <a:prstGeom prst="rect">
            <a:avLst/>
          </a:prstGeom>
          <a:noFill/>
          <a:ln w="9525">
            <a:noFill/>
            <a:miter lim="800000"/>
            <a:headEnd/>
            <a:tailEnd/>
          </a:ln>
        </p:spPr>
        <p:txBody>
          <a:bodyPr wrap="none">
            <a:spAutoFit/>
          </a:bodyPr>
          <a:lstStyle/>
          <a:p>
            <a:r>
              <a:rPr lang="en-US"/>
              <a:t>log 2 Mean </a:t>
            </a:r>
            <a:r>
              <a:rPr lang="en-US" i="1"/>
              <a:t>Df/+ / +/+ </a:t>
            </a:r>
            <a:r>
              <a:rPr lang="en-US"/>
              <a:t>Expression</a:t>
            </a:r>
          </a:p>
        </p:txBody>
      </p:sp>
      <p:sp>
        <p:nvSpPr>
          <p:cNvPr id="33801" name="Text Box 23"/>
          <p:cNvSpPr txBox="1">
            <a:spLocks noChangeArrowheads="1"/>
          </p:cNvSpPr>
          <p:nvPr/>
        </p:nvSpPr>
        <p:spPr bwMode="auto">
          <a:xfrm>
            <a:off x="1709738" y="5715000"/>
            <a:ext cx="390525" cy="369888"/>
          </a:xfrm>
          <a:prstGeom prst="rect">
            <a:avLst/>
          </a:prstGeom>
          <a:noFill/>
          <a:ln w="9525">
            <a:noFill/>
            <a:miter lim="800000"/>
            <a:headEnd/>
            <a:tailEnd/>
          </a:ln>
        </p:spPr>
        <p:txBody>
          <a:bodyPr wrap="none">
            <a:spAutoFit/>
          </a:bodyPr>
          <a:lstStyle/>
          <a:p>
            <a:r>
              <a:rPr lang="en-US">
                <a:solidFill>
                  <a:schemeClr val="tx1"/>
                </a:solidFill>
              </a:rPr>
              <a:t>-1</a:t>
            </a:r>
          </a:p>
        </p:txBody>
      </p:sp>
      <p:sp>
        <p:nvSpPr>
          <p:cNvPr id="33802" name="Text Box 24"/>
          <p:cNvSpPr txBox="1">
            <a:spLocks noChangeArrowheads="1"/>
          </p:cNvSpPr>
          <p:nvPr/>
        </p:nvSpPr>
        <p:spPr bwMode="auto">
          <a:xfrm>
            <a:off x="623888" y="5715000"/>
            <a:ext cx="390525" cy="369888"/>
          </a:xfrm>
          <a:prstGeom prst="rect">
            <a:avLst/>
          </a:prstGeom>
          <a:noFill/>
          <a:ln w="9525">
            <a:noFill/>
            <a:miter lim="800000"/>
            <a:headEnd/>
            <a:tailEnd/>
          </a:ln>
        </p:spPr>
        <p:txBody>
          <a:bodyPr wrap="none">
            <a:spAutoFit/>
          </a:bodyPr>
          <a:lstStyle/>
          <a:p>
            <a:r>
              <a:rPr lang="en-US">
                <a:solidFill>
                  <a:schemeClr val="tx1"/>
                </a:solidFill>
              </a:rPr>
              <a:t>-3</a:t>
            </a:r>
          </a:p>
        </p:txBody>
      </p:sp>
      <p:sp>
        <p:nvSpPr>
          <p:cNvPr id="33803" name="Text Box 25"/>
          <p:cNvSpPr txBox="1">
            <a:spLocks noChangeArrowheads="1"/>
          </p:cNvSpPr>
          <p:nvPr/>
        </p:nvSpPr>
        <p:spPr bwMode="auto">
          <a:xfrm>
            <a:off x="4059238" y="5715000"/>
            <a:ext cx="312737" cy="369888"/>
          </a:xfrm>
          <a:prstGeom prst="rect">
            <a:avLst/>
          </a:prstGeom>
          <a:noFill/>
          <a:ln w="9525">
            <a:noFill/>
            <a:miter lim="800000"/>
            <a:headEnd/>
            <a:tailEnd/>
          </a:ln>
        </p:spPr>
        <p:txBody>
          <a:bodyPr wrap="none">
            <a:spAutoFit/>
          </a:bodyPr>
          <a:lstStyle/>
          <a:p>
            <a:r>
              <a:rPr lang="en-US">
                <a:solidFill>
                  <a:schemeClr val="tx1"/>
                </a:solidFill>
              </a:rPr>
              <a:t>3</a:t>
            </a:r>
          </a:p>
        </p:txBody>
      </p:sp>
      <p:sp>
        <p:nvSpPr>
          <p:cNvPr id="33804" name="Text Box 22"/>
          <p:cNvSpPr txBox="1">
            <a:spLocks noChangeArrowheads="1"/>
          </p:cNvSpPr>
          <p:nvPr/>
        </p:nvSpPr>
        <p:spPr bwMode="auto">
          <a:xfrm>
            <a:off x="5319713" y="6172200"/>
            <a:ext cx="3552825" cy="369888"/>
          </a:xfrm>
          <a:prstGeom prst="rect">
            <a:avLst/>
          </a:prstGeom>
          <a:noFill/>
          <a:ln w="9525">
            <a:noFill/>
            <a:miter lim="800000"/>
            <a:headEnd/>
            <a:tailEnd/>
          </a:ln>
        </p:spPr>
        <p:txBody>
          <a:bodyPr wrap="none">
            <a:spAutoFit/>
          </a:bodyPr>
          <a:lstStyle/>
          <a:p>
            <a:r>
              <a:rPr lang="en-US"/>
              <a:t>log 2 Mean </a:t>
            </a:r>
            <a:r>
              <a:rPr lang="en-US" i="1"/>
              <a:t>Df/+ / +/+ </a:t>
            </a:r>
            <a:r>
              <a:rPr lang="en-US"/>
              <a:t>Expression</a:t>
            </a:r>
          </a:p>
        </p:txBody>
      </p:sp>
      <p:sp>
        <p:nvSpPr>
          <p:cNvPr id="33805" name="Text Box 16"/>
          <p:cNvSpPr txBox="1">
            <a:spLocks noChangeArrowheads="1"/>
          </p:cNvSpPr>
          <p:nvPr/>
        </p:nvSpPr>
        <p:spPr bwMode="auto">
          <a:xfrm>
            <a:off x="7489825" y="5707063"/>
            <a:ext cx="312738" cy="368300"/>
          </a:xfrm>
          <a:prstGeom prst="rect">
            <a:avLst/>
          </a:prstGeom>
          <a:noFill/>
          <a:ln w="9525">
            <a:noFill/>
            <a:miter lim="800000"/>
            <a:headEnd/>
            <a:tailEnd/>
          </a:ln>
        </p:spPr>
        <p:txBody>
          <a:bodyPr wrap="none">
            <a:spAutoFit/>
          </a:bodyPr>
          <a:lstStyle/>
          <a:p>
            <a:r>
              <a:rPr lang="en-US">
                <a:solidFill>
                  <a:schemeClr val="tx1"/>
                </a:solidFill>
              </a:rPr>
              <a:t>1</a:t>
            </a:r>
          </a:p>
        </p:txBody>
      </p:sp>
      <p:sp>
        <p:nvSpPr>
          <p:cNvPr id="33806" name="Text Box 17"/>
          <p:cNvSpPr txBox="1">
            <a:spLocks noChangeArrowheads="1"/>
          </p:cNvSpPr>
          <p:nvPr/>
        </p:nvSpPr>
        <p:spPr bwMode="auto">
          <a:xfrm>
            <a:off x="8023225" y="5707063"/>
            <a:ext cx="312738" cy="368300"/>
          </a:xfrm>
          <a:prstGeom prst="rect">
            <a:avLst/>
          </a:prstGeom>
          <a:noFill/>
          <a:ln w="9525">
            <a:noFill/>
            <a:miter lim="800000"/>
            <a:headEnd/>
            <a:tailEnd/>
          </a:ln>
        </p:spPr>
        <p:txBody>
          <a:bodyPr wrap="none">
            <a:spAutoFit/>
          </a:bodyPr>
          <a:lstStyle/>
          <a:p>
            <a:r>
              <a:rPr lang="en-US">
                <a:solidFill>
                  <a:schemeClr val="tx1"/>
                </a:solidFill>
              </a:rPr>
              <a:t>2</a:t>
            </a:r>
          </a:p>
        </p:txBody>
      </p:sp>
      <p:sp>
        <p:nvSpPr>
          <p:cNvPr id="33807" name="Text Box 18"/>
          <p:cNvSpPr txBox="1">
            <a:spLocks noChangeArrowheads="1"/>
          </p:cNvSpPr>
          <p:nvPr/>
        </p:nvSpPr>
        <p:spPr bwMode="auto">
          <a:xfrm>
            <a:off x="5697538" y="5707063"/>
            <a:ext cx="454025" cy="368300"/>
          </a:xfrm>
          <a:prstGeom prst="rect">
            <a:avLst/>
          </a:prstGeom>
          <a:noFill/>
          <a:ln w="9525">
            <a:noFill/>
            <a:miter lim="800000"/>
            <a:headEnd/>
            <a:tailEnd/>
          </a:ln>
        </p:spPr>
        <p:txBody>
          <a:bodyPr wrap="none">
            <a:spAutoFit/>
          </a:bodyPr>
          <a:lstStyle/>
          <a:p>
            <a:r>
              <a:rPr lang="en-US">
                <a:solidFill>
                  <a:schemeClr val="tx1"/>
                </a:solidFill>
              </a:rPr>
              <a:t> -2</a:t>
            </a:r>
          </a:p>
        </p:txBody>
      </p:sp>
      <p:sp>
        <p:nvSpPr>
          <p:cNvPr id="33808" name="Text Box 19"/>
          <p:cNvSpPr txBox="1">
            <a:spLocks noChangeArrowheads="1"/>
          </p:cNvSpPr>
          <p:nvPr/>
        </p:nvSpPr>
        <p:spPr bwMode="auto">
          <a:xfrm>
            <a:off x="6959600" y="5707063"/>
            <a:ext cx="312738" cy="368300"/>
          </a:xfrm>
          <a:prstGeom prst="rect">
            <a:avLst/>
          </a:prstGeom>
          <a:noFill/>
          <a:ln w="9525">
            <a:noFill/>
            <a:miter lim="800000"/>
            <a:headEnd/>
            <a:tailEnd/>
          </a:ln>
        </p:spPr>
        <p:txBody>
          <a:bodyPr wrap="none">
            <a:spAutoFit/>
          </a:bodyPr>
          <a:lstStyle/>
          <a:p>
            <a:r>
              <a:rPr lang="en-US">
                <a:solidFill>
                  <a:schemeClr val="tx1"/>
                </a:solidFill>
              </a:rPr>
              <a:t>0</a:t>
            </a:r>
          </a:p>
        </p:txBody>
      </p:sp>
      <p:sp>
        <p:nvSpPr>
          <p:cNvPr id="33809" name="Text Box 23"/>
          <p:cNvSpPr txBox="1">
            <a:spLocks noChangeArrowheads="1"/>
          </p:cNvSpPr>
          <p:nvPr/>
        </p:nvSpPr>
        <p:spPr bwMode="auto">
          <a:xfrm>
            <a:off x="6350000" y="5707063"/>
            <a:ext cx="390525" cy="368300"/>
          </a:xfrm>
          <a:prstGeom prst="rect">
            <a:avLst/>
          </a:prstGeom>
          <a:noFill/>
          <a:ln w="9525">
            <a:noFill/>
            <a:miter lim="800000"/>
            <a:headEnd/>
            <a:tailEnd/>
          </a:ln>
        </p:spPr>
        <p:txBody>
          <a:bodyPr wrap="none">
            <a:spAutoFit/>
          </a:bodyPr>
          <a:lstStyle/>
          <a:p>
            <a:r>
              <a:rPr lang="en-US">
                <a:solidFill>
                  <a:schemeClr val="tx1"/>
                </a:solidFill>
              </a:rPr>
              <a:t>-1</a:t>
            </a:r>
          </a:p>
        </p:txBody>
      </p:sp>
      <p:sp>
        <p:nvSpPr>
          <p:cNvPr id="33810" name="Text Box 24"/>
          <p:cNvSpPr txBox="1">
            <a:spLocks noChangeArrowheads="1"/>
          </p:cNvSpPr>
          <p:nvPr/>
        </p:nvSpPr>
        <p:spPr bwMode="auto">
          <a:xfrm>
            <a:off x="5208588" y="5715000"/>
            <a:ext cx="388937" cy="369888"/>
          </a:xfrm>
          <a:prstGeom prst="rect">
            <a:avLst/>
          </a:prstGeom>
          <a:noFill/>
          <a:ln w="9525">
            <a:noFill/>
            <a:miter lim="800000"/>
            <a:headEnd/>
            <a:tailEnd/>
          </a:ln>
        </p:spPr>
        <p:txBody>
          <a:bodyPr wrap="none">
            <a:spAutoFit/>
          </a:bodyPr>
          <a:lstStyle/>
          <a:p>
            <a:r>
              <a:rPr lang="en-US">
                <a:solidFill>
                  <a:schemeClr val="tx1"/>
                </a:solidFill>
              </a:rPr>
              <a:t>-3</a:t>
            </a:r>
          </a:p>
        </p:txBody>
      </p:sp>
      <p:sp>
        <p:nvSpPr>
          <p:cNvPr id="33811" name="Text Box 25"/>
          <p:cNvSpPr txBox="1">
            <a:spLocks noChangeArrowheads="1"/>
          </p:cNvSpPr>
          <p:nvPr/>
        </p:nvSpPr>
        <p:spPr bwMode="auto">
          <a:xfrm>
            <a:off x="8559800" y="5707063"/>
            <a:ext cx="312738" cy="368300"/>
          </a:xfrm>
          <a:prstGeom prst="rect">
            <a:avLst/>
          </a:prstGeom>
          <a:noFill/>
          <a:ln w="9525">
            <a:noFill/>
            <a:miter lim="800000"/>
            <a:headEnd/>
            <a:tailEnd/>
          </a:ln>
        </p:spPr>
        <p:txBody>
          <a:bodyPr wrap="none">
            <a:spAutoFit/>
          </a:bodyPr>
          <a:lstStyle/>
          <a:p>
            <a:r>
              <a:rPr lang="en-US">
                <a:solidFill>
                  <a:schemeClr val="tx1"/>
                </a:solidFill>
              </a:rPr>
              <a:t>3</a:t>
            </a:r>
          </a:p>
        </p:txBody>
      </p:sp>
      <p:sp>
        <p:nvSpPr>
          <p:cNvPr id="33812" name="Title 1"/>
          <p:cNvSpPr>
            <a:spLocks noGrp="1"/>
          </p:cNvSpPr>
          <p:nvPr>
            <p:ph type="title"/>
          </p:nvPr>
        </p:nvSpPr>
        <p:spPr>
          <a:xfrm>
            <a:off x="131763" y="274638"/>
            <a:ext cx="9093200" cy="762000"/>
          </a:xfrm>
        </p:spPr>
        <p:txBody>
          <a:bodyPr/>
          <a:lstStyle/>
          <a:p>
            <a:pPr eaLnBrk="1" hangingPunct="1"/>
            <a:r>
              <a:rPr lang="en-US" sz="3600" smtClean="0">
                <a:solidFill>
                  <a:srgbClr val="FF9900"/>
                </a:solidFill>
              </a:rPr>
              <a:t>Distribution of Expression Fold Changes</a:t>
            </a:r>
          </a:p>
        </p:txBody>
      </p:sp>
      <p:pic>
        <p:nvPicPr>
          <p:cNvPr id="33813" name="Picture 3"/>
          <p:cNvPicPr>
            <a:picLocks noChangeAspect="1" noChangeArrowheads="1"/>
          </p:cNvPicPr>
          <p:nvPr/>
        </p:nvPicPr>
        <p:blipFill>
          <a:blip r:embed="rId2" cstate="print"/>
          <a:srcRect/>
          <a:stretch>
            <a:fillRect/>
          </a:stretch>
        </p:blipFill>
        <p:spPr bwMode="auto">
          <a:xfrm>
            <a:off x="1588" y="1470025"/>
            <a:ext cx="8870950" cy="4265613"/>
          </a:xfrm>
          <a:prstGeom prst="rect">
            <a:avLst/>
          </a:prstGeom>
          <a:noFill/>
          <a:ln w="9525">
            <a:noFill/>
            <a:miter lim="800000"/>
            <a:headEnd/>
            <a:tailEnd/>
          </a:ln>
        </p:spPr>
      </p:pic>
      <p:pic>
        <p:nvPicPr>
          <p:cNvPr id="33814" name="Picture 2"/>
          <p:cNvPicPr>
            <a:picLocks noChangeAspect="1" noChangeArrowheads="1"/>
          </p:cNvPicPr>
          <p:nvPr/>
        </p:nvPicPr>
        <p:blipFill>
          <a:blip r:embed="rId3" cstate="print"/>
          <a:srcRect/>
          <a:stretch>
            <a:fillRect/>
          </a:stretch>
        </p:blipFill>
        <p:spPr bwMode="auto">
          <a:xfrm>
            <a:off x="0" y="1470025"/>
            <a:ext cx="9439275" cy="426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spect="1" noChangeArrowheads="1"/>
          </p:cNvSpPr>
          <p:nvPr/>
        </p:nvSpPr>
        <p:spPr bwMode="auto">
          <a:xfrm>
            <a:off x="0" y="3308350"/>
            <a:ext cx="1225550" cy="400050"/>
          </a:xfrm>
          <a:prstGeom prst="rect">
            <a:avLst/>
          </a:prstGeom>
          <a:noFill/>
          <a:ln w="9525">
            <a:noFill/>
            <a:miter lim="800000"/>
            <a:headEnd/>
            <a:tailEnd/>
          </a:ln>
        </p:spPr>
        <p:txBody>
          <a:bodyPr wrap="none">
            <a:spAutoFit/>
          </a:bodyPr>
          <a:lstStyle/>
          <a:p>
            <a:r>
              <a:rPr lang="en-US" sz="2000" i="1">
                <a:solidFill>
                  <a:srgbClr val="FF0000"/>
                </a:solidFill>
              </a:rPr>
              <a:t>Females</a:t>
            </a:r>
            <a:endParaRPr lang="en-US" sz="2000">
              <a:solidFill>
                <a:srgbClr val="FF0000"/>
              </a:solidFill>
            </a:endParaRPr>
          </a:p>
        </p:txBody>
      </p:sp>
      <p:sp>
        <p:nvSpPr>
          <p:cNvPr id="34819" name="Text Box 3"/>
          <p:cNvSpPr txBox="1">
            <a:spLocks noChangeAspect="1" noChangeArrowheads="1"/>
          </p:cNvSpPr>
          <p:nvPr/>
        </p:nvSpPr>
        <p:spPr bwMode="auto">
          <a:xfrm>
            <a:off x="195263" y="5041900"/>
            <a:ext cx="911225" cy="400050"/>
          </a:xfrm>
          <a:prstGeom prst="rect">
            <a:avLst/>
          </a:prstGeom>
          <a:noFill/>
          <a:ln w="9525">
            <a:noFill/>
            <a:miter lim="800000"/>
            <a:headEnd/>
            <a:tailEnd/>
          </a:ln>
        </p:spPr>
        <p:txBody>
          <a:bodyPr wrap="none">
            <a:spAutoFit/>
          </a:bodyPr>
          <a:lstStyle/>
          <a:p>
            <a:r>
              <a:rPr lang="en-US" sz="2000" i="1">
                <a:solidFill>
                  <a:srgbClr val="0000FF"/>
                </a:solidFill>
              </a:rPr>
              <a:t>Males</a:t>
            </a:r>
            <a:endParaRPr lang="en-US" sz="2000">
              <a:solidFill>
                <a:srgbClr val="0000FF"/>
              </a:solidFill>
            </a:endParaRPr>
          </a:p>
        </p:txBody>
      </p:sp>
      <p:sp>
        <p:nvSpPr>
          <p:cNvPr id="34820" name="Oval 5"/>
          <p:cNvSpPr>
            <a:spLocks noChangeArrowheads="1"/>
          </p:cNvSpPr>
          <p:nvPr/>
        </p:nvSpPr>
        <p:spPr bwMode="auto">
          <a:xfrm>
            <a:off x="3087688" y="2827338"/>
            <a:ext cx="1330325" cy="1327150"/>
          </a:xfrm>
          <a:prstGeom prst="ellipse">
            <a:avLst/>
          </a:prstGeom>
          <a:solidFill>
            <a:srgbClr val="FF0000"/>
          </a:solidFill>
          <a:ln w="9525">
            <a:solidFill>
              <a:schemeClr val="tx1"/>
            </a:solidFill>
            <a:round/>
            <a:headEnd/>
            <a:tailEnd/>
          </a:ln>
        </p:spPr>
        <p:txBody>
          <a:bodyPr wrap="none" anchor="ctr"/>
          <a:lstStyle/>
          <a:p>
            <a:endParaRPr lang="en-US"/>
          </a:p>
        </p:txBody>
      </p:sp>
      <p:sp>
        <p:nvSpPr>
          <p:cNvPr id="34821" name="AutoShape 7"/>
          <p:cNvSpPr>
            <a:spLocks noChangeArrowheads="1"/>
          </p:cNvSpPr>
          <p:nvPr/>
        </p:nvSpPr>
        <p:spPr bwMode="auto">
          <a:xfrm>
            <a:off x="4965700" y="3609975"/>
            <a:ext cx="2560638" cy="304800"/>
          </a:xfrm>
          <a:prstGeom prst="rightArrow">
            <a:avLst>
              <a:gd name="adj1" fmla="val 50000"/>
              <a:gd name="adj2" fmla="val 218699"/>
            </a:avLst>
          </a:prstGeom>
          <a:solidFill>
            <a:schemeClr val="bg1"/>
          </a:solidFill>
          <a:ln w="9525">
            <a:solidFill>
              <a:schemeClr val="tx1"/>
            </a:solidFill>
            <a:miter lim="800000"/>
            <a:headEnd/>
            <a:tailEnd/>
          </a:ln>
        </p:spPr>
        <p:txBody>
          <a:bodyPr wrap="none" anchor="ctr"/>
          <a:lstStyle/>
          <a:p>
            <a:pPr algn="ctr"/>
            <a:r>
              <a:rPr lang="en-US" sz="1400"/>
              <a:t>To network</a:t>
            </a:r>
          </a:p>
        </p:txBody>
      </p:sp>
      <p:sp>
        <p:nvSpPr>
          <p:cNvPr id="34822" name="Oval 8"/>
          <p:cNvSpPr>
            <a:spLocks noChangeArrowheads="1"/>
          </p:cNvSpPr>
          <p:nvPr/>
        </p:nvSpPr>
        <p:spPr bwMode="auto">
          <a:xfrm>
            <a:off x="3427413" y="3182938"/>
            <a:ext cx="644525" cy="658812"/>
          </a:xfrm>
          <a:prstGeom prst="ellipse">
            <a:avLst/>
          </a:prstGeom>
          <a:solidFill>
            <a:schemeClr val="tx1"/>
          </a:solidFill>
          <a:ln w="9525">
            <a:solidFill>
              <a:schemeClr val="tx1"/>
            </a:solidFill>
            <a:round/>
            <a:headEnd/>
            <a:tailEnd/>
          </a:ln>
        </p:spPr>
        <p:txBody>
          <a:bodyPr wrap="none" anchor="ctr"/>
          <a:lstStyle/>
          <a:p>
            <a:endParaRPr lang="en-US"/>
          </a:p>
        </p:txBody>
      </p:sp>
      <p:sp>
        <p:nvSpPr>
          <p:cNvPr id="34823" name="Text Box 9"/>
          <p:cNvSpPr txBox="1">
            <a:spLocks noChangeAspect="1" noChangeArrowheads="1"/>
          </p:cNvSpPr>
          <p:nvPr/>
        </p:nvSpPr>
        <p:spPr bwMode="auto">
          <a:xfrm>
            <a:off x="1408113" y="2178050"/>
            <a:ext cx="1679575" cy="461963"/>
          </a:xfrm>
          <a:prstGeom prst="rect">
            <a:avLst/>
          </a:prstGeom>
          <a:noFill/>
          <a:ln w="9525">
            <a:noFill/>
            <a:miter lim="800000"/>
            <a:headEnd/>
            <a:tailEnd/>
          </a:ln>
        </p:spPr>
        <p:txBody>
          <a:bodyPr wrap="none">
            <a:spAutoFit/>
          </a:bodyPr>
          <a:lstStyle/>
          <a:p>
            <a:r>
              <a:rPr lang="en-US" sz="2400" i="1"/>
              <a:t>Genotype</a:t>
            </a:r>
          </a:p>
        </p:txBody>
      </p:sp>
      <p:sp>
        <p:nvSpPr>
          <p:cNvPr id="34824" name="Text Box 10"/>
          <p:cNvSpPr txBox="1">
            <a:spLocks noChangeAspect="1" noChangeArrowheads="1"/>
          </p:cNvSpPr>
          <p:nvPr/>
        </p:nvSpPr>
        <p:spPr bwMode="auto">
          <a:xfrm>
            <a:off x="3275013" y="2178050"/>
            <a:ext cx="1012825" cy="461963"/>
          </a:xfrm>
          <a:prstGeom prst="rect">
            <a:avLst/>
          </a:prstGeom>
          <a:noFill/>
          <a:ln w="9525">
            <a:noFill/>
            <a:miter lim="800000"/>
            <a:headEnd/>
            <a:tailEnd/>
          </a:ln>
        </p:spPr>
        <p:txBody>
          <a:bodyPr wrap="none">
            <a:spAutoFit/>
          </a:bodyPr>
          <a:lstStyle/>
          <a:p>
            <a:r>
              <a:rPr lang="en-US" sz="2400" i="1"/>
              <a:t>Dose</a:t>
            </a:r>
          </a:p>
        </p:txBody>
      </p:sp>
      <p:sp>
        <p:nvSpPr>
          <p:cNvPr id="34825" name="AutoShape 11"/>
          <p:cNvSpPr>
            <a:spLocks noChangeArrowheads="1"/>
          </p:cNvSpPr>
          <p:nvPr/>
        </p:nvSpPr>
        <p:spPr bwMode="auto">
          <a:xfrm>
            <a:off x="2055813" y="3392488"/>
            <a:ext cx="901700" cy="241300"/>
          </a:xfrm>
          <a:prstGeom prst="rightArrow">
            <a:avLst>
              <a:gd name="adj1" fmla="val 50000"/>
              <a:gd name="adj2" fmla="val 69997"/>
            </a:avLst>
          </a:prstGeom>
          <a:solidFill>
            <a:schemeClr val="bg1"/>
          </a:solidFill>
          <a:ln w="9525">
            <a:solidFill>
              <a:schemeClr val="tx1"/>
            </a:solidFill>
            <a:miter lim="800000"/>
            <a:headEnd/>
            <a:tailEnd/>
          </a:ln>
        </p:spPr>
        <p:txBody>
          <a:bodyPr wrap="none" anchor="ctr"/>
          <a:lstStyle/>
          <a:p>
            <a:endParaRPr lang="en-US"/>
          </a:p>
        </p:txBody>
      </p:sp>
      <p:sp>
        <p:nvSpPr>
          <p:cNvPr id="34826" name="AutoShape 12"/>
          <p:cNvSpPr>
            <a:spLocks noChangeArrowheads="1"/>
          </p:cNvSpPr>
          <p:nvPr/>
        </p:nvSpPr>
        <p:spPr bwMode="auto">
          <a:xfrm>
            <a:off x="4816475" y="2878138"/>
            <a:ext cx="2405063" cy="609600"/>
          </a:xfrm>
          <a:prstGeom prst="leftArrow">
            <a:avLst>
              <a:gd name="adj1" fmla="val 50000"/>
              <a:gd name="adj2" fmla="val 140588"/>
            </a:avLst>
          </a:prstGeom>
          <a:solidFill>
            <a:srgbClr val="FF0000"/>
          </a:solidFill>
          <a:ln w="9525">
            <a:solidFill>
              <a:schemeClr val="tx1"/>
            </a:solidFill>
            <a:miter lim="800000"/>
            <a:headEnd/>
            <a:tailEnd/>
          </a:ln>
        </p:spPr>
        <p:txBody>
          <a:bodyPr wrap="none" anchor="ctr"/>
          <a:lstStyle/>
          <a:p>
            <a:pPr algn="ctr"/>
            <a:r>
              <a:rPr lang="en-US" sz="2000"/>
              <a:t>FEEDBACK</a:t>
            </a:r>
          </a:p>
        </p:txBody>
      </p:sp>
      <p:sp>
        <p:nvSpPr>
          <p:cNvPr id="34827" name="Oval 13"/>
          <p:cNvSpPr>
            <a:spLocks noChangeArrowheads="1"/>
          </p:cNvSpPr>
          <p:nvPr/>
        </p:nvSpPr>
        <p:spPr bwMode="auto">
          <a:xfrm>
            <a:off x="3275013" y="4813300"/>
            <a:ext cx="914400" cy="914400"/>
          </a:xfrm>
          <a:prstGeom prst="ellipse">
            <a:avLst/>
          </a:prstGeom>
          <a:solidFill>
            <a:srgbClr val="0000FF"/>
          </a:solidFill>
          <a:ln w="9525">
            <a:solidFill>
              <a:schemeClr val="tx1"/>
            </a:solidFill>
            <a:round/>
            <a:headEnd/>
            <a:tailEnd/>
          </a:ln>
        </p:spPr>
        <p:txBody>
          <a:bodyPr wrap="none" anchor="ctr"/>
          <a:lstStyle/>
          <a:p>
            <a:endParaRPr lang="en-US"/>
          </a:p>
        </p:txBody>
      </p:sp>
      <p:sp>
        <p:nvSpPr>
          <p:cNvPr id="34828" name="Text Box 14"/>
          <p:cNvSpPr txBox="1">
            <a:spLocks noChangeAspect="1" noChangeArrowheads="1"/>
          </p:cNvSpPr>
          <p:nvPr/>
        </p:nvSpPr>
        <p:spPr bwMode="auto">
          <a:xfrm>
            <a:off x="1225550" y="5041900"/>
            <a:ext cx="696913" cy="400050"/>
          </a:xfrm>
          <a:prstGeom prst="rect">
            <a:avLst/>
          </a:prstGeom>
          <a:noFill/>
          <a:ln w="9525">
            <a:noFill/>
            <a:miter lim="800000"/>
            <a:headEnd/>
            <a:tailEnd/>
          </a:ln>
        </p:spPr>
        <p:txBody>
          <a:bodyPr wrap="none">
            <a:spAutoFit/>
          </a:bodyPr>
          <a:lstStyle/>
          <a:p>
            <a:r>
              <a:rPr lang="en-US" sz="2000" i="1"/>
              <a:t>Df</a:t>
            </a:r>
            <a:r>
              <a:rPr lang="en-US" sz="2000"/>
              <a:t>/+</a:t>
            </a:r>
          </a:p>
        </p:txBody>
      </p:sp>
      <p:sp>
        <p:nvSpPr>
          <p:cNvPr id="34829" name="Oval 16"/>
          <p:cNvSpPr>
            <a:spLocks noChangeArrowheads="1"/>
          </p:cNvSpPr>
          <p:nvPr/>
        </p:nvSpPr>
        <p:spPr bwMode="auto">
          <a:xfrm>
            <a:off x="3427413" y="4965700"/>
            <a:ext cx="609600" cy="6096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30" name="AutoShape 18"/>
          <p:cNvSpPr>
            <a:spLocks noChangeArrowheads="1"/>
          </p:cNvSpPr>
          <p:nvPr/>
        </p:nvSpPr>
        <p:spPr bwMode="auto">
          <a:xfrm>
            <a:off x="4554538" y="5118100"/>
            <a:ext cx="2667000" cy="228600"/>
          </a:xfrm>
          <a:prstGeom prst="leftArrow">
            <a:avLst>
              <a:gd name="adj1" fmla="val 50000"/>
              <a:gd name="adj2" fmla="val 291667"/>
            </a:avLst>
          </a:prstGeom>
          <a:solidFill>
            <a:srgbClr val="0000FF"/>
          </a:solidFill>
          <a:ln w="9525">
            <a:solidFill>
              <a:schemeClr val="tx1"/>
            </a:solidFill>
            <a:miter lim="800000"/>
            <a:headEnd/>
            <a:tailEnd/>
          </a:ln>
        </p:spPr>
        <p:txBody>
          <a:bodyPr wrap="none" anchor="ctr"/>
          <a:lstStyle/>
          <a:p>
            <a:pPr algn="ctr"/>
            <a:endParaRPr lang="en-US" sz="2400"/>
          </a:p>
        </p:txBody>
      </p:sp>
      <p:grpSp>
        <p:nvGrpSpPr>
          <p:cNvPr id="2" name="Group 23"/>
          <p:cNvGrpSpPr>
            <a:grpSpLocks noChangeAspect="1"/>
          </p:cNvGrpSpPr>
          <p:nvPr/>
        </p:nvGrpSpPr>
        <p:grpSpPr bwMode="auto">
          <a:xfrm>
            <a:off x="7405688" y="4732338"/>
            <a:ext cx="1524000" cy="1347787"/>
            <a:chOff x="14917" y="12864"/>
            <a:chExt cx="4667" cy="4128"/>
          </a:xfrm>
        </p:grpSpPr>
        <p:pic>
          <p:nvPicPr>
            <p:cNvPr id="34845" name="Picture 24" descr="ED7007_M_network"/>
            <p:cNvPicPr>
              <a:picLocks noChangeAspect="1" noChangeArrowheads="1"/>
            </p:cNvPicPr>
            <p:nvPr/>
          </p:nvPicPr>
          <p:blipFill>
            <a:blip r:embed="rId2" cstate="print"/>
            <a:srcRect l="9464" r="10634"/>
            <a:stretch>
              <a:fillRect/>
            </a:stretch>
          </p:blipFill>
          <p:spPr bwMode="auto">
            <a:xfrm>
              <a:off x="14917" y="12864"/>
              <a:ext cx="4667" cy="4045"/>
            </a:xfrm>
            <a:prstGeom prst="rect">
              <a:avLst/>
            </a:prstGeom>
            <a:noFill/>
            <a:ln w="9525">
              <a:noFill/>
              <a:miter lim="800000"/>
              <a:headEnd/>
              <a:tailEnd/>
            </a:ln>
          </p:spPr>
        </p:pic>
        <p:sp>
          <p:nvSpPr>
            <p:cNvPr id="34846" name="Rectangle 25"/>
            <p:cNvSpPr>
              <a:spLocks noChangeAspect="1" noChangeArrowheads="1"/>
            </p:cNvSpPr>
            <p:nvPr/>
          </p:nvSpPr>
          <p:spPr bwMode="auto">
            <a:xfrm>
              <a:off x="15120" y="16752"/>
              <a:ext cx="4032" cy="240"/>
            </a:xfrm>
            <a:prstGeom prst="rect">
              <a:avLst/>
            </a:prstGeom>
            <a:solidFill>
              <a:schemeClr val="bg1"/>
            </a:solidFill>
            <a:ln w="9525">
              <a:noFill/>
              <a:miter lim="800000"/>
              <a:headEnd/>
              <a:tailEnd/>
            </a:ln>
          </p:spPr>
          <p:txBody>
            <a:bodyPr wrap="none" anchor="ctr"/>
            <a:lstStyle/>
            <a:p>
              <a:endParaRPr lang="en-US"/>
            </a:p>
          </p:txBody>
        </p:sp>
        <p:sp>
          <p:nvSpPr>
            <p:cNvPr id="34847" name="Rectangle 26"/>
            <p:cNvSpPr>
              <a:spLocks noChangeAspect="1" noChangeArrowheads="1"/>
            </p:cNvSpPr>
            <p:nvPr/>
          </p:nvSpPr>
          <p:spPr bwMode="auto">
            <a:xfrm>
              <a:off x="18576" y="16272"/>
              <a:ext cx="720" cy="384"/>
            </a:xfrm>
            <a:prstGeom prst="rect">
              <a:avLst/>
            </a:prstGeom>
            <a:solidFill>
              <a:schemeClr val="bg1"/>
            </a:solidFill>
            <a:ln w="9525">
              <a:noFill/>
              <a:miter lim="800000"/>
              <a:headEnd/>
              <a:tailEnd/>
            </a:ln>
          </p:spPr>
          <p:txBody>
            <a:bodyPr wrap="none" anchor="ctr"/>
            <a:lstStyle/>
            <a:p>
              <a:endParaRPr lang="en-US"/>
            </a:p>
          </p:txBody>
        </p:sp>
      </p:grpSp>
      <p:sp>
        <p:nvSpPr>
          <p:cNvPr id="34832" name="Line 27"/>
          <p:cNvSpPr>
            <a:spLocks noChangeShapeType="1"/>
          </p:cNvSpPr>
          <p:nvPr/>
        </p:nvSpPr>
        <p:spPr bwMode="auto">
          <a:xfrm>
            <a:off x="4138613" y="3867150"/>
            <a:ext cx="0" cy="557213"/>
          </a:xfrm>
          <a:prstGeom prst="line">
            <a:avLst/>
          </a:prstGeom>
          <a:noFill/>
          <a:ln w="9525">
            <a:solidFill>
              <a:srgbClr val="FF0000"/>
            </a:solidFill>
            <a:round/>
            <a:headEnd/>
            <a:tailEnd/>
          </a:ln>
        </p:spPr>
        <p:txBody>
          <a:bodyPr wrap="none" anchor="ctr"/>
          <a:lstStyle/>
          <a:p>
            <a:endParaRPr lang="en-US"/>
          </a:p>
        </p:txBody>
      </p:sp>
      <p:sp>
        <p:nvSpPr>
          <p:cNvPr id="73756" name="Text Box 28"/>
          <p:cNvSpPr txBox="1">
            <a:spLocks noChangeArrowheads="1"/>
          </p:cNvSpPr>
          <p:nvPr/>
        </p:nvSpPr>
        <p:spPr bwMode="auto">
          <a:xfrm>
            <a:off x="3805238" y="4332288"/>
            <a:ext cx="1822450" cy="40005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a:defRPr/>
            </a:pPr>
            <a:r>
              <a:rPr lang="en-US" sz="2000" dirty="0">
                <a:solidFill>
                  <a:srgbClr val="FF0000"/>
                </a:solidFill>
                <a:latin typeface="Arial" charset="0"/>
                <a:cs typeface="ＭＳ Ｐゴシック" charset="-128"/>
              </a:rPr>
              <a:t>Adjusted dose</a:t>
            </a:r>
          </a:p>
        </p:txBody>
      </p:sp>
      <p:sp>
        <p:nvSpPr>
          <p:cNvPr id="34834" name="Text Box 29"/>
          <p:cNvSpPr txBox="1">
            <a:spLocks noChangeArrowheads="1"/>
          </p:cNvSpPr>
          <p:nvPr/>
        </p:nvSpPr>
        <p:spPr bwMode="auto">
          <a:xfrm>
            <a:off x="5468938" y="4813300"/>
            <a:ext cx="1249362" cy="290513"/>
          </a:xfrm>
          <a:prstGeom prst="rect">
            <a:avLst/>
          </a:prstGeom>
          <a:noFill/>
          <a:ln w="9525">
            <a:noFill/>
            <a:miter lim="800000"/>
            <a:headEnd/>
            <a:tailEnd/>
          </a:ln>
        </p:spPr>
        <p:txBody>
          <a:bodyPr wrap="none">
            <a:spAutoFit/>
          </a:bodyPr>
          <a:lstStyle/>
          <a:p>
            <a:r>
              <a:rPr lang="en-US" sz="1300"/>
              <a:t>Less feedback</a:t>
            </a:r>
          </a:p>
        </p:txBody>
      </p:sp>
      <p:sp>
        <p:nvSpPr>
          <p:cNvPr id="73758" name="Text Box 30"/>
          <p:cNvSpPr txBox="1">
            <a:spLocks noChangeArrowheads="1"/>
          </p:cNvSpPr>
          <p:nvPr/>
        </p:nvSpPr>
        <p:spPr bwMode="auto">
          <a:xfrm>
            <a:off x="3817938" y="5986463"/>
            <a:ext cx="2879725" cy="401637"/>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a:defRPr/>
            </a:pPr>
            <a:r>
              <a:rPr lang="en-US" sz="2000" dirty="0">
                <a:solidFill>
                  <a:srgbClr val="0000FF"/>
                </a:solidFill>
                <a:latin typeface="Arial" charset="0"/>
                <a:cs typeface="ＭＳ Ｐゴシック" charset="-128"/>
              </a:rPr>
              <a:t>Reduced adjusted dose</a:t>
            </a:r>
          </a:p>
        </p:txBody>
      </p:sp>
      <p:sp>
        <p:nvSpPr>
          <p:cNvPr id="34836" name="Line 31"/>
          <p:cNvSpPr>
            <a:spLocks noChangeShapeType="1"/>
          </p:cNvSpPr>
          <p:nvPr/>
        </p:nvSpPr>
        <p:spPr bwMode="auto">
          <a:xfrm>
            <a:off x="4113213" y="5422900"/>
            <a:ext cx="0" cy="712788"/>
          </a:xfrm>
          <a:prstGeom prst="line">
            <a:avLst/>
          </a:prstGeom>
          <a:noFill/>
          <a:ln w="9525">
            <a:solidFill>
              <a:srgbClr val="0000FF"/>
            </a:solidFill>
            <a:round/>
            <a:headEnd/>
            <a:tailEnd/>
          </a:ln>
        </p:spPr>
        <p:txBody>
          <a:bodyPr wrap="none" anchor="ctr"/>
          <a:lstStyle/>
          <a:p>
            <a:endParaRPr lang="en-US"/>
          </a:p>
        </p:txBody>
      </p:sp>
      <p:sp>
        <p:nvSpPr>
          <p:cNvPr id="34837" name="Text Box 32"/>
          <p:cNvSpPr txBox="1">
            <a:spLocks noChangeArrowheads="1"/>
          </p:cNvSpPr>
          <p:nvPr/>
        </p:nvSpPr>
        <p:spPr bwMode="auto">
          <a:xfrm>
            <a:off x="1714500" y="260350"/>
            <a:ext cx="5562600" cy="747713"/>
          </a:xfrm>
          <a:prstGeom prst="rect">
            <a:avLst/>
          </a:prstGeom>
          <a:noFill/>
          <a:ln w="9525">
            <a:noFill/>
            <a:miter lim="800000"/>
            <a:headEnd/>
            <a:tailEnd/>
          </a:ln>
        </p:spPr>
        <p:txBody>
          <a:bodyPr lIns="84902" tIns="42451" rIns="84902" bIns="42451">
            <a:spAutoFit/>
          </a:bodyPr>
          <a:lstStyle/>
          <a:p>
            <a:pPr algn="ctr"/>
            <a:r>
              <a:rPr lang="en-US" sz="4300" b="0">
                <a:solidFill>
                  <a:srgbClr val="FF9900"/>
                </a:solidFill>
              </a:rPr>
              <a:t>Network Buffering? </a:t>
            </a:r>
            <a:endParaRPr lang="en-US" sz="3700" b="0" i="1">
              <a:solidFill>
                <a:srgbClr val="FF9900"/>
              </a:solidFill>
            </a:endParaRPr>
          </a:p>
        </p:txBody>
      </p:sp>
      <p:sp>
        <p:nvSpPr>
          <p:cNvPr id="34838" name="Text Box 14"/>
          <p:cNvSpPr txBox="1">
            <a:spLocks noChangeAspect="1" noChangeArrowheads="1"/>
          </p:cNvSpPr>
          <p:nvPr/>
        </p:nvSpPr>
        <p:spPr bwMode="auto">
          <a:xfrm>
            <a:off x="1225550" y="3308350"/>
            <a:ext cx="696913" cy="400050"/>
          </a:xfrm>
          <a:prstGeom prst="rect">
            <a:avLst/>
          </a:prstGeom>
          <a:noFill/>
          <a:ln w="9525">
            <a:noFill/>
            <a:miter lim="800000"/>
            <a:headEnd/>
            <a:tailEnd/>
          </a:ln>
        </p:spPr>
        <p:txBody>
          <a:bodyPr wrap="none">
            <a:spAutoFit/>
          </a:bodyPr>
          <a:lstStyle/>
          <a:p>
            <a:r>
              <a:rPr lang="en-US" sz="2000" i="1"/>
              <a:t>Df</a:t>
            </a:r>
            <a:r>
              <a:rPr lang="en-US" sz="2000"/>
              <a:t>/+</a:t>
            </a:r>
          </a:p>
        </p:txBody>
      </p:sp>
      <p:grpSp>
        <p:nvGrpSpPr>
          <p:cNvPr id="3" name="Group 23"/>
          <p:cNvGrpSpPr>
            <a:grpSpLocks noChangeAspect="1"/>
          </p:cNvGrpSpPr>
          <p:nvPr/>
        </p:nvGrpSpPr>
        <p:grpSpPr bwMode="auto">
          <a:xfrm>
            <a:off x="7470775" y="2717800"/>
            <a:ext cx="1524000" cy="1347788"/>
            <a:chOff x="14917" y="12864"/>
            <a:chExt cx="4667" cy="4128"/>
          </a:xfrm>
        </p:grpSpPr>
        <p:pic>
          <p:nvPicPr>
            <p:cNvPr id="34842" name="Picture 24" descr="ED7007_M_network"/>
            <p:cNvPicPr>
              <a:picLocks noChangeAspect="1" noChangeArrowheads="1"/>
            </p:cNvPicPr>
            <p:nvPr/>
          </p:nvPicPr>
          <p:blipFill>
            <a:blip r:embed="rId2" cstate="print"/>
            <a:srcRect l="9464" r="10634"/>
            <a:stretch>
              <a:fillRect/>
            </a:stretch>
          </p:blipFill>
          <p:spPr bwMode="auto">
            <a:xfrm>
              <a:off x="14917" y="12864"/>
              <a:ext cx="4667" cy="4045"/>
            </a:xfrm>
            <a:prstGeom prst="rect">
              <a:avLst/>
            </a:prstGeom>
            <a:noFill/>
            <a:ln w="9525">
              <a:noFill/>
              <a:miter lim="800000"/>
              <a:headEnd/>
              <a:tailEnd/>
            </a:ln>
          </p:spPr>
        </p:pic>
        <p:sp>
          <p:nvSpPr>
            <p:cNvPr id="34843" name="Rectangle 25"/>
            <p:cNvSpPr>
              <a:spLocks noChangeAspect="1" noChangeArrowheads="1"/>
            </p:cNvSpPr>
            <p:nvPr/>
          </p:nvSpPr>
          <p:spPr bwMode="auto">
            <a:xfrm>
              <a:off x="15120" y="16752"/>
              <a:ext cx="4032" cy="240"/>
            </a:xfrm>
            <a:prstGeom prst="rect">
              <a:avLst/>
            </a:prstGeom>
            <a:solidFill>
              <a:schemeClr val="bg1"/>
            </a:solidFill>
            <a:ln w="9525">
              <a:noFill/>
              <a:miter lim="800000"/>
              <a:headEnd/>
              <a:tailEnd/>
            </a:ln>
          </p:spPr>
          <p:txBody>
            <a:bodyPr wrap="none" anchor="ctr"/>
            <a:lstStyle/>
            <a:p>
              <a:endParaRPr lang="en-US"/>
            </a:p>
          </p:txBody>
        </p:sp>
        <p:sp>
          <p:nvSpPr>
            <p:cNvPr id="34844" name="Rectangle 26"/>
            <p:cNvSpPr>
              <a:spLocks noChangeAspect="1" noChangeArrowheads="1"/>
            </p:cNvSpPr>
            <p:nvPr/>
          </p:nvSpPr>
          <p:spPr bwMode="auto">
            <a:xfrm>
              <a:off x="18576" y="16272"/>
              <a:ext cx="720" cy="384"/>
            </a:xfrm>
            <a:prstGeom prst="rect">
              <a:avLst/>
            </a:prstGeom>
            <a:solidFill>
              <a:schemeClr val="bg1"/>
            </a:solidFill>
            <a:ln w="9525">
              <a:noFill/>
              <a:miter lim="800000"/>
              <a:headEnd/>
              <a:tailEnd/>
            </a:ln>
          </p:spPr>
          <p:txBody>
            <a:bodyPr wrap="none" anchor="ctr"/>
            <a:lstStyle/>
            <a:p>
              <a:endParaRPr lang="en-US"/>
            </a:p>
          </p:txBody>
        </p:sp>
      </p:grpSp>
      <p:sp>
        <p:nvSpPr>
          <p:cNvPr id="34840" name="AutoShape 11"/>
          <p:cNvSpPr>
            <a:spLocks noChangeArrowheads="1"/>
          </p:cNvSpPr>
          <p:nvPr/>
        </p:nvSpPr>
        <p:spPr bwMode="auto">
          <a:xfrm>
            <a:off x="2055813" y="5105400"/>
            <a:ext cx="901700" cy="241300"/>
          </a:xfrm>
          <a:prstGeom prst="rightArrow">
            <a:avLst>
              <a:gd name="adj1" fmla="val 50000"/>
              <a:gd name="adj2" fmla="val 69997"/>
            </a:avLst>
          </a:prstGeom>
          <a:solidFill>
            <a:schemeClr val="bg1"/>
          </a:solidFill>
          <a:ln w="9525">
            <a:solidFill>
              <a:schemeClr val="tx1"/>
            </a:solidFill>
            <a:miter lim="800000"/>
            <a:headEnd/>
            <a:tailEnd/>
          </a:ln>
        </p:spPr>
        <p:txBody>
          <a:bodyPr wrap="none" anchor="ctr"/>
          <a:lstStyle/>
          <a:p>
            <a:endParaRPr lang="en-US"/>
          </a:p>
        </p:txBody>
      </p:sp>
      <p:sp>
        <p:nvSpPr>
          <p:cNvPr id="34841" name="AutoShape 7"/>
          <p:cNvSpPr>
            <a:spLocks noChangeArrowheads="1"/>
          </p:cNvSpPr>
          <p:nvPr/>
        </p:nvSpPr>
        <p:spPr bwMode="auto">
          <a:xfrm>
            <a:off x="4716463" y="5441950"/>
            <a:ext cx="2560637" cy="304800"/>
          </a:xfrm>
          <a:prstGeom prst="rightArrow">
            <a:avLst>
              <a:gd name="adj1" fmla="val 50000"/>
              <a:gd name="adj2" fmla="val 218699"/>
            </a:avLst>
          </a:prstGeom>
          <a:solidFill>
            <a:schemeClr val="bg1"/>
          </a:solidFill>
          <a:ln w="9525">
            <a:solidFill>
              <a:schemeClr val="tx1"/>
            </a:solidFill>
            <a:miter lim="800000"/>
            <a:headEnd/>
            <a:tailEnd/>
          </a:ln>
        </p:spPr>
        <p:txBody>
          <a:bodyPr wrap="none" anchor="ctr"/>
          <a:lstStyle/>
          <a:p>
            <a:pPr algn="ctr"/>
            <a:r>
              <a:rPr lang="en-US" sz="1400"/>
              <a:t>To network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FF9900"/>
                </a:solidFill>
              </a:rPr>
              <a:t>Expression as quantitative trait</a:t>
            </a:r>
          </a:p>
        </p:txBody>
      </p:sp>
      <p:grpSp>
        <p:nvGrpSpPr>
          <p:cNvPr id="200" name="Group 199"/>
          <p:cNvGrpSpPr/>
          <p:nvPr/>
        </p:nvGrpSpPr>
        <p:grpSpPr>
          <a:xfrm>
            <a:off x="3455295" y="2720366"/>
            <a:ext cx="1735148" cy="2552074"/>
            <a:chOff x="270640" y="155997"/>
            <a:chExt cx="3309753" cy="6002135"/>
          </a:xfrm>
        </p:grpSpPr>
        <p:cxnSp>
          <p:nvCxnSpPr>
            <p:cNvPr id="8" name="Straight Connector 7"/>
            <p:cNvCxnSpPr/>
            <p:nvPr/>
          </p:nvCxnSpPr>
          <p:spPr bwMode="auto">
            <a:xfrm flipV="1">
              <a:off x="270642" y="356601"/>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9" name="Straight Connector 8"/>
            <p:cNvCxnSpPr/>
            <p:nvPr/>
          </p:nvCxnSpPr>
          <p:spPr bwMode="auto">
            <a:xfrm flipV="1">
              <a:off x="270642" y="4786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0" name="Straight Connector 9"/>
            <p:cNvCxnSpPr/>
            <p:nvPr/>
          </p:nvCxnSpPr>
          <p:spPr bwMode="auto">
            <a:xfrm flipV="1">
              <a:off x="270641" y="10558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1" name="Straight Connector 10"/>
            <p:cNvCxnSpPr/>
            <p:nvPr/>
          </p:nvCxnSpPr>
          <p:spPr bwMode="auto">
            <a:xfrm flipV="1">
              <a:off x="270641" y="117795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2" name="Straight Connector 11"/>
            <p:cNvCxnSpPr/>
            <p:nvPr/>
          </p:nvCxnSpPr>
          <p:spPr bwMode="auto">
            <a:xfrm flipV="1">
              <a:off x="270642" y="164239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3" name="Straight Connector 12"/>
            <p:cNvCxnSpPr/>
            <p:nvPr/>
          </p:nvCxnSpPr>
          <p:spPr bwMode="auto">
            <a:xfrm flipV="1">
              <a:off x="270642" y="1764474"/>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7" name="Straight Connector 16"/>
            <p:cNvCxnSpPr/>
            <p:nvPr/>
          </p:nvCxnSpPr>
          <p:spPr bwMode="auto">
            <a:xfrm flipV="1">
              <a:off x="270641" y="230839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8" name="Straight Connector 17"/>
            <p:cNvCxnSpPr/>
            <p:nvPr/>
          </p:nvCxnSpPr>
          <p:spPr bwMode="auto">
            <a:xfrm flipV="1">
              <a:off x="270641" y="24304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9" name="Straight Connector 18"/>
            <p:cNvCxnSpPr/>
            <p:nvPr/>
          </p:nvCxnSpPr>
          <p:spPr bwMode="auto">
            <a:xfrm flipV="1">
              <a:off x="270640" y="30076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0" name="Straight Connector 19"/>
            <p:cNvCxnSpPr/>
            <p:nvPr/>
          </p:nvCxnSpPr>
          <p:spPr bwMode="auto">
            <a:xfrm flipV="1">
              <a:off x="270643" y="315706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1" name="Straight Connector 20"/>
            <p:cNvCxnSpPr/>
            <p:nvPr/>
          </p:nvCxnSpPr>
          <p:spPr bwMode="auto">
            <a:xfrm flipV="1">
              <a:off x="270641" y="359419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2" name="Straight Connector 21"/>
            <p:cNvCxnSpPr/>
            <p:nvPr/>
          </p:nvCxnSpPr>
          <p:spPr bwMode="auto">
            <a:xfrm flipV="1">
              <a:off x="270641" y="371626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3" name="Straight Connector 22"/>
            <p:cNvCxnSpPr/>
            <p:nvPr/>
          </p:nvCxnSpPr>
          <p:spPr bwMode="auto">
            <a:xfrm flipV="1">
              <a:off x="270643" y="419024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4" name="Straight Connector 23"/>
            <p:cNvCxnSpPr/>
            <p:nvPr/>
          </p:nvCxnSpPr>
          <p:spPr bwMode="auto">
            <a:xfrm flipV="1">
              <a:off x="270643" y="43123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5" name="Straight Connector 24"/>
            <p:cNvCxnSpPr/>
            <p:nvPr/>
          </p:nvCxnSpPr>
          <p:spPr bwMode="auto">
            <a:xfrm flipV="1">
              <a:off x="270642" y="48895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6" name="Straight Connector 25"/>
            <p:cNvCxnSpPr/>
            <p:nvPr/>
          </p:nvCxnSpPr>
          <p:spPr bwMode="auto">
            <a:xfrm flipV="1">
              <a:off x="270642" y="501158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7" name="Straight Connector 26"/>
            <p:cNvCxnSpPr/>
            <p:nvPr/>
          </p:nvCxnSpPr>
          <p:spPr bwMode="auto">
            <a:xfrm flipV="1">
              <a:off x="270643" y="547603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8" name="Straight Connector 27"/>
            <p:cNvCxnSpPr/>
            <p:nvPr/>
          </p:nvCxnSpPr>
          <p:spPr bwMode="auto">
            <a:xfrm flipV="1">
              <a:off x="270643" y="559811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sp>
          <p:nvSpPr>
            <p:cNvPr id="34" name="Rectangle 33"/>
            <p:cNvSpPr/>
            <p:nvPr/>
          </p:nvSpPr>
          <p:spPr bwMode="auto">
            <a:xfrm>
              <a:off x="424260" y="155997"/>
              <a:ext cx="230430" cy="60021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66FF"/>
                </a:solidFill>
              </a:endParaRPr>
            </a:p>
          </p:txBody>
        </p:sp>
      </p:grpSp>
      <p:graphicFrame>
        <p:nvGraphicFramePr>
          <p:cNvPr id="35" name="Table 34"/>
          <p:cNvGraphicFramePr>
            <a:graphicFrameLocks noGrp="1"/>
          </p:cNvGraphicFramePr>
          <p:nvPr/>
        </p:nvGraphicFramePr>
        <p:xfrm>
          <a:off x="6415440" y="2714532"/>
          <a:ext cx="230430" cy="2279502"/>
        </p:xfrm>
        <a:graphic>
          <a:graphicData uri="http://schemas.openxmlformats.org/drawingml/2006/table">
            <a:tbl>
              <a:tblPr firstRow="1" bandRow="1">
                <a:tableStyleId>{5C22544A-7EE6-4342-B048-85BDC9FD1C3A}</a:tableStyleId>
              </a:tblPr>
              <a:tblGrid>
                <a:gridCol w="230430"/>
              </a:tblGrid>
              <a:tr h="253278">
                <a:tc>
                  <a:txBody>
                    <a:bodyPr/>
                    <a:lstStyle/>
                    <a:p>
                      <a:endParaRPr lang="en-US" sz="800" dirty="0"/>
                    </a:p>
                  </a:txBody>
                  <a:tcPr>
                    <a:solidFill>
                      <a:srgbClr val="92D050"/>
                    </a:solidFill>
                  </a:tcPr>
                </a:tc>
              </a:tr>
              <a:tr h="253278">
                <a:tc>
                  <a:txBody>
                    <a:bodyPr/>
                    <a:lstStyle/>
                    <a:p>
                      <a:endParaRPr lang="en-US" sz="800" dirty="0"/>
                    </a:p>
                  </a:txBody>
                  <a:tcPr>
                    <a:solidFill>
                      <a:srgbClr val="00B050"/>
                    </a:solidFill>
                  </a:tcPr>
                </a:tc>
              </a:tr>
              <a:tr h="253278">
                <a:tc>
                  <a:txBody>
                    <a:bodyPr/>
                    <a:lstStyle/>
                    <a:p>
                      <a:endParaRPr lang="en-US" sz="800" dirty="0"/>
                    </a:p>
                  </a:txBody>
                  <a:tcPr>
                    <a:solidFill>
                      <a:srgbClr val="92D050"/>
                    </a:solidFill>
                  </a:tcPr>
                </a:tc>
              </a:tr>
              <a:tr h="253278">
                <a:tc>
                  <a:txBody>
                    <a:bodyPr/>
                    <a:lstStyle/>
                    <a:p>
                      <a:endParaRPr lang="en-US" sz="800" dirty="0"/>
                    </a:p>
                  </a:txBody>
                  <a:tcPr>
                    <a:solidFill>
                      <a:srgbClr val="FFFFCC"/>
                    </a:solidFill>
                  </a:tcPr>
                </a:tc>
              </a:tr>
              <a:tr h="253278">
                <a:tc>
                  <a:txBody>
                    <a:bodyPr/>
                    <a:lstStyle/>
                    <a:p>
                      <a:endParaRPr lang="en-US" sz="800" dirty="0"/>
                    </a:p>
                  </a:txBody>
                  <a:tcPr>
                    <a:solidFill>
                      <a:srgbClr val="FF0000"/>
                    </a:solidFill>
                  </a:tcPr>
                </a:tc>
              </a:tr>
              <a:tr h="253278">
                <a:tc>
                  <a:txBody>
                    <a:bodyPr/>
                    <a:lstStyle/>
                    <a:p>
                      <a:endParaRPr lang="en-US" sz="800" dirty="0"/>
                    </a:p>
                  </a:txBody>
                  <a:tcPr>
                    <a:solidFill>
                      <a:srgbClr val="92D050"/>
                    </a:solidFill>
                  </a:tcPr>
                </a:tc>
              </a:tr>
              <a:tr h="253278">
                <a:tc>
                  <a:txBody>
                    <a:bodyPr/>
                    <a:lstStyle/>
                    <a:p>
                      <a:endParaRPr lang="en-US" sz="800" dirty="0"/>
                    </a:p>
                  </a:txBody>
                  <a:tcPr>
                    <a:solidFill>
                      <a:srgbClr val="C00000"/>
                    </a:solidFill>
                  </a:tcPr>
                </a:tc>
              </a:tr>
              <a:tr h="253278">
                <a:tc>
                  <a:txBody>
                    <a:bodyPr/>
                    <a:lstStyle/>
                    <a:p>
                      <a:endParaRPr lang="en-US" sz="800" dirty="0"/>
                    </a:p>
                  </a:txBody>
                  <a:tcPr>
                    <a:solidFill>
                      <a:srgbClr val="FF0000"/>
                    </a:solidFill>
                  </a:tcPr>
                </a:tc>
              </a:tr>
              <a:tr h="253278">
                <a:tc>
                  <a:txBody>
                    <a:bodyPr/>
                    <a:lstStyle/>
                    <a:p>
                      <a:endParaRPr lang="en-US" sz="800" dirty="0"/>
                    </a:p>
                  </a:txBody>
                  <a:tcPr>
                    <a:solidFill>
                      <a:srgbClr val="FF0000"/>
                    </a:solidFill>
                  </a:tcPr>
                </a:tc>
              </a:tr>
            </a:tbl>
          </a:graphicData>
        </a:graphic>
      </p:graphicFrame>
      <p:grpSp>
        <p:nvGrpSpPr>
          <p:cNvPr id="201" name="Group 200"/>
          <p:cNvGrpSpPr/>
          <p:nvPr/>
        </p:nvGrpSpPr>
        <p:grpSpPr>
          <a:xfrm>
            <a:off x="5314213" y="2805662"/>
            <a:ext cx="1101227" cy="2245464"/>
            <a:chOff x="3578231" y="356601"/>
            <a:chExt cx="2606779" cy="5241512"/>
          </a:xfrm>
        </p:grpSpPr>
        <p:cxnSp>
          <p:nvCxnSpPr>
            <p:cNvPr id="14" name="Straight Arrow Connector 13"/>
            <p:cNvCxnSpPr/>
            <p:nvPr/>
          </p:nvCxnSpPr>
          <p:spPr bwMode="auto">
            <a:xfrm flipV="1">
              <a:off x="3578231" y="3594193"/>
              <a:ext cx="2376349" cy="27321"/>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5" name="Straight Arrow Connector 14"/>
            <p:cNvCxnSpPr/>
            <p:nvPr/>
          </p:nvCxnSpPr>
          <p:spPr bwMode="auto">
            <a:xfrm flipV="1">
              <a:off x="3580393" y="4005075"/>
              <a:ext cx="2489402" cy="242762"/>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6" name="Straight Arrow Connector 15"/>
            <p:cNvCxnSpPr/>
            <p:nvPr/>
          </p:nvCxnSpPr>
          <p:spPr bwMode="auto">
            <a:xfrm flipV="1">
              <a:off x="3693446" y="4339636"/>
              <a:ext cx="2376349" cy="577200"/>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29" name="Straight Arrow Connector 28"/>
            <p:cNvCxnSpPr/>
            <p:nvPr/>
          </p:nvCxnSpPr>
          <p:spPr bwMode="auto">
            <a:xfrm>
              <a:off x="3693446" y="356601"/>
              <a:ext cx="2376349" cy="1179555"/>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0" name="Straight Arrow Connector 29"/>
            <p:cNvCxnSpPr/>
            <p:nvPr/>
          </p:nvCxnSpPr>
          <p:spPr bwMode="auto">
            <a:xfrm>
              <a:off x="3693446" y="1205271"/>
              <a:ext cx="2491564" cy="764339"/>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1" name="Straight Arrow Connector 30"/>
            <p:cNvCxnSpPr/>
            <p:nvPr/>
          </p:nvCxnSpPr>
          <p:spPr bwMode="auto">
            <a:xfrm>
              <a:off x="3578231" y="1762886"/>
              <a:ext cx="2606779" cy="66758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2" name="Straight Arrow Connector 31"/>
            <p:cNvCxnSpPr/>
            <p:nvPr/>
          </p:nvCxnSpPr>
          <p:spPr bwMode="auto">
            <a:xfrm>
              <a:off x="3693446" y="2430471"/>
              <a:ext cx="2491564" cy="42245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3" name="Straight Arrow Connector 32"/>
            <p:cNvCxnSpPr/>
            <p:nvPr/>
          </p:nvCxnSpPr>
          <p:spPr bwMode="auto">
            <a:xfrm>
              <a:off x="3693446" y="3034991"/>
              <a:ext cx="2261134" cy="12207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6" name="Straight Arrow Connector 35"/>
            <p:cNvCxnSpPr/>
            <p:nvPr/>
          </p:nvCxnSpPr>
          <p:spPr bwMode="auto">
            <a:xfrm flipV="1">
              <a:off x="3693446" y="4734770"/>
              <a:ext cx="2491564" cy="863343"/>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rgbClr val="FFCC66"/>
                </a:solidFill>
              </a:rPr>
              <a:t>Acknowledgments </a:t>
            </a:r>
            <a:endParaRPr lang="en-US" sz="4000" dirty="0">
              <a:solidFill>
                <a:srgbClr val="FFCC66"/>
              </a:solidFill>
            </a:endParaRPr>
          </a:p>
        </p:txBody>
      </p:sp>
      <p:pic>
        <p:nvPicPr>
          <p:cNvPr id="9" name="Content Placeholder 8" descr="brain.bmp"/>
          <p:cNvPicPr>
            <a:picLocks noGrp="1" noChangeAspect="1"/>
          </p:cNvPicPr>
          <p:nvPr>
            <p:ph sz="half" idx="1"/>
          </p:nvPr>
        </p:nvPicPr>
        <p:blipFill>
          <a:blip r:embed="rId3" cstate="print"/>
          <a:stretch>
            <a:fillRect/>
          </a:stretch>
        </p:blipFill>
        <p:spPr>
          <a:xfrm>
            <a:off x="457200" y="2379216"/>
            <a:ext cx="1238250" cy="962025"/>
          </a:xfrm>
        </p:spPr>
      </p:pic>
      <p:pic>
        <p:nvPicPr>
          <p:cNvPr id="10" name="Content Placeholder 9" descr="Drosophila.jpg"/>
          <p:cNvPicPr>
            <a:picLocks noGrp="1" noChangeAspect="1"/>
          </p:cNvPicPr>
          <p:nvPr>
            <p:ph sz="half" idx="2"/>
          </p:nvPr>
        </p:nvPicPr>
        <p:blipFill>
          <a:blip r:embed="rId4" cstate="print"/>
          <a:stretch>
            <a:fillRect/>
          </a:stretch>
        </p:blipFill>
        <p:spPr>
          <a:xfrm>
            <a:off x="4725620" y="2302406"/>
            <a:ext cx="1190555" cy="1190555"/>
          </a:xfrm>
        </p:spPr>
      </p:pic>
      <p:sp>
        <p:nvSpPr>
          <p:cNvPr id="11" name="Rectangle 10"/>
          <p:cNvSpPr/>
          <p:nvPr/>
        </p:nvSpPr>
        <p:spPr bwMode="auto">
          <a:xfrm>
            <a:off x="109405" y="1683111"/>
            <a:ext cx="4186147" cy="3008439"/>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2" name="Rectangle 11"/>
          <p:cNvSpPr/>
          <p:nvPr/>
        </p:nvSpPr>
        <p:spPr bwMode="auto">
          <a:xfrm>
            <a:off x="4423845" y="1683111"/>
            <a:ext cx="4262955" cy="3008439"/>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 name="TextBox 12"/>
          <p:cNvSpPr txBox="1"/>
          <p:nvPr/>
        </p:nvSpPr>
        <p:spPr>
          <a:xfrm>
            <a:off x="1695450" y="1958371"/>
            <a:ext cx="2342705" cy="1477328"/>
          </a:xfrm>
          <a:prstGeom prst="rect">
            <a:avLst/>
          </a:prstGeom>
          <a:noFill/>
        </p:spPr>
        <p:txBody>
          <a:bodyPr wrap="square" rtlCol="0">
            <a:spAutoFit/>
          </a:bodyPr>
          <a:lstStyle/>
          <a:p>
            <a:r>
              <a:rPr lang="en-US" dirty="0" err="1" smtClean="0">
                <a:solidFill>
                  <a:srgbClr val="FF9900"/>
                </a:solidFill>
              </a:rPr>
              <a:t>Przytycka’s</a:t>
            </a:r>
            <a:r>
              <a:rPr lang="en-US" dirty="0" smtClean="0">
                <a:solidFill>
                  <a:srgbClr val="FF9900"/>
                </a:solidFill>
              </a:rPr>
              <a:t> group</a:t>
            </a:r>
          </a:p>
          <a:p>
            <a:r>
              <a:rPr lang="en-US" dirty="0" err="1" smtClean="0"/>
              <a:t>Yoo</a:t>
            </a:r>
            <a:r>
              <a:rPr lang="en-US" dirty="0" smtClean="0"/>
              <a:t>-ah Kim</a:t>
            </a:r>
          </a:p>
          <a:p>
            <a:endParaRPr lang="en-US" dirty="0" smtClean="0">
              <a:solidFill>
                <a:srgbClr val="FFCC66"/>
              </a:solidFill>
            </a:endParaRPr>
          </a:p>
          <a:p>
            <a:r>
              <a:rPr lang="en-US" dirty="0" smtClean="0">
                <a:solidFill>
                  <a:srgbClr val="FF9900"/>
                </a:solidFill>
              </a:rPr>
              <a:t>Collaboration</a:t>
            </a:r>
          </a:p>
          <a:p>
            <a:r>
              <a:rPr lang="en-US" b="0" dirty="0" smtClean="0"/>
              <a:t>Stefan Wuchty NCBI</a:t>
            </a:r>
            <a:endParaRPr lang="en-US" b="0" dirty="0"/>
          </a:p>
        </p:txBody>
      </p:sp>
      <p:sp>
        <p:nvSpPr>
          <p:cNvPr id="14" name="TextBox 13"/>
          <p:cNvSpPr txBox="1"/>
          <p:nvPr/>
        </p:nvSpPr>
        <p:spPr>
          <a:xfrm>
            <a:off x="6019800" y="1683111"/>
            <a:ext cx="2507915" cy="3416320"/>
          </a:xfrm>
          <a:prstGeom prst="rect">
            <a:avLst/>
          </a:prstGeom>
          <a:noFill/>
        </p:spPr>
        <p:txBody>
          <a:bodyPr wrap="square" rtlCol="0">
            <a:spAutoFit/>
          </a:bodyPr>
          <a:lstStyle/>
          <a:p>
            <a:r>
              <a:rPr lang="en-US" dirty="0" err="1" smtClean="0">
                <a:solidFill>
                  <a:srgbClr val="FF9900"/>
                </a:solidFill>
              </a:rPr>
              <a:t>Przytycka’s</a:t>
            </a:r>
            <a:r>
              <a:rPr lang="en-US" dirty="0" smtClean="0">
                <a:solidFill>
                  <a:srgbClr val="FF9900"/>
                </a:solidFill>
              </a:rPr>
              <a:t> group</a:t>
            </a:r>
          </a:p>
          <a:p>
            <a:r>
              <a:rPr lang="en-US" dirty="0" smtClean="0"/>
              <a:t>Dong Yeon Cho</a:t>
            </a:r>
          </a:p>
          <a:p>
            <a:endParaRPr lang="en-US" dirty="0" smtClean="0">
              <a:solidFill>
                <a:srgbClr val="FF9900"/>
              </a:solidFill>
            </a:endParaRPr>
          </a:p>
          <a:p>
            <a:r>
              <a:rPr lang="en-US" dirty="0" smtClean="0">
                <a:solidFill>
                  <a:srgbClr val="FF9900"/>
                </a:solidFill>
              </a:rPr>
              <a:t>Brian’s Oliver group </a:t>
            </a:r>
            <a:r>
              <a:rPr lang="en-US" b="0" dirty="0" smtClean="0">
                <a:solidFill>
                  <a:srgbClr val="FF9900"/>
                </a:solidFill>
              </a:rPr>
              <a:t>(NIDDK / NIH)</a:t>
            </a:r>
          </a:p>
          <a:p>
            <a:r>
              <a:rPr lang="en-US" dirty="0" smtClean="0"/>
              <a:t>John Malone;</a:t>
            </a:r>
          </a:p>
          <a:p>
            <a:endParaRPr lang="en-US" dirty="0" smtClean="0">
              <a:solidFill>
                <a:srgbClr val="FF9900"/>
              </a:solidFill>
            </a:endParaRPr>
          </a:p>
          <a:p>
            <a:r>
              <a:rPr lang="en-US" dirty="0" smtClean="0">
                <a:solidFill>
                  <a:srgbClr val="FF9900"/>
                </a:solidFill>
              </a:rPr>
              <a:t>Justen Andrews Indiana University</a:t>
            </a:r>
          </a:p>
          <a:p>
            <a:endParaRPr lang="en-US" dirty="0" smtClean="0">
              <a:solidFill>
                <a:srgbClr val="FF9900"/>
              </a:solidFill>
            </a:endParaRPr>
          </a:p>
          <a:p>
            <a:endParaRPr lang="en-US" dirty="0" smtClean="0">
              <a:solidFill>
                <a:srgbClr val="FF9900"/>
              </a:solidFill>
            </a:endParaRPr>
          </a:p>
          <a:p>
            <a:endParaRPr lang="en-US" dirty="0">
              <a:solidFill>
                <a:srgbClr val="FF9900"/>
              </a:solidFill>
            </a:endParaRPr>
          </a:p>
        </p:txBody>
      </p:sp>
      <p:sp>
        <p:nvSpPr>
          <p:cNvPr id="17" name="Rectangle 16"/>
          <p:cNvSpPr/>
          <p:nvPr/>
        </p:nvSpPr>
        <p:spPr bwMode="auto">
          <a:xfrm>
            <a:off x="141686" y="4924379"/>
            <a:ext cx="8564317" cy="1154566"/>
          </a:xfrm>
          <a:prstGeom prst="rect">
            <a:avLst/>
          </a:prstGeom>
          <a:noFill/>
          <a:ln w="9525" cap="flat" cmpd="sng" algn="ctr">
            <a:solidFill>
              <a:srgbClr val="FF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FFFFCC"/>
              </a:solidFill>
              <a:effectLst/>
              <a:latin typeface="Arial" charset="0"/>
            </a:endParaRPr>
          </a:p>
        </p:txBody>
      </p:sp>
      <p:sp>
        <p:nvSpPr>
          <p:cNvPr id="24" name="TextBox 23"/>
          <p:cNvSpPr txBox="1"/>
          <p:nvPr/>
        </p:nvSpPr>
        <p:spPr>
          <a:xfrm>
            <a:off x="693095" y="4924379"/>
            <a:ext cx="7993705" cy="923330"/>
          </a:xfrm>
          <a:prstGeom prst="rect">
            <a:avLst/>
          </a:prstGeom>
          <a:noFill/>
        </p:spPr>
        <p:txBody>
          <a:bodyPr wrap="square" rtlCol="0">
            <a:spAutoFit/>
          </a:bodyPr>
          <a:lstStyle/>
          <a:p>
            <a:r>
              <a:rPr lang="en-US" dirty="0" smtClean="0">
                <a:solidFill>
                  <a:srgbClr val="FF9900"/>
                </a:solidFill>
              </a:rPr>
              <a:t>Thanks to other members of </a:t>
            </a:r>
            <a:r>
              <a:rPr lang="en-US" dirty="0" err="1" smtClean="0">
                <a:solidFill>
                  <a:srgbClr val="FF9900"/>
                </a:solidFill>
              </a:rPr>
              <a:t>Przytycka’s</a:t>
            </a:r>
            <a:r>
              <a:rPr lang="en-US" dirty="0" smtClean="0">
                <a:solidFill>
                  <a:srgbClr val="FF9900"/>
                </a:solidFill>
              </a:rPr>
              <a:t> group</a:t>
            </a:r>
          </a:p>
          <a:p>
            <a:endParaRPr lang="en-US" dirty="0" smtClean="0">
              <a:solidFill>
                <a:srgbClr val="FF9900"/>
              </a:solidFill>
            </a:endParaRPr>
          </a:p>
          <a:p>
            <a:r>
              <a:rPr lang="en-US" dirty="0" smtClean="0"/>
              <a:t>Yang Huang, Damian Wojtowicz, Jie Zhang, Dong Yeon Cho</a:t>
            </a:r>
            <a:endParaRPr lang="en-US" dirty="0"/>
          </a:p>
        </p:txBody>
      </p:sp>
      <p:sp>
        <p:nvSpPr>
          <p:cNvPr id="15" name="TextBox 14"/>
          <p:cNvSpPr txBox="1"/>
          <p:nvPr/>
        </p:nvSpPr>
        <p:spPr>
          <a:xfrm>
            <a:off x="141686" y="6316734"/>
            <a:ext cx="3749744" cy="369332"/>
          </a:xfrm>
          <a:prstGeom prst="rect">
            <a:avLst/>
          </a:prstGeom>
          <a:noFill/>
        </p:spPr>
        <p:txBody>
          <a:bodyPr wrap="none" rtlCol="0">
            <a:spAutoFit/>
          </a:bodyPr>
          <a:lstStyle/>
          <a:p>
            <a:r>
              <a:rPr lang="en-US" dirty="0" smtClean="0"/>
              <a:t>Funding NIH intramural program</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flipV="1">
            <a:off x="270642" y="356601"/>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9" name="Straight Connector 28"/>
          <p:cNvCxnSpPr/>
          <p:nvPr/>
        </p:nvCxnSpPr>
        <p:spPr bwMode="auto">
          <a:xfrm flipV="1">
            <a:off x="270642" y="4786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0" name="Straight Connector 29"/>
          <p:cNvCxnSpPr/>
          <p:nvPr/>
        </p:nvCxnSpPr>
        <p:spPr bwMode="auto">
          <a:xfrm flipV="1">
            <a:off x="270641" y="10558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1" name="Straight Connector 30"/>
          <p:cNvCxnSpPr/>
          <p:nvPr/>
        </p:nvCxnSpPr>
        <p:spPr bwMode="auto">
          <a:xfrm flipV="1">
            <a:off x="270641" y="117795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2" name="Straight Connector 31"/>
          <p:cNvCxnSpPr/>
          <p:nvPr/>
        </p:nvCxnSpPr>
        <p:spPr bwMode="auto">
          <a:xfrm flipV="1">
            <a:off x="270642" y="164239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33" name="Straight Connector 32"/>
          <p:cNvCxnSpPr/>
          <p:nvPr/>
        </p:nvCxnSpPr>
        <p:spPr bwMode="auto">
          <a:xfrm flipV="1">
            <a:off x="270642" y="1764474"/>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42" name="Straight Arrow Connector 41"/>
          <p:cNvCxnSpPr/>
          <p:nvPr/>
        </p:nvCxnSpPr>
        <p:spPr bwMode="auto">
          <a:xfrm flipV="1">
            <a:off x="3580393" y="3851455"/>
            <a:ext cx="1678904" cy="366106"/>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43" name="Straight Arrow Connector 42"/>
          <p:cNvCxnSpPr/>
          <p:nvPr/>
        </p:nvCxnSpPr>
        <p:spPr bwMode="auto">
          <a:xfrm flipV="1">
            <a:off x="3693446" y="4190240"/>
            <a:ext cx="1565851" cy="759826"/>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44" name="Straight Arrow Connector 43"/>
          <p:cNvCxnSpPr/>
          <p:nvPr/>
        </p:nvCxnSpPr>
        <p:spPr bwMode="auto">
          <a:xfrm flipV="1">
            <a:off x="3649851" y="4619556"/>
            <a:ext cx="1722499" cy="967583"/>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5" name="Straight Connector 14"/>
          <p:cNvCxnSpPr/>
          <p:nvPr/>
        </p:nvCxnSpPr>
        <p:spPr bwMode="auto">
          <a:xfrm flipV="1">
            <a:off x="270641" y="230839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6" name="Straight Connector 15"/>
          <p:cNvCxnSpPr/>
          <p:nvPr/>
        </p:nvCxnSpPr>
        <p:spPr bwMode="auto">
          <a:xfrm flipV="1">
            <a:off x="270641" y="24304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7" name="Straight Connector 16"/>
          <p:cNvCxnSpPr/>
          <p:nvPr/>
        </p:nvCxnSpPr>
        <p:spPr bwMode="auto">
          <a:xfrm flipV="1">
            <a:off x="270640" y="30076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8" name="Straight Connector 17"/>
          <p:cNvCxnSpPr/>
          <p:nvPr/>
        </p:nvCxnSpPr>
        <p:spPr bwMode="auto">
          <a:xfrm flipV="1">
            <a:off x="270643" y="315706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9" name="Straight Connector 18"/>
          <p:cNvCxnSpPr/>
          <p:nvPr/>
        </p:nvCxnSpPr>
        <p:spPr bwMode="auto">
          <a:xfrm flipV="1">
            <a:off x="270641" y="359419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0" name="Straight Connector 19"/>
          <p:cNvCxnSpPr/>
          <p:nvPr/>
        </p:nvCxnSpPr>
        <p:spPr bwMode="auto">
          <a:xfrm flipV="1">
            <a:off x="270641" y="371626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7" name="Straight Connector 56"/>
          <p:cNvCxnSpPr/>
          <p:nvPr/>
        </p:nvCxnSpPr>
        <p:spPr bwMode="auto">
          <a:xfrm flipV="1">
            <a:off x="270643" y="419024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8" name="Straight Connector 57"/>
          <p:cNvCxnSpPr/>
          <p:nvPr/>
        </p:nvCxnSpPr>
        <p:spPr bwMode="auto">
          <a:xfrm flipV="1">
            <a:off x="270643" y="43123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59" name="Straight Connector 58"/>
          <p:cNvCxnSpPr/>
          <p:nvPr/>
        </p:nvCxnSpPr>
        <p:spPr bwMode="auto">
          <a:xfrm flipV="1">
            <a:off x="270642" y="48895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0" name="Straight Connector 59"/>
          <p:cNvCxnSpPr/>
          <p:nvPr/>
        </p:nvCxnSpPr>
        <p:spPr bwMode="auto">
          <a:xfrm flipV="1">
            <a:off x="270642" y="501158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1" name="Straight Connector 60"/>
          <p:cNvCxnSpPr/>
          <p:nvPr/>
        </p:nvCxnSpPr>
        <p:spPr bwMode="auto">
          <a:xfrm flipV="1">
            <a:off x="270643" y="547603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2" name="Straight Connector 61"/>
          <p:cNvCxnSpPr/>
          <p:nvPr/>
        </p:nvCxnSpPr>
        <p:spPr bwMode="auto">
          <a:xfrm flipV="1">
            <a:off x="270643" y="559811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68" name="Straight Arrow Connector 67"/>
          <p:cNvCxnSpPr/>
          <p:nvPr/>
        </p:nvCxnSpPr>
        <p:spPr bwMode="auto">
          <a:xfrm>
            <a:off x="3693446" y="356601"/>
            <a:ext cx="1678904" cy="1179555"/>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0" name="Straight Arrow Connector 69"/>
          <p:cNvCxnSpPr/>
          <p:nvPr/>
        </p:nvCxnSpPr>
        <p:spPr bwMode="auto">
          <a:xfrm>
            <a:off x="3693446" y="1177950"/>
            <a:ext cx="1678904" cy="464449"/>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2" name="Straight Arrow Connector 71"/>
          <p:cNvCxnSpPr/>
          <p:nvPr/>
        </p:nvCxnSpPr>
        <p:spPr bwMode="auto">
          <a:xfrm>
            <a:off x="3693446" y="1791795"/>
            <a:ext cx="1565851" cy="671953"/>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4" name="Straight Arrow Connector 73"/>
          <p:cNvCxnSpPr/>
          <p:nvPr/>
        </p:nvCxnSpPr>
        <p:spPr bwMode="auto">
          <a:xfrm flipV="1">
            <a:off x="3580393" y="3129745"/>
            <a:ext cx="1678904" cy="1"/>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76" name="Straight Arrow Connector 75"/>
          <p:cNvCxnSpPr/>
          <p:nvPr/>
        </p:nvCxnSpPr>
        <p:spPr bwMode="auto">
          <a:xfrm flipV="1">
            <a:off x="3427469" y="3566871"/>
            <a:ext cx="1791958" cy="149397"/>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sp>
        <p:nvSpPr>
          <p:cNvPr id="84" name="Rectangle 83"/>
          <p:cNvSpPr/>
          <p:nvPr/>
        </p:nvSpPr>
        <p:spPr bwMode="auto">
          <a:xfrm>
            <a:off x="424260" y="155997"/>
            <a:ext cx="230430" cy="60021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66FF"/>
              </a:solidFill>
            </a:endParaRPr>
          </a:p>
        </p:txBody>
      </p:sp>
      <p:sp>
        <p:nvSpPr>
          <p:cNvPr id="35" name="TextBox 34"/>
          <p:cNvSpPr txBox="1"/>
          <p:nvPr/>
        </p:nvSpPr>
        <p:spPr>
          <a:xfrm>
            <a:off x="4379975" y="5828945"/>
            <a:ext cx="4032525" cy="461665"/>
          </a:xfrm>
          <a:prstGeom prst="rect">
            <a:avLst/>
          </a:prstGeom>
          <a:noFill/>
        </p:spPr>
        <p:txBody>
          <a:bodyPr wrap="square" rtlCol="0">
            <a:spAutoFit/>
          </a:bodyPr>
          <a:lstStyle/>
          <a:p>
            <a:r>
              <a:rPr lang="en-US" sz="2400" dirty="0" smtClean="0"/>
              <a:t>Height - Quantitative trait </a:t>
            </a:r>
            <a:endParaRPr lang="en-US" sz="2400" dirty="0"/>
          </a:p>
        </p:txBody>
      </p:sp>
      <p:pic>
        <p:nvPicPr>
          <p:cNvPr id="34" name="Picture 3"/>
          <p:cNvPicPr>
            <a:picLocks noChangeAspect="1" noChangeArrowheads="1"/>
          </p:cNvPicPr>
          <p:nvPr/>
        </p:nvPicPr>
        <p:blipFill>
          <a:blip r:embed="rId3" cstate="print"/>
          <a:srcRect/>
          <a:stretch>
            <a:fillRect/>
          </a:stretch>
        </p:blipFill>
        <p:spPr bwMode="auto">
          <a:xfrm>
            <a:off x="5372350" y="519739"/>
            <a:ext cx="1280375" cy="5078374"/>
          </a:xfrm>
          <a:prstGeom prst="rect">
            <a:avLst/>
          </a:prstGeom>
          <a:noFill/>
          <a:ln w="9525">
            <a:noFill/>
            <a:miter lim="800000"/>
            <a:headEnd/>
            <a:tailEnd/>
          </a:ln>
        </p:spPr>
      </p:pic>
      <p:cxnSp>
        <p:nvCxnSpPr>
          <p:cNvPr id="45" name="Straight Arrow Connector 44"/>
          <p:cNvCxnSpPr/>
          <p:nvPr/>
        </p:nvCxnSpPr>
        <p:spPr bwMode="auto">
          <a:xfrm>
            <a:off x="3693446" y="2430470"/>
            <a:ext cx="1525981" cy="185678"/>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sp>
        <p:nvSpPr>
          <p:cNvPr id="115" name="Rectangle 114"/>
          <p:cNvSpPr/>
          <p:nvPr/>
        </p:nvSpPr>
        <p:spPr bwMode="auto">
          <a:xfrm>
            <a:off x="6223415" y="356601"/>
            <a:ext cx="1497795" cy="54723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CC"/>
              </a:solidFill>
              <a:effectLst/>
              <a:latin typeface="Arial" charset="0"/>
            </a:endParaRPr>
          </a:p>
        </p:txBody>
      </p:sp>
      <p:cxnSp>
        <p:nvCxnSpPr>
          <p:cNvPr id="117" name="Straight Arrow Connector 116"/>
          <p:cNvCxnSpPr/>
          <p:nvPr/>
        </p:nvCxnSpPr>
        <p:spPr bwMode="auto">
          <a:xfrm rot="16200000" flipH="1">
            <a:off x="6610360" y="3300931"/>
            <a:ext cx="144628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0" name="Straight Arrow Connector 119"/>
          <p:cNvCxnSpPr/>
          <p:nvPr/>
        </p:nvCxnSpPr>
        <p:spPr bwMode="auto">
          <a:xfrm rot="5400000" flipH="1" flipV="1">
            <a:off x="5541342" y="2977357"/>
            <a:ext cx="2669917" cy="2"/>
          </a:xfrm>
          <a:prstGeom prst="straightConnector1">
            <a:avLst/>
          </a:prstGeom>
          <a:solidFill>
            <a:schemeClr val="accent1"/>
          </a:solidFill>
          <a:ln w="38100" cap="flat" cmpd="sng" algn="ctr">
            <a:solidFill>
              <a:srgbClr val="FFFFCC"/>
            </a:solidFill>
            <a:prstDash val="solid"/>
            <a:round/>
            <a:headEnd type="none" w="med" len="med"/>
            <a:tailEnd type="arrow"/>
          </a:ln>
          <a:effectLst/>
        </p:spPr>
      </p:cxnSp>
      <p:cxnSp>
        <p:nvCxnSpPr>
          <p:cNvPr id="123" name="Straight Arrow Connector 122"/>
          <p:cNvCxnSpPr/>
          <p:nvPr/>
        </p:nvCxnSpPr>
        <p:spPr bwMode="auto">
          <a:xfrm>
            <a:off x="6779676" y="4190238"/>
            <a:ext cx="1883067" cy="2"/>
          </a:xfrm>
          <a:prstGeom prst="straightConnector1">
            <a:avLst/>
          </a:prstGeom>
          <a:solidFill>
            <a:schemeClr val="accent1"/>
          </a:solidFill>
          <a:ln w="38100" cap="flat" cmpd="sng" algn="ctr">
            <a:solidFill>
              <a:srgbClr val="FFFFCC"/>
            </a:solidFill>
            <a:prstDash val="solid"/>
            <a:round/>
            <a:headEnd type="none" w="med" len="med"/>
            <a:tailEnd type="arrow"/>
          </a:ln>
          <a:effectLst/>
        </p:spPr>
      </p:cxnSp>
      <p:grpSp>
        <p:nvGrpSpPr>
          <p:cNvPr id="140" name="Group 139"/>
          <p:cNvGrpSpPr/>
          <p:nvPr/>
        </p:nvGrpSpPr>
        <p:grpSpPr>
          <a:xfrm>
            <a:off x="7124851" y="1791795"/>
            <a:ext cx="1594418" cy="2212060"/>
            <a:chOff x="7124851" y="1791795"/>
            <a:chExt cx="1594418" cy="2212060"/>
          </a:xfrm>
        </p:grpSpPr>
        <p:sp>
          <p:nvSpPr>
            <p:cNvPr id="127" name="Oval 126"/>
            <p:cNvSpPr/>
            <p:nvPr/>
          </p:nvSpPr>
          <p:spPr bwMode="auto">
            <a:xfrm>
              <a:off x="7124851" y="364066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28" name="Oval 127"/>
            <p:cNvSpPr/>
            <p:nvPr/>
          </p:nvSpPr>
          <p:spPr bwMode="auto">
            <a:xfrm>
              <a:off x="7277251" y="379306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29" name="Oval 128"/>
            <p:cNvSpPr/>
            <p:nvPr/>
          </p:nvSpPr>
          <p:spPr bwMode="auto">
            <a:xfrm>
              <a:off x="7790700" y="2796880"/>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0" name="Oval 129"/>
            <p:cNvSpPr/>
            <p:nvPr/>
          </p:nvSpPr>
          <p:spPr bwMode="auto">
            <a:xfrm>
              <a:off x="8549690" y="209760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1" name="Oval 130"/>
            <p:cNvSpPr/>
            <p:nvPr/>
          </p:nvSpPr>
          <p:spPr bwMode="auto">
            <a:xfrm>
              <a:off x="8355973" y="179179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2" name="Oval 131"/>
            <p:cNvSpPr/>
            <p:nvPr/>
          </p:nvSpPr>
          <p:spPr bwMode="auto">
            <a:xfrm>
              <a:off x="7220724" y="3356081"/>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3" name="Oval 132"/>
            <p:cNvSpPr/>
            <p:nvPr/>
          </p:nvSpPr>
          <p:spPr bwMode="auto">
            <a:xfrm>
              <a:off x="8606216" y="179179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sp>
          <p:nvSpPr>
            <p:cNvPr id="134" name="Oval 133"/>
            <p:cNvSpPr/>
            <p:nvPr/>
          </p:nvSpPr>
          <p:spPr bwMode="auto">
            <a:xfrm>
              <a:off x="7903753" y="2929595"/>
              <a:ext cx="113053" cy="21079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CC"/>
                </a:solidFill>
                <a:effectLst/>
                <a:latin typeface="Arial" charset="0"/>
              </a:endParaRPr>
            </a:p>
          </p:txBody>
        </p:sp>
      </p:grpSp>
      <p:sp>
        <p:nvSpPr>
          <p:cNvPr id="135" name="TextBox 134"/>
          <p:cNvSpPr txBox="1"/>
          <p:nvPr/>
        </p:nvSpPr>
        <p:spPr>
          <a:xfrm>
            <a:off x="8469026" y="4339636"/>
            <a:ext cx="441146" cy="369332"/>
          </a:xfrm>
          <a:prstGeom prst="rect">
            <a:avLst/>
          </a:prstGeom>
          <a:noFill/>
        </p:spPr>
        <p:txBody>
          <a:bodyPr wrap="none" rtlCol="0">
            <a:spAutoFit/>
          </a:bodyPr>
          <a:lstStyle/>
          <a:p>
            <a:r>
              <a:rPr lang="en-US" dirty="0" err="1" smtClean="0"/>
              <a:t>aa</a:t>
            </a:r>
            <a:endParaRPr lang="en-US" dirty="0"/>
          </a:p>
        </p:txBody>
      </p:sp>
      <p:sp>
        <p:nvSpPr>
          <p:cNvPr id="136" name="TextBox 135"/>
          <p:cNvSpPr txBox="1"/>
          <p:nvPr/>
        </p:nvSpPr>
        <p:spPr>
          <a:xfrm>
            <a:off x="7663944" y="4339636"/>
            <a:ext cx="479618" cy="369332"/>
          </a:xfrm>
          <a:prstGeom prst="rect">
            <a:avLst/>
          </a:prstGeom>
          <a:noFill/>
        </p:spPr>
        <p:txBody>
          <a:bodyPr wrap="square" rtlCol="0">
            <a:spAutoFit/>
          </a:bodyPr>
          <a:lstStyle/>
          <a:p>
            <a:r>
              <a:rPr lang="en-US" dirty="0" err="1" smtClean="0"/>
              <a:t>Aa</a:t>
            </a:r>
            <a:endParaRPr lang="en-US" dirty="0"/>
          </a:p>
        </p:txBody>
      </p:sp>
      <p:sp>
        <p:nvSpPr>
          <p:cNvPr id="137" name="TextBox 136"/>
          <p:cNvSpPr txBox="1"/>
          <p:nvPr/>
        </p:nvSpPr>
        <p:spPr>
          <a:xfrm>
            <a:off x="6815686" y="4339636"/>
            <a:ext cx="518091" cy="369332"/>
          </a:xfrm>
          <a:prstGeom prst="rect">
            <a:avLst/>
          </a:prstGeom>
          <a:noFill/>
        </p:spPr>
        <p:txBody>
          <a:bodyPr wrap="none" rtlCol="0">
            <a:spAutoFit/>
          </a:bodyPr>
          <a:lstStyle/>
          <a:p>
            <a:r>
              <a:rPr lang="en-US" dirty="0" smtClean="0"/>
              <a:t>AA</a:t>
            </a:r>
            <a:endParaRPr lang="en-US" dirty="0"/>
          </a:p>
        </p:txBody>
      </p:sp>
      <p:cxnSp>
        <p:nvCxnSpPr>
          <p:cNvPr id="139" name="Straight Connector 138"/>
          <p:cNvCxnSpPr/>
          <p:nvPr/>
        </p:nvCxnSpPr>
        <p:spPr bwMode="auto">
          <a:xfrm rot="5400000" flipH="1" flipV="1">
            <a:off x="6784063" y="2084871"/>
            <a:ext cx="2239381" cy="1689448"/>
          </a:xfrm>
          <a:prstGeom prst="line">
            <a:avLst/>
          </a:prstGeom>
          <a:solidFill>
            <a:schemeClr val="accent1"/>
          </a:solidFill>
          <a:ln w="19050" cap="flat" cmpd="sng" algn="ctr">
            <a:solidFill>
              <a:srgbClr val="00B0F0"/>
            </a:solidFill>
            <a:prstDash val="sysDash"/>
            <a:round/>
            <a:headEnd type="none" w="med" len="med"/>
            <a:tailEnd type="none" w="med" len="med"/>
          </a:ln>
          <a:effectLst/>
        </p:spPr>
      </p:cxnSp>
      <p:sp>
        <p:nvSpPr>
          <p:cNvPr id="141" name="TextBox 140"/>
          <p:cNvSpPr txBox="1"/>
          <p:nvPr/>
        </p:nvSpPr>
        <p:spPr>
          <a:xfrm>
            <a:off x="6513141" y="996068"/>
            <a:ext cx="877163" cy="646331"/>
          </a:xfrm>
          <a:prstGeom prst="rect">
            <a:avLst/>
          </a:prstGeom>
          <a:noFill/>
        </p:spPr>
        <p:txBody>
          <a:bodyPr wrap="none" rtlCol="0">
            <a:spAutoFit/>
          </a:bodyPr>
          <a:lstStyle/>
          <a:p>
            <a:r>
              <a:rPr lang="en-US" dirty="0" smtClean="0"/>
              <a:t>height</a:t>
            </a:r>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8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box(in)">
                                      <p:cBhvr>
                                        <p:cTn id="11" dur="500"/>
                                        <p:tgtEl>
                                          <p:spTgt spid="123"/>
                                        </p:tgtEl>
                                      </p:cBhvr>
                                    </p:animEffect>
                                  </p:childTnLst>
                                </p:cTn>
                              </p:par>
                            </p:childTnLst>
                          </p:cTn>
                        </p:par>
                        <p:par>
                          <p:cTn id="12" fill="hold">
                            <p:stCondLst>
                              <p:cond delay="500"/>
                            </p:stCondLst>
                            <p:childTnLst>
                              <p:par>
                                <p:cTn id="13" presetID="4" presetClass="entr" presetSubtype="16" fill="hold" grpId="0"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box(in)">
                                      <p:cBhvr>
                                        <p:cTn id="15" dur="500"/>
                                        <p:tgtEl>
                                          <p:spTgt spid="137"/>
                                        </p:tgtEl>
                                      </p:cBhvr>
                                    </p:animEffect>
                                  </p:childTnLst>
                                </p:cTn>
                              </p:par>
                            </p:childTnLst>
                          </p:cTn>
                        </p:par>
                        <p:par>
                          <p:cTn id="16" fill="hold">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box(in)">
                                      <p:cBhvr>
                                        <p:cTn id="19" dur="500"/>
                                        <p:tgtEl>
                                          <p:spTgt spid="136"/>
                                        </p:tgtEl>
                                      </p:cBhvr>
                                    </p:animEffect>
                                  </p:childTnLst>
                                </p:cTn>
                              </p:par>
                            </p:childTnLst>
                          </p:cTn>
                        </p:par>
                        <p:par>
                          <p:cTn id="20" fill="hold">
                            <p:stCondLst>
                              <p:cond delay="1500"/>
                            </p:stCondLst>
                            <p:childTnLst>
                              <p:par>
                                <p:cTn id="21" presetID="4" presetClass="entr" presetSubtype="16" fill="hold" grpId="0" nodeType="after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box(in)">
                                      <p:cBhvr>
                                        <p:cTn id="23" dur="500"/>
                                        <p:tgtEl>
                                          <p:spTgt spid="13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ox(in)">
                                      <p:cBhvr>
                                        <p:cTn id="28" dur="500"/>
                                        <p:tgtEl>
                                          <p:spTgt spid="120"/>
                                        </p:tgtEl>
                                      </p:cBhvr>
                                    </p:animEffect>
                                  </p:childTnLst>
                                </p:cTn>
                              </p:par>
                            </p:childTnLst>
                          </p:cTn>
                        </p:par>
                        <p:par>
                          <p:cTn id="29" fill="hold">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ox(in)">
                                      <p:cBhvr>
                                        <p:cTn id="32" dur="500"/>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box(in)">
                                      <p:cBhvr>
                                        <p:cTn id="37" dur="500"/>
                                        <p:tgtEl>
                                          <p:spTgt spid="1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blinds(horizontal)">
                                      <p:cBhvr>
                                        <p:cTn id="4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35" grpId="0"/>
      <p:bldP spid="136" grpId="0"/>
      <p:bldP spid="137" grpId="0"/>
      <p:bldP spid="1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BSOSC Review, November 2008</a:t>
            </a:r>
            <a:endParaRPr lang="en-US"/>
          </a:p>
        </p:txBody>
      </p:sp>
      <p:sp>
        <p:nvSpPr>
          <p:cNvPr id="5" name="Slide Number Placeholder 4"/>
          <p:cNvSpPr>
            <a:spLocks noGrp="1"/>
          </p:cNvSpPr>
          <p:nvPr>
            <p:ph type="sldNum" sz="quarter" idx="12"/>
          </p:nvPr>
        </p:nvSpPr>
        <p:spPr/>
        <p:txBody>
          <a:bodyPr/>
          <a:lstStyle/>
          <a:p>
            <a:pPr>
              <a:defRPr/>
            </a:pPr>
            <a:fld id="{D2EFE6EF-614D-45C2-8A3E-9DECF6F0E092}" type="slidenum">
              <a:rPr lang="en-US" smtClean="0"/>
              <a:pPr>
                <a:defRPr/>
              </a:pPr>
              <a:t>32</a:t>
            </a:fld>
            <a:endParaRPr lang="en-US"/>
          </a:p>
        </p:txBody>
      </p:sp>
      <p:pic>
        <p:nvPicPr>
          <p:cNvPr id="57346" name="Picture 2"/>
          <p:cNvPicPr>
            <a:picLocks noGrp="1" noChangeAspect="1" noChangeArrowheads="1"/>
          </p:cNvPicPr>
          <p:nvPr>
            <p:ph idx="1"/>
          </p:nvPr>
        </p:nvPicPr>
        <p:blipFill>
          <a:blip r:embed="rId2" cstate="print"/>
          <a:srcRect/>
          <a:stretch>
            <a:fillRect/>
          </a:stretch>
        </p:blipFill>
        <p:spPr bwMode="auto">
          <a:xfrm>
            <a:off x="457200" y="274638"/>
            <a:ext cx="8229600" cy="2831050"/>
          </a:xfrm>
          <a:prstGeom prst="rect">
            <a:avLst/>
          </a:prstGeom>
          <a:noFill/>
          <a:ln w="9525">
            <a:noFill/>
            <a:miter lim="800000"/>
            <a:headEnd/>
            <a:tailEnd/>
          </a:ln>
        </p:spPr>
      </p:pic>
      <p:sp>
        <p:nvSpPr>
          <p:cNvPr id="7" name="TextBox 6"/>
          <p:cNvSpPr txBox="1"/>
          <p:nvPr/>
        </p:nvSpPr>
        <p:spPr>
          <a:xfrm>
            <a:off x="457200" y="3659429"/>
            <a:ext cx="8229600" cy="2308324"/>
          </a:xfrm>
          <a:prstGeom prst="rect">
            <a:avLst/>
          </a:prstGeom>
          <a:noFill/>
        </p:spPr>
        <p:txBody>
          <a:bodyPr wrap="square" rtlCol="0">
            <a:spAutoFit/>
          </a:bodyPr>
          <a:lstStyle/>
          <a:p>
            <a:endParaRPr lang="en-US" sz="2400" dirty="0" smtClean="0"/>
          </a:p>
          <a:p>
            <a:r>
              <a:rPr lang="en-US" sz="2400" dirty="0" smtClean="0"/>
              <a:t>Starting from selecting “disease genes” we identified copy number variations that  associate with expression changes  of these genes and putative pathways that propagate the genetic perturbation from copy number variation to the disease genes</a:t>
            </a:r>
            <a:endParaRPr lang="en-US" sz="2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 name="Slide Number Placeholder 4"/>
          <p:cNvSpPr>
            <a:spLocks noGrp="1"/>
          </p:cNvSpPr>
          <p:nvPr>
            <p:ph type="sldNum" sz="quarter" idx="12"/>
          </p:nvPr>
        </p:nvSpPr>
        <p:spPr>
          <a:noFill/>
        </p:spPr>
        <p:txBody>
          <a:bodyPr/>
          <a:lstStyle/>
          <a:p>
            <a:fld id="{00F4FE86-D2E4-4DC7-A0C6-8FE5B2C7AAF5}" type="slidenum">
              <a:rPr lang="en-US" smtClean="0"/>
              <a:pPr/>
              <a:t>33</a:t>
            </a:fld>
            <a:endParaRPr lang="en-US" smtClean="0"/>
          </a:p>
        </p:txBody>
      </p:sp>
      <p:sp>
        <p:nvSpPr>
          <p:cNvPr id="3177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100" b="0">
                <a:solidFill>
                  <a:srgbClr val="1F497D"/>
                </a:solidFill>
                <a:ea typeface="Calibri" pitchFamily="34" charset="0"/>
                <a:cs typeface="Times New Roman" pitchFamily="18" charset="0"/>
              </a:rPr>
              <a:t>I computed p-values in the different levels of our algorithm and the following table shows the results.</a:t>
            </a:r>
            <a:endParaRPr lang="en-US" sz="900" b="0">
              <a:solidFill>
                <a:schemeClr val="tx1"/>
              </a:solidFill>
              <a:ea typeface="Calibri" pitchFamily="34" charset="0"/>
              <a:cs typeface="Times New Roman" pitchFamily="18" charset="0"/>
            </a:endParaRPr>
          </a:p>
          <a:p>
            <a:pPr eaLnBrk="0" hangingPunct="0"/>
            <a:r>
              <a:rPr lang="en-US" sz="1100" b="0">
                <a:solidFill>
                  <a:schemeClr val="tx1"/>
                </a:solidFill>
                <a:ea typeface="Calibri" pitchFamily="34" charset="0"/>
                <a:cs typeface="Times New Roman" pitchFamily="18" charset="0"/>
              </a:rPr>
              <a:t>* GBM genes listed in AceView. 93 genes are listed.</a:t>
            </a:r>
            <a:endParaRPr lang="en-US" sz="900" b="0">
              <a:solidFill>
                <a:schemeClr val="tx1"/>
              </a:solidFill>
            </a:endParaRPr>
          </a:p>
          <a:p>
            <a:pPr eaLnBrk="0" hangingPunct="0"/>
            <a:r>
              <a:rPr lang="en-US" sz="1100" b="0">
                <a:solidFill>
                  <a:schemeClr val="tx1"/>
                </a:solidFill>
                <a:ea typeface="Calibri" pitchFamily="34" charset="0"/>
                <a:cs typeface="Calibri" pitchFamily="34" charset="0"/>
              </a:rPr>
              <a:t>** results with the best p-value among experiments with different parameters</a:t>
            </a:r>
            <a:endParaRPr lang="en-US" sz="900" b="0">
              <a:solidFill>
                <a:schemeClr val="tx1"/>
              </a:solidFill>
            </a:endParaRPr>
          </a:p>
          <a:p>
            <a:pPr eaLnBrk="0" hangingPunct="0"/>
            <a:endParaRPr lang="en-US" b="0">
              <a:solidFill>
                <a:schemeClr val="tx1"/>
              </a:solidFill>
            </a:endParaRPr>
          </a:p>
        </p:txBody>
      </p:sp>
      <p:sp>
        <p:nvSpPr>
          <p:cNvPr id="31776" name="Footer Placeholder 3"/>
          <p:cNvSpPr txBox="1">
            <a:spLocks/>
          </p:cNvSpPr>
          <p:nvPr/>
        </p:nvSpPr>
        <p:spPr bwMode="auto">
          <a:xfrm>
            <a:off x="3124200" y="3692525"/>
            <a:ext cx="2895600" cy="476250"/>
          </a:xfrm>
          <a:prstGeom prst="rect">
            <a:avLst/>
          </a:prstGeom>
          <a:noFill/>
          <a:ln w="9525">
            <a:noFill/>
            <a:miter lim="800000"/>
            <a:headEnd/>
            <a:tailEnd/>
          </a:ln>
        </p:spPr>
        <p:txBody>
          <a:bodyPr/>
          <a:lstStyle/>
          <a:p>
            <a:pPr algn="ctr"/>
            <a:r>
              <a:rPr lang="en-US" sz="1400" b="0">
                <a:solidFill>
                  <a:schemeClr val="tx1"/>
                </a:solidFill>
              </a:rPr>
              <a:t>BSOSC Review, November 2008</a:t>
            </a:r>
          </a:p>
        </p:txBody>
      </p:sp>
      <p:sp>
        <p:nvSpPr>
          <p:cNvPr id="31777" name="Slide Number Placeholder 4"/>
          <p:cNvSpPr txBox="1">
            <a:spLocks/>
          </p:cNvSpPr>
          <p:nvPr/>
        </p:nvSpPr>
        <p:spPr bwMode="auto">
          <a:xfrm>
            <a:off x="6553200" y="3692525"/>
            <a:ext cx="2133600" cy="476250"/>
          </a:xfrm>
          <a:prstGeom prst="rect">
            <a:avLst/>
          </a:prstGeom>
          <a:noFill/>
          <a:ln w="9525">
            <a:noFill/>
            <a:miter lim="800000"/>
            <a:headEnd/>
            <a:tailEnd/>
          </a:ln>
        </p:spPr>
        <p:txBody>
          <a:bodyPr/>
          <a:lstStyle/>
          <a:p>
            <a:pPr algn="r"/>
            <a:fld id="{C8E506E5-82F6-4429-89C6-684E8CA06C88}" type="slidenum">
              <a:rPr lang="en-US" sz="1400" b="0">
                <a:solidFill>
                  <a:schemeClr val="tx1"/>
                </a:solidFill>
              </a:rPr>
              <a:pPr algn="r"/>
              <a:t>33</a:t>
            </a:fld>
            <a:endParaRPr lang="en-US" sz="1400" b="0">
              <a:solidFill>
                <a:schemeClr val="tx1"/>
              </a:solidFill>
            </a:endParaRPr>
          </a:p>
        </p:txBody>
      </p:sp>
      <p:graphicFrame>
        <p:nvGraphicFramePr>
          <p:cNvPr id="9" name="Group 436"/>
          <p:cNvGraphicFramePr>
            <a:graphicFrameLocks noGrp="1"/>
          </p:cNvGraphicFramePr>
          <p:nvPr/>
        </p:nvGraphicFramePr>
        <p:xfrm>
          <a:off x="6019800" y="936625"/>
          <a:ext cx="2082800" cy="3114675"/>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31923" name="Slide Number Placeholder 4"/>
          <p:cNvSpPr txBox="1">
            <a:spLocks/>
          </p:cNvSpPr>
          <p:nvPr/>
        </p:nvSpPr>
        <p:spPr bwMode="auto">
          <a:xfrm>
            <a:off x="6553200" y="3676650"/>
            <a:ext cx="2133600" cy="476250"/>
          </a:xfrm>
          <a:prstGeom prst="rect">
            <a:avLst/>
          </a:prstGeom>
          <a:noFill/>
          <a:ln w="9525">
            <a:noFill/>
            <a:miter lim="800000"/>
            <a:headEnd/>
            <a:tailEnd/>
          </a:ln>
        </p:spPr>
        <p:txBody>
          <a:bodyPr/>
          <a:lstStyle/>
          <a:p>
            <a:pPr algn="r"/>
            <a:fld id="{9938C40A-8051-43C5-A557-C688FECCFFD5}" type="slidenum">
              <a:rPr lang="en-US" sz="1400" b="0">
                <a:solidFill>
                  <a:schemeClr val="tx1"/>
                </a:solidFill>
              </a:rPr>
              <a:pPr algn="r"/>
              <a:t>33</a:t>
            </a:fld>
            <a:endParaRPr lang="en-US" sz="1400" b="0">
              <a:solidFill>
                <a:schemeClr val="tx1"/>
              </a:solidFill>
            </a:endParaRPr>
          </a:p>
        </p:txBody>
      </p:sp>
      <p:sp>
        <p:nvSpPr>
          <p:cNvPr id="31924" name="Text Box 266"/>
          <p:cNvSpPr txBox="1">
            <a:spLocks noChangeArrowheads="1"/>
          </p:cNvSpPr>
          <p:nvPr/>
        </p:nvSpPr>
        <p:spPr bwMode="auto">
          <a:xfrm>
            <a:off x="8247063" y="828675"/>
            <a:ext cx="725487" cy="3155950"/>
          </a:xfrm>
          <a:prstGeom prst="rect">
            <a:avLst/>
          </a:prstGeom>
          <a:noFill/>
          <a:ln w="9525">
            <a:noFill/>
            <a:miter lim="800000"/>
            <a:headEnd/>
            <a:tailEnd/>
          </a:ln>
        </p:spPr>
        <p:txBody>
          <a:bodyPr>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sp>
        <p:nvSpPr>
          <p:cNvPr id="31925" name="Rectangle 11"/>
          <p:cNvSpPr>
            <a:spLocks noChangeArrowheads="1"/>
          </p:cNvSpPr>
          <p:nvPr/>
        </p:nvSpPr>
        <p:spPr bwMode="auto">
          <a:xfrm flipH="1">
            <a:off x="6553200" y="904875"/>
            <a:ext cx="325438" cy="3263900"/>
          </a:xfrm>
          <a:prstGeom prst="rect">
            <a:avLst/>
          </a:prstGeom>
          <a:solidFill>
            <a:schemeClr val="tx1"/>
          </a:solidFill>
          <a:ln w="9525" algn="ctr">
            <a:solidFill>
              <a:schemeClr val="tx1"/>
            </a:solidFill>
            <a:round/>
            <a:headEnd/>
            <a:tailEnd/>
          </a:ln>
        </p:spPr>
        <p:txBody>
          <a:bodyPr/>
          <a:lstStyle/>
          <a:p>
            <a:endParaRPr lang="en-US"/>
          </a:p>
        </p:txBody>
      </p:sp>
      <p:grpSp>
        <p:nvGrpSpPr>
          <p:cNvPr id="2" name="Group 34"/>
          <p:cNvGrpSpPr>
            <a:grpSpLocks/>
          </p:cNvGrpSpPr>
          <p:nvPr/>
        </p:nvGrpSpPr>
        <p:grpSpPr bwMode="auto">
          <a:xfrm>
            <a:off x="5808663" y="1738313"/>
            <a:ext cx="2332037" cy="2028825"/>
            <a:chOff x="5935663" y="4295775"/>
            <a:chExt cx="2332037" cy="2028825"/>
          </a:xfrm>
        </p:grpSpPr>
        <p:sp>
          <p:nvSpPr>
            <p:cNvPr id="31968" name="Rectangle 156"/>
            <p:cNvSpPr>
              <a:spLocks noChangeArrowheads="1"/>
            </p:cNvSpPr>
            <p:nvPr/>
          </p:nvSpPr>
          <p:spPr bwMode="auto">
            <a:xfrm>
              <a:off x="5935663" y="5055497"/>
              <a:ext cx="2309738" cy="249011"/>
            </a:xfrm>
            <a:prstGeom prst="rect">
              <a:avLst/>
            </a:prstGeom>
            <a:noFill/>
            <a:ln w="38100" algn="ctr">
              <a:solidFill>
                <a:srgbClr val="0066FF"/>
              </a:solidFill>
              <a:round/>
              <a:headEnd/>
              <a:tailEnd/>
            </a:ln>
          </p:spPr>
          <p:txBody>
            <a:bodyPr/>
            <a:lstStyle/>
            <a:p>
              <a:endParaRPr lang="en-US"/>
            </a:p>
          </p:txBody>
        </p:sp>
        <p:sp>
          <p:nvSpPr>
            <p:cNvPr id="31969" name="Rectangle 157"/>
            <p:cNvSpPr>
              <a:spLocks noChangeArrowheads="1"/>
            </p:cNvSpPr>
            <p:nvPr/>
          </p:nvSpPr>
          <p:spPr bwMode="auto">
            <a:xfrm>
              <a:off x="5935663" y="4295775"/>
              <a:ext cx="2309738" cy="249011"/>
            </a:xfrm>
            <a:prstGeom prst="rect">
              <a:avLst/>
            </a:prstGeom>
            <a:noFill/>
            <a:ln w="38100" algn="ctr">
              <a:solidFill>
                <a:srgbClr val="0066FF"/>
              </a:solidFill>
              <a:round/>
              <a:headEnd/>
              <a:tailEnd/>
            </a:ln>
          </p:spPr>
          <p:txBody>
            <a:bodyPr/>
            <a:lstStyle/>
            <a:p>
              <a:endParaRPr lang="en-US"/>
            </a:p>
          </p:txBody>
        </p:sp>
        <p:sp>
          <p:nvSpPr>
            <p:cNvPr id="31970" name="Rectangle 158"/>
            <p:cNvSpPr>
              <a:spLocks noChangeArrowheads="1"/>
            </p:cNvSpPr>
            <p:nvPr/>
          </p:nvSpPr>
          <p:spPr bwMode="auto">
            <a:xfrm>
              <a:off x="5957962" y="6075589"/>
              <a:ext cx="2309738" cy="249011"/>
            </a:xfrm>
            <a:prstGeom prst="rect">
              <a:avLst/>
            </a:prstGeom>
            <a:noFill/>
            <a:ln w="38100" algn="ctr">
              <a:solidFill>
                <a:srgbClr val="0066FF"/>
              </a:solidFill>
              <a:round/>
              <a:headEnd/>
              <a:tailEnd/>
            </a:ln>
          </p:spPr>
          <p:txBody>
            <a:bodyPr/>
            <a:lstStyle/>
            <a:p>
              <a:endParaRPr lang="en-US"/>
            </a:p>
          </p:txBody>
        </p:sp>
      </p:grpSp>
      <p:grpSp>
        <p:nvGrpSpPr>
          <p:cNvPr id="3" name="Group 153"/>
          <p:cNvGrpSpPr>
            <a:grpSpLocks/>
          </p:cNvGrpSpPr>
          <p:nvPr/>
        </p:nvGrpSpPr>
        <p:grpSpPr bwMode="auto">
          <a:xfrm>
            <a:off x="2355850" y="1085850"/>
            <a:ext cx="3276600" cy="2819400"/>
            <a:chOff x="4191000" y="1905000"/>
            <a:chExt cx="3276592" cy="2819400"/>
          </a:xfrm>
        </p:grpSpPr>
        <p:cxnSp>
          <p:nvCxnSpPr>
            <p:cNvPr id="30" name="Straight Connector 29"/>
            <p:cNvCxnSpPr>
              <a:endCxn id="33" idx="2"/>
            </p:cNvCxnSpPr>
            <p:nvPr/>
          </p:nvCxnSpPr>
          <p:spPr>
            <a:xfrm>
              <a:off x="4191000" y="2819400"/>
              <a:ext cx="685798" cy="2667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 name="Group 153"/>
            <p:cNvGrpSpPr>
              <a:grpSpLocks/>
            </p:cNvGrpSpPr>
            <p:nvPr/>
          </p:nvGrpSpPr>
          <p:grpSpPr bwMode="auto">
            <a:xfrm>
              <a:off x="4876795" y="1905000"/>
              <a:ext cx="2590797" cy="2819400"/>
              <a:chOff x="4876800" y="1905000"/>
              <a:chExt cx="2590432" cy="2819400"/>
            </a:xfrm>
          </p:grpSpPr>
          <p:sp>
            <p:nvSpPr>
              <p:cNvPr id="32" name="Oval 31"/>
              <p:cNvSpPr/>
              <p:nvPr/>
            </p:nvSpPr>
            <p:spPr>
              <a:xfrm>
                <a:off x="4952992" y="19050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4876803" y="29718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5486316" y="25908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4876803" y="35814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5562505" y="32766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6095828" y="22860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6172017" y="3124200"/>
                <a:ext cx="228567" cy="228600"/>
              </a:xfrm>
              <a:prstGeom prst="ellipse">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876803" y="41148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6172017" y="38862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5638694" y="4495800"/>
                <a:ext cx="228567" cy="228600"/>
              </a:xfrm>
              <a:prstGeom prst="ellipse">
                <a:avLst/>
              </a:prstGeom>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Hexagon 41"/>
              <p:cNvSpPr/>
              <p:nvPr/>
            </p:nvSpPr>
            <p:spPr>
              <a:xfrm>
                <a:off x="7086232" y="3124200"/>
                <a:ext cx="381000" cy="457200"/>
              </a:xfrm>
              <a:prstGeom prst="hexagon">
                <a:avLst/>
              </a:prstGeom>
              <a:solidFill>
                <a:srgbClr val="92D05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chemeClr val="tx2"/>
                      </a:solidFill>
                    </a:ln>
                  </a:rPr>
                  <a:t>D</a:t>
                </a:r>
              </a:p>
            </p:txBody>
          </p:sp>
          <p:cxnSp>
            <p:nvCxnSpPr>
              <p:cNvPr id="43" name="Straight Connector 42"/>
              <p:cNvCxnSpPr>
                <a:stCxn id="37" idx="6"/>
                <a:endCxn id="42" idx="2"/>
              </p:cNvCxnSpPr>
              <p:nvPr/>
            </p:nvCxnSpPr>
            <p:spPr>
              <a:xfrm>
                <a:off x="6324396" y="2400300"/>
                <a:ext cx="857127" cy="7239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6"/>
                <a:endCxn id="42" idx="2"/>
              </p:cNvCxnSpPr>
              <p:nvPr/>
            </p:nvCxnSpPr>
            <p:spPr>
              <a:xfrm flipV="1">
                <a:off x="6400585" y="3581400"/>
                <a:ext cx="780938" cy="4191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8" idx="6"/>
                <a:endCxn id="42" idx="2"/>
              </p:cNvCxnSpPr>
              <p:nvPr/>
            </p:nvCxnSpPr>
            <p:spPr>
              <a:xfrm>
                <a:off x="6400585" y="3238500"/>
                <a:ext cx="685702" cy="114300"/>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4" idx="6"/>
                <a:endCxn id="37" idx="2"/>
              </p:cNvCxnSpPr>
              <p:nvPr/>
            </p:nvCxnSpPr>
            <p:spPr>
              <a:xfrm flipV="1">
                <a:off x="5714883" y="2400300"/>
                <a:ext cx="380945"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2" idx="6"/>
                <a:endCxn id="37" idx="1"/>
              </p:cNvCxnSpPr>
              <p:nvPr/>
            </p:nvCxnSpPr>
            <p:spPr>
              <a:xfrm>
                <a:off x="5181559" y="2019300"/>
                <a:ext cx="947602" cy="300038"/>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5"/>
                <a:endCxn id="38" idx="2"/>
              </p:cNvCxnSpPr>
              <p:nvPr/>
            </p:nvCxnSpPr>
            <p:spPr>
              <a:xfrm rot="16200000" flipH="1">
                <a:off x="5700566" y="2767048"/>
                <a:ext cx="452437" cy="49046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5"/>
                <a:endCxn id="40" idx="1"/>
              </p:cNvCxnSpPr>
              <p:nvPr/>
            </p:nvCxnSpPr>
            <p:spPr>
              <a:xfrm rot="16200000" flipH="1">
                <a:off x="5757708" y="3471895"/>
                <a:ext cx="447675" cy="447611"/>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7"/>
                <a:endCxn id="40" idx="4"/>
              </p:cNvCxnSpPr>
              <p:nvPr/>
            </p:nvCxnSpPr>
            <p:spPr>
              <a:xfrm rot="5400000" flipH="1" flipV="1">
                <a:off x="5852947" y="4095782"/>
                <a:ext cx="414338" cy="452372"/>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5" idx="6"/>
                <a:endCxn id="40" idx="2"/>
              </p:cNvCxnSpPr>
              <p:nvPr/>
            </p:nvCxnSpPr>
            <p:spPr>
              <a:xfrm>
                <a:off x="5105370" y="3695700"/>
                <a:ext cx="1066647" cy="304800"/>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9" idx="6"/>
                <a:endCxn id="40" idx="3"/>
              </p:cNvCxnSpPr>
              <p:nvPr/>
            </p:nvCxnSpPr>
            <p:spPr>
              <a:xfrm flipV="1">
                <a:off x="5105370" y="4081463"/>
                <a:ext cx="1099980" cy="14763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4" idx="3"/>
              </p:cNvCxnSpPr>
              <p:nvPr/>
            </p:nvCxnSpPr>
            <p:spPr>
              <a:xfrm flipV="1">
                <a:off x="5105370" y="2786063"/>
                <a:ext cx="414279" cy="261937"/>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3" idx="5"/>
                <a:endCxn id="36" idx="2"/>
              </p:cNvCxnSpPr>
              <p:nvPr/>
            </p:nvCxnSpPr>
            <p:spPr>
              <a:xfrm rot="16200000" flipH="1">
                <a:off x="5205353" y="3033748"/>
                <a:ext cx="223837" cy="490467"/>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9" idx="5"/>
              </p:cNvCxnSpPr>
              <p:nvPr/>
            </p:nvCxnSpPr>
            <p:spPr>
              <a:xfrm rot="16200000" flipH="1">
                <a:off x="5205347" y="4176754"/>
                <a:ext cx="300037" cy="566656"/>
              </a:xfrm>
              <a:prstGeom prst="line">
                <a:avLst/>
              </a:prstGeom>
              <a:ln w="15875">
                <a:solidFill>
                  <a:srgbClr val="FFFFCC"/>
                </a:solidFill>
              </a:ln>
            </p:spPr>
            <p:style>
              <a:lnRef idx="1">
                <a:schemeClr val="accent1"/>
              </a:lnRef>
              <a:fillRef idx="0">
                <a:schemeClr val="accent1"/>
              </a:fillRef>
              <a:effectRef idx="0">
                <a:schemeClr val="accent1"/>
              </a:effectRef>
              <a:fontRef idx="minor">
                <a:schemeClr val="tx1"/>
              </a:fontRef>
            </p:style>
          </p:cxnSp>
        </p:grpSp>
      </p:grpSp>
      <p:grpSp>
        <p:nvGrpSpPr>
          <p:cNvPr id="5" name="Group 37"/>
          <p:cNvGrpSpPr/>
          <p:nvPr/>
        </p:nvGrpSpPr>
        <p:grpSpPr>
          <a:xfrm>
            <a:off x="660046" y="-381000"/>
            <a:ext cx="1740254" cy="4351030"/>
            <a:chOff x="866108" y="59560"/>
            <a:chExt cx="3020092" cy="5199034"/>
          </a:xfrm>
          <a:solidFill>
            <a:schemeClr val="bg1"/>
          </a:solidFill>
        </p:grpSpPr>
        <p:cxnSp>
          <p:nvCxnSpPr>
            <p:cNvPr id="60" name="Straight Connector 59"/>
            <p:cNvCxnSpPr/>
            <p:nvPr/>
          </p:nvCxnSpPr>
          <p:spPr>
            <a:xfrm rot="5400000">
              <a:off x="-800100" y="3314700"/>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lowchart: Connector 60"/>
            <p:cNvSpPr/>
            <p:nvPr/>
          </p:nvSpPr>
          <p:spPr>
            <a:xfrm>
              <a:off x="1219200" y="3048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1219200" y="3200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15240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15240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lowchart: Connector 64"/>
            <p:cNvSpPr/>
            <p:nvPr/>
          </p:nvSpPr>
          <p:spPr>
            <a:xfrm>
              <a:off x="12192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lowchart: Connector 65"/>
            <p:cNvSpPr/>
            <p:nvPr/>
          </p:nvSpPr>
          <p:spPr>
            <a:xfrm>
              <a:off x="13716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lowchart: Connector 66"/>
            <p:cNvSpPr/>
            <p:nvPr/>
          </p:nvSpPr>
          <p:spPr>
            <a:xfrm>
              <a:off x="1524000" y="25908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6"/>
            <p:cNvGrpSpPr/>
            <p:nvPr/>
          </p:nvGrpSpPr>
          <p:grpSpPr>
            <a:xfrm>
              <a:off x="1219200" y="1524000"/>
              <a:ext cx="228600" cy="228600"/>
              <a:chOff x="1219200" y="1524000"/>
              <a:chExt cx="228600" cy="228600"/>
            </a:xfrm>
            <a:grpFill/>
          </p:grpSpPr>
          <p:sp>
            <p:nvSpPr>
              <p:cNvPr id="149" name="Flowchart: Connector 5"/>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lowchart: Connector 6"/>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Flowchart: Connector 1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Flowchart: Connector 1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22"/>
            <p:cNvGrpSpPr/>
            <p:nvPr/>
          </p:nvGrpSpPr>
          <p:grpSpPr>
            <a:xfrm>
              <a:off x="1219200" y="3810000"/>
              <a:ext cx="228600" cy="228600"/>
              <a:chOff x="1219200" y="1524000"/>
              <a:chExt cx="228600" cy="228600"/>
            </a:xfrm>
            <a:grpFill/>
          </p:grpSpPr>
          <p:sp>
            <p:nvSpPr>
              <p:cNvPr id="145" name="Flowchart: Connector 23"/>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Flowchart: Connector 24"/>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lowchart: Connector 146"/>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Flowchart: Connector 147"/>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27"/>
            <p:cNvGrpSpPr/>
            <p:nvPr/>
          </p:nvGrpSpPr>
          <p:grpSpPr>
            <a:xfrm>
              <a:off x="1219200" y="1828800"/>
              <a:ext cx="228600" cy="228600"/>
              <a:chOff x="1219200" y="1524000"/>
              <a:chExt cx="228600" cy="228600"/>
            </a:xfrm>
            <a:grpFill/>
          </p:grpSpPr>
          <p:sp>
            <p:nvSpPr>
              <p:cNvPr id="141" name="Flowchart: Connector 140"/>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Flowchart: Connector 141"/>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Flowchart: Connector 3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lowchart: Connector 3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32"/>
            <p:cNvGrpSpPr/>
            <p:nvPr/>
          </p:nvGrpSpPr>
          <p:grpSpPr>
            <a:xfrm>
              <a:off x="1219200" y="4495800"/>
              <a:ext cx="228600" cy="228600"/>
              <a:chOff x="1219200" y="1524000"/>
              <a:chExt cx="228600" cy="228600"/>
            </a:xfrm>
            <a:grpFill/>
          </p:grpSpPr>
          <p:sp>
            <p:nvSpPr>
              <p:cNvPr id="137" name="Flowchart: Connector 136"/>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lowchart: Connector 137"/>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lowchart: Connector 138"/>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Flowchart: Connector 139"/>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37"/>
            <p:cNvGrpSpPr/>
            <p:nvPr/>
          </p:nvGrpSpPr>
          <p:grpSpPr>
            <a:xfrm>
              <a:off x="1219200" y="4800600"/>
              <a:ext cx="228600" cy="228600"/>
              <a:chOff x="1219200" y="1524000"/>
              <a:chExt cx="228600" cy="228600"/>
            </a:xfrm>
            <a:grpFill/>
          </p:grpSpPr>
          <p:sp>
            <p:nvSpPr>
              <p:cNvPr id="133" name="Flowchart: Connector 3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lowchart: Connector 3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Flowchart: Connector 13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Flowchart: Connector 13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73" name="Straight Connector 72"/>
            <p:cNvCxnSpPr/>
            <p:nvPr/>
          </p:nvCxnSpPr>
          <p:spPr>
            <a:xfrm rot="5400000">
              <a:off x="-113506"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Flowchart: Connector 73"/>
            <p:cNvSpPr/>
            <p:nvPr/>
          </p:nvSpPr>
          <p:spPr>
            <a:xfrm>
              <a:off x="1905794" y="3428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lowchart: Connector 74"/>
            <p:cNvSpPr/>
            <p:nvPr/>
          </p:nvSpPr>
          <p:spPr>
            <a:xfrm>
              <a:off x="1905794" y="3580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lowchart: Connector 75"/>
            <p:cNvSpPr/>
            <p:nvPr/>
          </p:nvSpPr>
          <p:spPr>
            <a:xfrm>
              <a:off x="2057400" y="3429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Flowchart: Connector 76"/>
            <p:cNvSpPr/>
            <p:nvPr/>
          </p:nvSpPr>
          <p:spPr>
            <a:xfrm>
              <a:off x="2057400" y="3581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lowchart: Connector 77"/>
            <p:cNvSpPr/>
            <p:nvPr/>
          </p:nvSpPr>
          <p:spPr>
            <a:xfrm>
              <a:off x="19057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lowchart: Connector 78"/>
            <p:cNvSpPr/>
            <p:nvPr/>
          </p:nvSpPr>
          <p:spPr>
            <a:xfrm>
              <a:off x="2058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51"/>
            <p:cNvGrpSpPr/>
            <p:nvPr/>
          </p:nvGrpSpPr>
          <p:grpSpPr>
            <a:xfrm>
              <a:off x="1905794" y="1523206"/>
              <a:ext cx="228600" cy="228600"/>
              <a:chOff x="1219200" y="1524000"/>
              <a:chExt cx="228600" cy="228600"/>
            </a:xfrm>
            <a:grpFill/>
          </p:grpSpPr>
          <p:sp>
            <p:nvSpPr>
              <p:cNvPr id="129" name="Flowchart: Connector 12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Flowchart: Connector 12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Flowchart: Connector 13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Flowchart: Connector 13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56"/>
            <p:cNvGrpSpPr/>
            <p:nvPr/>
          </p:nvGrpSpPr>
          <p:grpSpPr>
            <a:xfrm>
              <a:off x="1905794" y="3809206"/>
              <a:ext cx="228600" cy="228600"/>
              <a:chOff x="1219200" y="1524000"/>
              <a:chExt cx="228600" cy="228600"/>
            </a:xfrm>
            <a:grpFill/>
          </p:grpSpPr>
          <p:sp>
            <p:nvSpPr>
              <p:cNvPr id="125" name="Flowchart: Connector 124"/>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Flowchart: Connector 125"/>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Flowchart: Connector 126"/>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Flowchart: Connector 127"/>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61"/>
            <p:cNvGrpSpPr/>
            <p:nvPr/>
          </p:nvGrpSpPr>
          <p:grpSpPr>
            <a:xfrm>
              <a:off x="1905794" y="1828006"/>
              <a:ext cx="228600" cy="228600"/>
              <a:chOff x="1219200" y="1524000"/>
              <a:chExt cx="228600" cy="228600"/>
            </a:xfrm>
            <a:grpFill/>
          </p:grpSpPr>
          <p:sp>
            <p:nvSpPr>
              <p:cNvPr id="121" name="Flowchart: Connector 120"/>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Flowchart: Connector 121"/>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Flowchart: Connector 122"/>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Flowchart: Connector 123"/>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3" name="Straight Connector 82"/>
            <p:cNvCxnSpPr/>
            <p:nvPr/>
          </p:nvCxnSpPr>
          <p:spPr>
            <a:xfrm rot="5400000">
              <a:off x="4198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Flowchart: Connector 83"/>
            <p:cNvSpPr/>
            <p:nvPr/>
          </p:nvSpPr>
          <p:spPr>
            <a:xfrm>
              <a:off x="2439194" y="30472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lowchart: Connector 84"/>
            <p:cNvSpPr/>
            <p:nvPr/>
          </p:nvSpPr>
          <p:spPr>
            <a:xfrm>
              <a:off x="2439194" y="31996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Flowchart: Connector 85"/>
            <p:cNvSpPr/>
            <p:nvPr/>
          </p:nvSpPr>
          <p:spPr>
            <a:xfrm>
              <a:off x="2439194" y="2590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Flowchart: Connector 86"/>
            <p:cNvSpPr/>
            <p:nvPr/>
          </p:nvSpPr>
          <p:spPr>
            <a:xfrm>
              <a:off x="2438400" y="2438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6" name="Group 84"/>
            <p:cNvGrpSpPr/>
            <p:nvPr/>
          </p:nvGrpSpPr>
          <p:grpSpPr>
            <a:xfrm>
              <a:off x="2439194" y="1523206"/>
              <a:ext cx="228600" cy="228600"/>
              <a:chOff x="1219200" y="1524000"/>
              <a:chExt cx="228600" cy="228600"/>
            </a:xfrm>
            <a:grpFill/>
          </p:grpSpPr>
          <p:sp>
            <p:nvSpPr>
              <p:cNvPr id="117" name="Flowchart: Connector 116"/>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Flowchart: Connector 117"/>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lowchart: Connector 118"/>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Flowchart: Connector 119"/>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89"/>
            <p:cNvGrpSpPr/>
            <p:nvPr/>
          </p:nvGrpSpPr>
          <p:grpSpPr>
            <a:xfrm>
              <a:off x="2439194" y="3809206"/>
              <a:ext cx="228600" cy="228600"/>
              <a:chOff x="1219200" y="1524000"/>
              <a:chExt cx="228600" cy="228600"/>
            </a:xfrm>
            <a:grpFill/>
          </p:grpSpPr>
          <p:sp>
            <p:nvSpPr>
              <p:cNvPr id="113" name="Flowchart: Connector 112"/>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Flowchart: Connector 113"/>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Flowchart: Connector 114"/>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Flowchart: Connector 115"/>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90" name="Straight Connector 89"/>
            <p:cNvCxnSpPr/>
            <p:nvPr/>
          </p:nvCxnSpPr>
          <p:spPr>
            <a:xfrm rot="5400000">
              <a:off x="1486694" y="3313906"/>
              <a:ext cx="3886200" cy="1588"/>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Flowchart: Connector 90"/>
            <p:cNvSpPr/>
            <p:nvPr/>
          </p:nvSpPr>
          <p:spPr>
            <a:xfrm>
              <a:off x="3505994" y="29710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Flowchart: Connector 91"/>
            <p:cNvSpPr/>
            <p:nvPr/>
          </p:nvSpPr>
          <p:spPr>
            <a:xfrm>
              <a:off x="3505994" y="31234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lowchart: Connector 92"/>
            <p:cNvSpPr/>
            <p:nvPr/>
          </p:nvSpPr>
          <p:spPr>
            <a:xfrm>
              <a:off x="35059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Flowchart: Connector 93"/>
            <p:cNvSpPr/>
            <p:nvPr/>
          </p:nvSpPr>
          <p:spPr>
            <a:xfrm>
              <a:off x="3658394" y="2513806"/>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8" name="Group 122"/>
            <p:cNvGrpSpPr/>
            <p:nvPr/>
          </p:nvGrpSpPr>
          <p:grpSpPr>
            <a:xfrm>
              <a:off x="3657600" y="2971800"/>
              <a:ext cx="228600" cy="228600"/>
              <a:chOff x="1219200" y="1524000"/>
              <a:chExt cx="228600" cy="228600"/>
            </a:xfrm>
            <a:grpFill/>
          </p:grpSpPr>
          <p:sp>
            <p:nvSpPr>
              <p:cNvPr id="109" name="Flowchart: Connector 108"/>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Flowchart: Connector 109"/>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Flowchart: Connector 110"/>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Flowchart: Connector 111"/>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 name="Group 132"/>
            <p:cNvGrpSpPr/>
            <p:nvPr/>
          </p:nvGrpSpPr>
          <p:grpSpPr>
            <a:xfrm>
              <a:off x="3505200" y="5029200"/>
              <a:ext cx="228600" cy="228600"/>
              <a:chOff x="1219200" y="1524000"/>
              <a:chExt cx="228600" cy="228600"/>
            </a:xfrm>
            <a:grpFill/>
          </p:grpSpPr>
          <p:sp>
            <p:nvSpPr>
              <p:cNvPr id="105" name="Flowchart: Connector 104"/>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Flowchart: Connector 105"/>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Flowchart: Connector 106"/>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Flowchart: Connector 107"/>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 name="Group 137"/>
            <p:cNvGrpSpPr/>
            <p:nvPr/>
          </p:nvGrpSpPr>
          <p:grpSpPr>
            <a:xfrm>
              <a:off x="3505994" y="4723606"/>
              <a:ext cx="228600" cy="228600"/>
              <a:chOff x="1219200" y="1524000"/>
              <a:chExt cx="228600" cy="228600"/>
            </a:xfrm>
            <a:grpFill/>
          </p:grpSpPr>
          <p:sp>
            <p:nvSpPr>
              <p:cNvPr id="101" name="Flowchart: Connector 100"/>
              <p:cNvSpPr/>
              <p:nvPr/>
            </p:nvSpPr>
            <p:spPr>
              <a:xfrm>
                <a:off x="12192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Flowchart: Connector 101"/>
              <p:cNvSpPr/>
              <p:nvPr/>
            </p:nvSpPr>
            <p:spPr>
              <a:xfrm>
                <a:off x="1371600" y="15240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Flowchart: Connector 102"/>
              <p:cNvSpPr/>
              <p:nvPr/>
            </p:nvSpPr>
            <p:spPr>
              <a:xfrm>
                <a:off x="12192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Flowchart: Connector 103"/>
              <p:cNvSpPr/>
              <p:nvPr/>
            </p:nvSpPr>
            <p:spPr>
              <a:xfrm>
                <a:off x="1371600" y="1676400"/>
                <a:ext cx="76200" cy="76200"/>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8" name="TextBox 97"/>
            <p:cNvSpPr txBox="1"/>
            <p:nvPr/>
          </p:nvSpPr>
          <p:spPr>
            <a:xfrm rot="16200000">
              <a:off x="1049509" y="602070"/>
              <a:ext cx="220735" cy="587537"/>
            </a:xfrm>
            <a:prstGeom prst="rect">
              <a:avLst/>
            </a:prstGeom>
            <a:noFill/>
            <a:ln>
              <a:noFill/>
            </a:ln>
          </p:spPr>
          <p:txBody>
            <a:bodyPr wrap="none">
              <a:spAutoFit/>
            </a:bodyPr>
            <a:lstStyle/>
            <a:p>
              <a:pPr>
                <a:defRPr/>
              </a:pPr>
              <a:endParaRPr lang="en-US" sz="1600" dirty="0"/>
            </a:p>
          </p:txBody>
        </p:sp>
        <p:sp>
          <p:nvSpPr>
            <p:cNvPr id="99" name="TextBox 98"/>
            <p:cNvSpPr txBox="1"/>
            <p:nvPr/>
          </p:nvSpPr>
          <p:spPr>
            <a:xfrm>
              <a:off x="3048000" y="2590800"/>
              <a:ext cx="367408" cy="400110"/>
            </a:xfrm>
            <a:prstGeom prst="rect">
              <a:avLst/>
            </a:prstGeom>
            <a:noFill/>
            <a:ln>
              <a:noFill/>
            </a:ln>
          </p:spPr>
          <p:txBody>
            <a:bodyPr wrap="none">
              <a:spAutoFit/>
            </a:bodyPr>
            <a:lstStyle/>
            <a:p>
              <a:pPr>
                <a:defRPr/>
              </a:pPr>
              <a:r>
                <a:rPr lang="en-US" sz="2000" dirty="0"/>
                <a:t>…</a:t>
              </a:r>
            </a:p>
          </p:txBody>
        </p:sp>
        <p:sp>
          <p:nvSpPr>
            <p:cNvPr id="100" name="TextBox 99"/>
            <p:cNvSpPr txBox="1"/>
            <p:nvPr/>
          </p:nvSpPr>
          <p:spPr>
            <a:xfrm>
              <a:off x="1078346" y="59560"/>
              <a:ext cx="227786" cy="455511"/>
            </a:xfrm>
            <a:prstGeom prst="rect">
              <a:avLst/>
            </a:prstGeom>
            <a:noFill/>
            <a:ln>
              <a:noFill/>
            </a:ln>
          </p:spPr>
          <p:txBody>
            <a:bodyPr wrap="none">
              <a:spAutoFit/>
            </a:bodyPr>
            <a:lstStyle/>
            <a:p>
              <a:pPr>
                <a:defRPr/>
              </a:pPr>
              <a:endParaRPr lang="en-US" dirty="0"/>
            </a:p>
          </p:txBody>
        </p:sp>
      </p:grpSp>
      <p:graphicFrame>
        <p:nvGraphicFramePr>
          <p:cNvPr id="158" name="Content Placeholder 157"/>
          <p:cNvGraphicFramePr>
            <a:graphicFrameLocks noGrp="1"/>
          </p:cNvGraphicFramePr>
          <p:nvPr>
            <p:ph idx="1"/>
          </p:nvPr>
        </p:nvGraphicFramePr>
        <p:xfrm>
          <a:off x="155425" y="4152900"/>
          <a:ext cx="8988575" cy="2400639"/>
        </p:xfrm>
        <a:graphic>
          <a:graphicData uri="http://schemas.openxmlformats.org/drawingml/2006/table">
            <a:tbl>
              <a:tblPr/>
              <a:tblGrid>
                <a:gridCol w="1897994"/>
                <a:gridCol w="2687640"/>
                <a:gridCol w="2138543"/>
                <a:gridCol w="2264398"/>
              </a:tblGrid>
              <a:tr h="416256">
                <a:tc>
                  <a:txBody>
                    <a:bodyPr/>
                    <a:lstStyle/>
                    <a:p>
                      <a:pPr marL="0" marR="0" algn="ctr">
                        <a:spcBef>
                          <a:spcPts val="0"/>
                        </a:spcBef>
                        <a:spcAft>
                          <a:spcPts val="0"/>
                        </a:spcAft>
                      </a:pPr>
                      <a:endParaRPr lang="en-US" sz="2800" dirty="0">
                        <a:latin typeface="Cambria"/>
                        <a:ea typeface="Batang"/>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spcBef>
                          <a:spcPts val="0"/>
                        </a:spcBef>
                        <a:spcAft>
                          <a:spcPts val="0"/>
                        </a:spcAft>
                        <a:buFont typeface="+mj-lt"/>
                        <a:buAutoNum type="alphaUcPeriod"/>
                      </a:pPr>
                      <a:r>
                        <a:rPr lang="en-US" sz="1800" dirty="0">
                          <a:solidFill>
                            <a:srgbClr val="FFFFFF"/>
                          </a:solidFill>
                          <a:latin typeface="Cambria"/>
                          <a:ea typeface="Cambria"/>
                          <a:cs typeface="Times New Roman"/>
                        </a:rPr>
                        <a:t>Number of Genes</a:t>
                      </a:r>
                      <a:endParaRPr lang="en-US" sz="2800" dirty="0">
                        <a:latin typeface="Cambria"/>
                        <a:ea typeface="Cambria"/>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gn="ctr">
                        <a:spcBef>
                          <a:spcPts val="0"/>
                        </a:spcBef>
                        <a:spcAft>
                          <a:spcPts val="0"/>
                        </a:spcAft>
                        <a:buFont typeface="+mj-lt"/>
                        <a:buAutoNum type="alphaUcPeriod"/>
                      </a:pPr>
                      <a:r>
                        <a:rPr lang="en-US" sz="1800">
                          <a:solidFill>
                            <a:srgbClr val="FFFFFF"/>
                          </a:solidFill>
                          <a:latin typeface="Cambria"/>
                          <a:ea typeface="Cambria"/>
                          <a:cs typeface="Times New Roman"/>
                        </a:rPr>
                        <a:t>AceView</a:t>
                      </a:r>
                      <a:endParaRPr lang="en-US" sz="2800">
                        <a:latin typeface="Cambria"/>
                        <a:ea typeface="Cambria"/>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342900" marR="0" lvl="0" indent="-342900" algn="ctr">
                        <a:spcBef>
                          <a:spcPts val="0"/>
                        </a:spcBef>
                        <a:spcAft>
                          <a:spcPts val="0"/>
                        </a:spcAft>
                        <a:buFont typeface="+mj-lt"/>
                        <a:buAutoNum type="alphaUcPeriod"/>
                      </a:pPr>
                      <a:r>
                        <a:rPr lang="en-US" sz="1800">
                          <a:solidFill>
                            <a:srgbClr val="FFFFFF"/>
                          </a:solidFill>
                          <a:latin typeface="Cambria"/>
                          <a:ea typeface="Cambria"/>
                          <a:cs typeface="Times New Roman"/>
                        </a:rPr>
                        <a:t>DAVID</a:t>
                      </a:r>
                      <a:endParaRPr lang="en-US" sz="2800">
                        <a:latin typeface="Cambria"/>
                        <a:ea typeface="Cambria"/>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16256">
                <a:tc>
                  <a:txBody>
                    <a:bodyPr/>
                    <a:lstStyle/>
                    <a:p>
                      <a:pPr marL="0" marR="0" algn="ctr">
                        <a:spcBef>
                          <a:spcPts val="0"/>
                        </a:spcBef>
                        <a:spcAft>
                          <a:spcPts val="0"/>
                        </a:spcAft>
                      </a:pPr>
                      <a:r>
                        <a:rPr lang="en-US" sz="1800" dirty="0">
                          <a:solidFill>
                            <a:srgbClr val="FFFFFF"/>
                          </a:solidFill>
                          <a:latin typeface="Cambria"/>
                          <a:ea typeface="Batang"/>
                          <a:cs typeface="Times New Roman"/>
                        </a:rPr>
                        <a:t>Association</a:t>
                      </a:r>
                      <a:endParaRPr lang="en-US" sz="2800" dirty="0">
                        <a:latin typeface="Cambria"/>
                        <a:ea typeface="Batang"/>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800" dirty="0">
                          <a:latin typeface="Cambria"/>
                          <a:ea typeface="Batang"/>
                          <a:cs typeface="Times New Roman"/>
                        </a:rPr>
                        <a:t>16056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2800">
                          <a:latin typeface="Cambria"/>
                          <a:ea typeface="Batang"/>
                          <a:cs typeface="Times New Roman"/>
                        </a:rPr>
                        <a:t>0.56 (75)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2800">
                          <a:latin typeface="Cambria"/>
                          <a:ea typeface="Batang"/>
                          <a:cs typeface="Times New Roman"/>
                        </a:rPr>
                        <a:t>0.027 (56)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93759">
                <a:tc>
                  <a:txBody>
                    <a:bodyPr/>
                    <a:lstStyle/>
                    <a:p>
                      <a:pPr marL="0" marR="0" algn="ctr">
                        <a:spcBef>
                          <a:spcPts val="0"/>
                        </a:spcBef>
                        <a:spcAft>
                          <a:spcPts val="0"/>
                        </a:spcAft>
                      </a:pPr>
                      <a:r>
                        <a:rPr lang="en-US" sz="1800">
                          <a:solidFill>
                            <a:srgbClr val="FFFFFF"/>
                          </a:solidFill>
                          <a:latin typeface="Cambria"/>
                          <a:ea typeface="Batang"/>
                          <a:cs typeface="Times New Roman"/>
                        </a:rPr>
                        <a:t>Circuit flow algorithm</a:t>
                      </a:r>
                      <a:endParaRPr lang="en-US" sz="2800">
                        <a:latin typeface="Cambria"/>
                        <a:ea typeface="Batang"/>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800" dirty="0">
                          <a:latin typeface="Cambria"/>
                          <a:ea typeface="Batang"/>
                          <a:cs typeface="Times New Roman"/>
                        </a:rPr>
                        <a:t>701</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2800" dirty="0">
                          <a:latin typeface="Cambria"/>
                          <a:ea typeface="Batang"/>
                          <a:cs typeface="Times New Roman"/>
                        </a:rPr>
                        <a:t>0.045 (10)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spcBef>
                          <a:spcPts val="0"/>
                        </a:spcBef>
                        <a:spcAft>
                          <a:spcPts val="0"/>
                        </a:spcAft>
                      </a:pPr>
                      <a:r>
                        <a:rPr lang="en-US" sz="2800">
                          <a:latin typeface="Cambria"/>
                          <a:ea typeface="Batang"/>
                          <a:cs typeface="Times New Roman"/>
                        </a:rPr>
                        <a:t>1.3 </a:t>
                      </a:r>
                      <a:r>
                        <a:rPr lang="en-US" sz="2800">
                          <a:latin typeface="Cambria"/>
                          <a:ea typeface="Batang"/>
                          <a:cs typeface="Times New Roman"/>
                          <a:sym typeface="Symbol"/>
                        </a:rPr>
                        <a:t></a:t>
                      </a:r>
                      <a:r>
                        <a:rPr lang="en-US" sz="2800">
                          <a:latin typeface="Cambria"/>
                          <a:ea typeface="Batang"/>
                          <a:cs typeface="Times New Roman"/>
                        </a:rPr>
                        <a:t> 10</a:t>
                      </a:r>
                      <a:r>
                        <a:rPr lang="en-US" sz="2800" baseline="30000">
                          <a:latin typeface="Cambria"/>
                          <a:ea typeface="Batang"/>
                          <a:cs typeface="Times New Roman"/>
                        </a:rPr>
                        <a:t>-10</a:t>
                      </a:r>
                      <a:r>
                        <a:rPr lang="en-US" sz="2800">
                          <a:latin typeface="Cambria"/>
                          <a:ea typeface="Batang"/>
                          <a:cs typeface="Times New Roman"/>
                        </a:rPr>
                        <a:t> (25)</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693759">
                <a:tc>
                  <a:txBody>
                    <a:bodyPr/>
                    <a:lstStyle/>
                    <a:p>
                      <a:pPr marL="0" marR="0" algn="ctr">
                        <a:spcBef>
                          <a:spcPts val="0"/>
                        </a:spcBef>
                        <a:spcAft>
                          <a:spcPts val="0"/>
                        </a:spcAft>
                      </a:pPr>
                      <a:r>
                        <a:rPr lang="en-US" sz="1800">
                          <a:solidFill>
                            <a:srgbClr val="FFFFFF"/>
                          </a:solidFill>
                          <a:latin typeface="Cambria"/>
                          <a:ea typeface="Batang"/>
                          <a:cs typeface="Times New Roman"/>
                        </a:rPr>
                        <a:t>Circuit flow + set cover </a:t>
                      </a:r>
                      <a:endParaRPr lang="en-US" sz="2800">
                        <a:latin typeface="Cambria"/>
                        <a:ea typeface="Batang"/>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800">
                          <a:latin typeface="Cambria"/>
                          <a:ea typeface="Batang"/>
                          <a:cs typeface="Times New Roman"/>
                        </a:rPr>
                        <a:t>128</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2800" dirty="0">
                          <a:latin typeface="Cambria"/>
                          <a:ea typeface="Batang"/>
                          <a:cs typeface="Times New Roman"/>
                        </a:rPr>
                        <a:t>4.7 </a:t>
                      </a:r>
                      <a:r>
                        <a:rPr lang="en-US" sz="2800" dirty="0">
                          <a:latin typeface="Cambria"/>
                          <a:ea typeface="Batang"/>
                          <a:cs typeface="Times New Roman"/>
                          <a:sym typeface="Symbol"/>
                        </a:rPr>
                        <a:t></a:t>
                      </a:r>
                      <a:r>
                        <a:rPr lang="en-US" sz="2800" dirty="0">
                          <a:latin typeface="Cambria"/>
                          <a:ea typeface="Batang"/>
                          <a:cs typeface="Times New Roman"/>
                        </a:rPr>
                        <a:t> 10</a:t>
                      </a:r>
                      <a:r>
                        <a:rPr lang="en-US" sz="2800" baseline="30000" dirty="0">
                          <a:latin typeface="Cambria"/>
                          <a:ea typeface="Batang"/>
                          <a:cs typeface="Times New Roman"/>
                        </a:rPr>
                        <a:t>-4</a:t>
                      </a:r>
                      <a:r>
                        <a:rPr lang="en-US" sz="2800" dirty="0">
                          <a:latin typeface="Cambria"/>
                          <a:ea typeface="Batang"/>
                          <a:cs typeface="Times New Roman"/>
                        </a:rPr>
                        <a:t> (6)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spcBef>
                          <a:spcPts val="0"/>
                        </a:spcBef>
                        <a:spcAft>
                          <a:spcPts val="0"/>
                        </a:spcAft>
                      </a:pPr>
                      <a:r>
                        <a:rPr lang="en-US" sz="2800" dirty="0">
                          <a:latin typeface="Cambria"/>
                          <a:ea typeface="Batang"/>
                          <a:cs typeface="Times New Roman"/>
                        </a:rPr>
                        <a:t>9.9 </a:t>
                      </a:r>
                      <a:r>
                        <a:rPr lang="en-US" sz="2800" dirty="0">
                          <a:latin typeface="Cambria"/>
                          <a:ea typeface="Batang"/>
                          <a:cs typeface="Times New Roman"/>
                          <a:sym typeface="Symbol"/>
                        </a:rPr>
                        <a:t></a:t>
                      </a:r>
                      <a:r>
                        <a:rPr lang="en-US" sz="2800" dirty="0">
                          <a:latin typeface="Cambria"/>
                          <a:ea typeface="Batang"/>
                          <a:cs typeface="Times New Roman"/>
                        </a:rPr>
                        <a:t> 10</a:t>
                      </a:r>
                      <a:r>
                        <a:rPr lang="en-US" sz="2800" baseline="30000" dirty="0">
                          <a:latin typeface="Cambria"/>
                          <a:ea typeface="Batang"/>
                          <a:cs typeface="Times New Roman"/>
                        </a:rPr>
                        <a:t>-5</a:t>
                      </a:r>
                      <a:r>
                        <a:rPr lang="en-US" sz="2800" dirty="0">
                          <a:latin typeface="Cambria"/>
                          <a:ea typeface="Batang"/>
                          <a:cs typeface="Times New Roman"/>
                        </a:rPr>
                        <a:t> (8)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b="1" dirty="0" smtClean="0">
                <a:solidFill>
                  <a:srgbClr val="FFCC66"/>
                </a:solidFill>
              </a:rPr>
              <a:t>expression Quantitative Trait Loci analysis (</a:t>
            </a:r>
            <a:r>
              <a:rPr lang="en-US" sz="3200" b="1" dirty="0" err="1" smtClean="0">
                <a:solidFill>
                  <a:srgbClr val="FFCC66"/>
                </a:solidFill>
              </a:rPr>
              <a:t>eQTL</a:t>
            </a:r>
            <a:r>
              <a:rPr lang="en-US" sz="3200" b="1" dirty="0" smtClean="0">
                <a:solidFill>
                  <a:srgbClr val="FFCC66"/>
                </a:solidFill>
              </a:rPr>
              <a:t>)</a:t>
            </a:r>
          </a:p>
        </p:txBody>
      </p:sp>
      <p:sp>
        <p:nvSpPr>
          <p:cNvPr id="9219" name="Slide Number Placeholder 4"/>
          <p:cNvSpPr>
            <a:spLocks noGrp="1"/>
          </p:cNvSpPr>
          <p:nvPr>
            <p:ph type="sldNum" sz="quarter" idx="12"/>
          </p:nvPr>
        </p:nvSpPr>
        <p:spPr>
          <a:xfrm>
            <a:off x="6553200" y="6686550"/>
            <a:ext cx="2133600" cy="476250"/>
          </a:xfrm>
          <a:noFill/>
        </p:spPr>
        <p:txBody>
          <a:bodyPr/>
          <a:lstStyle/>
          <a:p>
            <a:fld id="{DED7F1C5-46EB-4EFA-9F51-1A0B7C39DEAB}" type="slidenum">
              <a:rPr lang="en-US" smtClean="0"/>
              <a:pPr/>
              <a:t>4</a:t>
            </a:fld>
            <a:endParaRPr lang="en-US" smtClean="0"/>
          </a:p>
        </p:txBody>
      </p:sp>
      <p:sp>
        <p:nvSpPr>
          <p:cNvPr id="9220" name="Text Box 265"/>
          <p:cNvSpPr txBox="1">
            <a:spLocks noChangeArrowheads="1"/>
          </p:cNvSpPr>
          <p:nvPr/>
        </p:nvSpPr>
        <p:spPr bwMode="auto">
          <a:xfrm rot="-5400000">
            <a:off x="6518276" y="1781175"/>
            <a:ext cx="755650" cy="1920875"/>
          </a:xfrm>
          <a:prstGeom prst="rect">
            <a:avLst/>
          </a:prstGeom>
          <a:noFill/>
          <a:ln w="9525">
            <a:noFill/>
            <a:miter lim="800000"/>
            <a:headEnd/>
            <a:tailEnd/>
          </a:ln>
        </p:spPr>
        <p:txBody>
          <a:bodyPr>
            <a:spAutoFit/>
          </a:bodyPr>
          <a:lstStyle/>
          <a:p>
            <a:r>
              <a:rPr lang="en-US" sz="1000">
                <a:latin typeface="Times New Roman" charset="0"/>
              </a:rPr>
              <a:t>Control 1</a:t>
            </a:r>
          </a:p>
          <a:p>
            <a:r>
              <a:rPr lang="en-US" sz="1000">
                <a:latin typeface="Times New Roman" charset="0"/>
              </a:rPr>
              <a:t>Control 2</a:t>
            </a:r>
          </a:p>
          <a:p>
            <a:r>
              <a:rPr lang="en-US" sz="1000">
                <a:latin typeface="Times New Roman" charset="0"/>
              </a:rPr>
              <a:t>Control 3</a:t>
            </a:r>
          </a:p>
          <a:p>
            <a:r>
              <a:rPr lang="en-US" sz="1000">
                <a:latin typeface="Times New Roman" charset="0"/>
              </a:rPr>
              <a:t>Case 1</a:t>
            </a:r>
          </a:p>
          <a:p>
            <a:r>
              <a:rPr lang="en-US" sz="1000">
                <a:latin typeface="Times New Roman" charset="0"/>
              </a:rPr>
              <a:t>Case 2</a:t>
            </a:r>
          </a:p>
          <a:p>
            <a:r>
              <a:rPr lang="en-US" sz="1000">
                <a:latin typeface="Times New Roman" charset="0"/>
              </a:rPr>
              <a:t>Case 3</a:t>
            </a:r>
          </a:p>
          <a:p>
            <a:r>
              <a:rPr lang="en-US" sz="1000">
                <a:latin typeface="Times New Roman" charset="0"/>
              </a:rPr>
              <a:t>Case 4</a:t>
            </a:r>
          </a:p>
          <a:p>
            <a:r>
              <a:rPr lang="en-US" sz="1000">
                <a:latin typeface="Times New Roman" charset="0"/>
              </a:rPr>
              <a:t>Case 5</a:t>
            </a:r>
          </a:p>
          <a:p>
            <a:r>
              <a:rPr lang="en-US" sz="1000">
                <a:latin typeface="Times New Roman" charset="0"/>
              </a:rPr>
              <a:t>Case 6</a:t>
            </a:r>
          </a:p>
          <a:p>
            <a:r>
              <a:rPr lang="en-US" sz="1000">
                <a:latin typeface="Times New Roman" charset="0"/>
              </a:rPr>
              <a:t>Case 7</a:t>
            </a:r>
          </a:p>
          <a:p>
            <a:r>
              <a:rPr lang="en-US" sz="1000"/>
              <a:t>Case 8</a:t>
            </a:r>
          </a:p>
          <a:p>
            <a:endParaRPr lang="en-US" sz="1000"/>
          </a:p>
        </p:txBody>
      </p:sp>
      <p:sp>
        <p:nvSpPr>
          <p:cNvPr id="9221" name="Text Box 266"/>
          <p:cNvSpPr txBox="1">
            <a:spLocks noChangeArrowheads="1"/>
          </p:cNvSpPr>
          <p:nvPr/>
        </p:nvSpPr>
        <p:spPr bwMode="auto">
          <a:xfrm>
            <a:off x="7923213" y="3114675"/>
            <a:ext cx="725487" cy="3155950"/>
          </a:xfrm>
          <a:prstGeom prst="rect">
            <a:avLst/>
          </a:prstGeom>
          <a:noFill/>
          <a:ln w="9525">
            <a:noFill/>
            <a:miter lim="800000"/>
            <a:headEnd/>
            <a:tailEnd/>
          </a:ln>
        </p:spPr>
        <p:txBody>
          <a:bodyPr wrap="none">
            <a:spAutoFit/>
          </a:bodyPr>
          <a:lstStyle/>
          <a:p>
            <a:pPr>
              <a:lnSpc>
                <a:spcPct val="125000"/>
              </a:lnSpc>
            </a:pPr>
            <a:r>
              <a:rPr lang="en-US" sz="1200"/>
              <a:t>Gene 1 </a:t>
            </a:r>
          </a:p>
          <a:p>
            <a:pPr>
              <a:lnSpc>
                <a:spcPct val="125000"/>
              </a:lnSpc>
            </a:pPr>
            <a:r>
              <a:rPr lang="en-US" sz="1200"/>
              <a:t>Gene 2 </a:t>
            </a:r>
          </a:p>
          <a:p>
            <a:pPr>
              <a:lnSpc>
                <a:spcPct val="125000"/>
              </a:lnSpc>
            </a:pPr>
            <a:r>
              <a:rPr lang="en-US" sz="1200"/>
              <a:t>Gene 3</a:t>
            </a:r>
          </a:p>
          <a:p>
            <a:pPr>
              <a:lnSpc>
                <a:spcPct val="125000"/>
              </a:lnSpc>
            </a:pPr>
            <a:endParaRPr lang="en-US" sz="1200"/>
          </a:p>
          <a:p>
            <a:r>
              <a:rPr lang="en-US"/>
              <a:t>.</a:t>
            </a:r>
          </a:p>
          <a:p>
            <a:r>
              <a:rPr lang="en-US"/>
              <a:t>.</a:t>
            </a:r>
          </a:p>
          <a:p>
            <a:r>
              <a:rPr lang="en-US"/>
              <a:t>.</a:t>
            </a:r>
          </a:p>
          <a:p>
            <a:r>
              <a:rPr lang="en-US"/>
              <a:t>.</a:t>
            </a:r>
          </a:p>
          <a:p>
            <a:r>
              <a:rPr lang="en-US"/>
              <a:t>.</a:t>
            </a:r>
          </a:p>
          <a:p>
            <a:endParaRPr lang="en-US" sz="1200"/>
          </a:p>
          <a:p>
            <a:endParaRPr lang="en-US" sz="1200"/>
          </a:p>
          <a:p>
            <a:endParaRPr lang="en-US" sz="1200"/>
          </a:p>
          <a:p>
            <a:pPr>
              <a:lnSpc>
                <a:spcPct val="125000"/>
              </a:lnSpc>
            </a:pPr>
            <a:r>
              <a:rPr lang="en-US" sz="1200"/>
              <a:t>Gene 3</a:t>
            </a:r>
          </a:p>
        </p:txBody>
      </p:sp>
      <p:graphicFrame>
        <p:nvGraphicFramePr>
          <p:cNvPr id="8" name="Group 436"/>
          <p:cNvGraphicFramePr>
            <a:graphicFrameLocks noGrp="1"/>
          </p:cNvGraphicFramePr>
          <p:nvPr/>
        </p:nvGraphicFramePr>
        <p:xfrm>
          <a:off x="5957888" y="3195638"/>
          <a:ext cx="2082800" cy="3048000"/>
        </p:xfrm>
        <a:graphic>
          <a:graphicData uri="http://schemas.openxmlformats.org/drawingml/2006/table">
            <a:tbl>
              <a:tblPr/>
              <a:tblGrid>
                <a:gridCol w="208280"/>
                <a:gridCol w="208280"/>
                <a:gridCol w="208280"/>
                <a:gridCol w="208280"/>
                <a:gridCol w="208280"/>
                <a:gridCol w="208280"/>
                <a:gridCol w="208280"/>
                <a:gridCol w="208280"/>
                <a:gridCol w="208280"/>
                <a:gridCol w="208280"/>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00"/>
                    </a:solidFill>
                  </a:tcPr>
                </a:tc>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00"/>
                    </a:solidFill>
                  </a:tcPr>
                </a:tc>
              </a:tr>
            </a:tbl>
          </a:graphicData>
        </a:graphic>
      </p:graphicFrame>
      <p:sp>
        <p:nvSpPr>
          <p:cNvPr id="9367" name="Rectangle 9"/>
          <p:cNvSpPr>
            <a:spLocks noChangeArrowheads="1"/>
          </p:cNvSpPr>
          <p:nvPr/>
        </p:nvSpPr>
        <p:spPr bwMode="auto">
          <a:xfrm>
            <a:off x="5935663" y="3114675"/>
            <a:ext cx="617537" cy="3155950"/>
          </a:xfrm>
          <a:prstGeom prst="rect">
            <a:avLst/>
          </a:prstGeom>
          <a:solidFill>
            <a:schemeClr val="tx1"/>
          </a:solidFill>
          <a:ln w="9525" algn="ctr">
            <a:solidFill>
              <a:schemeClr val="tx1"/>
            </a:solidFill>
            <a:round/>
            <a:headEnd/>
            <a:tailEnd/>
          </a:ln>
        </p:spPr>
        <p:txBody>
          <a:bodyPr/>
          <a:lstStyle/>
          <a:p>
            <a:endParaRPr lang="en-US"/>
          </a:p>
        </p:txBody>
      </p:sp>
      <p:sp>
        <p:nvSpPr>
          <p:cNvPr id="9368" name="Rectangle 10"/>
          <p:cNvSpPr>
            <a:spLocks noChangeArrowheads="1"/>
          </p:cNvSpPr>
          <p:nvPr/>
        </p:nvSpPr>
        <p:spPr bwMode="auto">
          <a:xfrm>
            <a:off x="5715000" y="2387600"/>
            <a:ext cx="2208213" cy="750888"/>
          </a:xfrm>
          <a:prstGeom prst="rect">
            <a:avLst/>
          </a:prstGeom>
          <a:solidFill>
            <a:schemeClr val="tx1"/>
          </a:solidFill>
          <a:ln w="9525" algn="ctr">
            <a:solidFill>
              <a:schemeClr val="tx1"/>
            </a:solidFill>
            <a:round/>
            <a:headEnd/>
            <a:tailEnd/>
          </a:ln>
        </p:spPr>
        <p:txBody>
          <a:bodyPr/>
          <a:lstStyle/>
          <a:p>
            <a:endParaRPr lang="en-US"/>
          </a:p>
          <a:p>
            <a:r>
              <a:rPr lang="en-US"/>
              <a:t>            Phenotype</a:t>
            </a:r>
          </a:p>
        </p:txBody>
      </p:sp>
      <p:cxnSp>
        <p:nvCxnSpPr>
          <p:cNvPr id="9369" name="Straight Connector 12"/>
          <p:cNvCxnSpPr>
            <a:cxnSpLocks noChangeShapeType="1"/>
          </p:cNvCxnSpPr>
          <p:nvPr/>
        </p:nvCxnSpPr>
        <p:spPr bwMode="auto">
          <a:xfrm rot="5400000">
            <a:off x="-751681" y="4045744"/>
            <a:ext cx="4322762" cy="76200"/>
          </a:xfrm>
          <a:prstGeom prst="line">
            <a:avLst/>
          </a:prstGeom>
          <a:noFill/>
          <a:ln w="9525" algn="ctr">
            <a:solidFill>
              <a:schemeClr val="tx1"/>
            </a:solidFill>
            <a:round/>
            <a:headEnd/>
            <a:tailEnd/>
          </a:ln>
        </p:spPr>
      </p:cxnSp>
      <p:grpSp>
        <p:nvGrpSpPr>
          <p:cNvPr id="2" name="Group 44"/>
          <p:cNvGrpSpPr>
            <a:grpSpLocks/>
          </p:cNvGrpSpPr>
          <p:nvPr/>
        </p:nvGrpSpPr>
        <p:grpSpPr bwMode="auto">
          <a:xfrm>
            <a:off x="3597275" y="3386138"/>
            <a:ext cx="2713038" cy="769937"/>
            <a:chOff x="3276600" y="2863848"/>
            <a:chExt cx="3009900" cy="769146"/>
          </a:xfrm>
        </p:grpSpPr>
        <p:cxnSp>
          <p:nvCxnSpPr>
            <p:cNvPr id="9392" name="Straight Arrow Connector 40"/>
            <p:cNvCxnSpPr>
              <a:cxnSpLocks noChangeShapeType="1"/>
            </p:cNvCxnSpPr>
            <p:nvPr/>
          </p:nvCxnSpPr>
          <p:spPr bwMode="auto">
            <a:xfrm rot="10800000">
              <a:off x="3276600" y="3214688"/>
              <a:ext cx="3009900" cy="418306"/>
            </a:xfrm>
            <a:prstGeom prst="straightConnector1">
              <a:avLst/>
            </a:prstGeom>
            <a:noFill/>
            <a:ln w="38100" algn="ctr">
              <a:solidFill>
                <a:srgbClr val="0066FF"/>
              </a:solidFill>
              <a:round/>
              <a:headEnd type="triangle" w="med" len="med"/>
              <a:tailEnd/>
            </a:ln>
          </p:spPr>
        </p:cxnSp>
        <p:sp>
          <p:nvSpPr>
            <p:cNvPr id="9393" name="TextBox 43"/>
            <p:cNvSpPr txBox="1">
              <a:spLocks noChangeArrowheads="1"/>
            </p:cNvSpPr>
            <p:nvPr/>
          </p:nvSpPr>
          <p:spPr bwMode="auto">
            <a:xfrm>
              <a:off x="4038600" y="2863848"/>
              <a:ext cx="774571" cy="369332"/>
            </a:xfrm>
            <a:prstGeom prst="rect">
              <a:avLst/>
            </a:prstGeom>
            <a:noFill/>
            <a:ln w="9525">
              <a:noFill/>
              <a:miter lim="800000"/>
              <a:headEnd/>
              <a:tailEnd/>
            </a:ln>
          </p:spPr>
          <p:txBody>
            <a:bodyPr wrap="none">
              <a:spAutoFit/>
            </a:bodyPr>
            <a:lstStyle/>
            <a:p>
              <a:r>
                <a:rPr lang="en-US"/>
                <a:t>eQTL</a:t>
              </a:r>
            </a:p>
          </p:txBody>
        </p:sp>
      </p:grpSp>
      <p:cxnSp>
        <p:nvCxnSpPr>
          <p:cNvPr id="24757" name="Straight Arrow Connector 45"/>
          <p:cNvCxnSpPr>
            <a:cxnSpLocks noChangeShapeType="1"/>
          </p:cNvCxnSpPr>
          <p:nvPr/>
        </p:nvCxnSpPr>
        <p:spPr bwMode="auto">
          <a:xfrm rot="10800000">
            <a:off x="3597275" y="4067175"/>
            <a:ext cx="2713038" cy="1573213"/>
          </a:xfrm>
          <a:prstGeom prst="straightConnector1">
            <a:avLst/>
          </a:prstGeom>
          <a:noFill/>
          <a:ln w="38100" algn="ctr">
            <a:solidFill>
              <a:srgbClr val="0066FF"/>
            </a:solidFill>
            <a:round/>
            <a:headEnd type="triangle" w="med" len="med"/>
            <a:tailEnd/>
          </a:ln>
        </p:spPr>
      </p:cxnSp>
      <p:cxnSp>
        <p:nvCxnSpPr>
          <p:cNvPr id="24758" name="Straight Arrow Connector 47"/>
          <p:cNvCxnSpPr>
            <a:cxnSpLocks noChangeShapeType="1"/>
          </p:cNvCxnSpPr>
          <p:nvPr/>
        </p:nvCxnSpPr>
        <p:spPr bwMode="auto">
          <a:xfrm rot="10800000" flipV="1">
            <a:off x="3597275" y="4981575"/>
            <a:ext cx="2713038" cy="449263"/>
          </a:xfrm>
          <a:prstGeom prst="straightConnector1">
            <a:avLst/>
          </a:prstGeom>
          <a:noFill/>
          <a:ln w="38100" algn="ctr">
            <a:solidFill>
              <a:srgbClr val="0066FF"/>
            </a:solidFill>
            <a:round/>
            <a:headEnd type="triangle" w="med" len="med"/>
            <a:tailEnd/>
          </a:ln>
        </p:spPr>
      </p:cxnSp>
      <p:cxnSp>
        <p:nvCxnSpPr>
          <p:cNvPr id="24753" name="Straight Arrow Connector 135"/>
          <p:cNvCxnSpPr>
            <a:cxnSpLocks noChangeShapeType="1"/>
          </p:cNvCxnSpPr>
          <p:nvPr/>
        </p:nvCxnSpPr>
        <p:spPr bwMode="auto">
          <a:xfrm rot="5400000">
            <a:off x="1370012" y="2332038"/>
            <a:ext cx="1679575" cy="1676400"/>
          </a:xfrm>
          <a:prstGeom prst="straightConnector1">
            <a:avLst/>
          </a:prstGeom>
          <a:noFill/>
          <a:ln w="9525" algn="ctr">
            <a:solidFill>
              <a:srgbClr val="FFCC00"/>
            </a:solidFill>
            <a:round/>
            <a:headEnd/>
            <a:tailEnd type="arrow" w="med" len="med"/>
          </a:ln>
        </p:spPr>
      </p:cxnSp>
      <p:cxnSp>
        <p:nvCxnSpPr>
          <p:cNvPr id="24754" name="Straight Arrow Connector 138"/>
          <p:cNvCxnSpPr>
            <a:cxnSpLocks noChangeShapeType="1"/>
          </p:cNvCxnSpPr>
          <p:nvPr/>
        </p:nvCxnSpPr>
        <p:spPr bwMode="auto">
          <a:xfrm rot="16200000" flipH="1">
            <a:off x="4448175" y="3716338"/>
            <a:ext cx="3151187" cy="769938"/>
          </a:xfrm>
          <a:prstGeom prst="straightConnector1">
            <a:avLst/>
          </a:prstGeom>
          <a:noFill/>
          <a:ln w="9525" algn="ctr">
            <a:solidFill>
              <a:srgbClr val="FFCC00"/>
            </a:solidFill>
            <a:round/>
            <a:headEnd/>
            <a:tailEnd type="arrow" w="med" len="med"/>
          </a:ln>
        </p:spPr>
      </p:cxnSp>
      <p:sp>
        <p:nvSpPr>
          <p:cNvPr id="24755" name="TextBox 142"/>
          <p:cNvSpPr txBox="1">
            <a:spLocks noChangeArrowheads="1"/>
          </p:cNvSpPr>
          <p:nvPr/>
        </p:nvSpPr>
        <p:spPr bwMode="auto">
          <a:xfrm>
            <a:off x="4953000" y="2144713"/>
            <a:ext cx="2454275" cy="369887"/>
          </a:xfrm>
          <a:prstGeom prst="rect">
            <a:avLst/>
          </a:prstGeom>
          <a:noFill/>
          <a:ln w="9525">
            <a:noFill/>
            <a:miter lim="800000"/>
            <a:headEnd/>
            <a:tailEnd/>
          </a:ln>
        </p:spPr>
        <p:txBody>
          <a:bodyPr wrap="none">
            <a:spAutoFit/>
          </a:bodyPr>
          <a:lstStyle/>
          <a:p>
            <a:r>
              <a:rPr lang="en-US">
                <a:solidFill>
                  <a:srgbClr val="FF0000"/>
                </a:solidFill>
              </a:rPr>
              <a:t> Putative target gene</a:t>
            </a:r>
          </a:p>
        </p:txBody>
      </p:sp>
      <p:grpSp>
        <p:nvGrpSpPr>
          <p:cNvPr id="3" name="Group 147"/>
          <p:cNvGrpSpPr>
            <a:grpSpLocks/>
          </p:cNvGrpSpPr>
          <p:nvPr/>
        </p:nvGrpSpPr>
        <p:grpSpPr bwMode="auto">
          <a:xfrm>
            <a:off x="12700" y="2697163"/>
            <a:ext cx="3568700" cy="3560762"/>
            <a:chOff x="13151" y="2697163"/>
            <a:chExt cx="3568249" cy="3560088"/>
          </a:xfrm>
        </p:grpSpPr>
        <p:sp>
          <p:nvSpPr>
            <p:cNvPr id="9379" name="TextBox 38"/>
            <p:cNvSpPr txBox="1">
              <a:spLocks noChangeArrowheads="1"/>
            </p:cNvSpPr>
            <p:nvPr/>
          </p:nvSpPr>
          <p:spPr bwMode="auto">
            <a:xfrm rot="-5400000">
              <a:off x="-564594" y="3274908"/>
              <a:ext cx="1525587" cy="370098"/>
            </a:xfrm>
            <a:prstGeom prst="rect">
              <a:avLst/>
            </a:prstGeom>
            <a:noFill/>
            <a:ln w="9525">
              <a:noFill/>
              <a:miter lim="800000"/>
              <a:headEnd/>
              <a:tailEnd/>
            </a:ln>
          </p:spPr>
          <p:txBody>
            <a:bodyPr>
              <a:spAutoFit/>
            </a:bodyPr>
            <a:lstStyle/>
            <a:p>
              <a:endParaRPr lang="en-US"/>
            </a:p>
          </p:txBody>
        </p:sp>
        <p:cxnSp>
          <p:nvCxnSpPr>
            <p:cNvPr id="135" name="Straight Connector 134"/>
            <p:cNvCxnSpPr/>
            <p:nvPr/>
          </p:nvCxnSpPr>
          <p:spPr>
            <a:xfrm rot="5400000">
              <a:off x="140234" y="4681162"/>
              <a:ext cx="3150591" cy="1588"/>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421980" y="4680368"/>
              <a:ext cx="3152178" cy="1588"/>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635471" y="4668465"/>
              <a:ext cx="3150591" cy="1588"/>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1719596" y="4681162"/>
              <a:ext cx="3152178" cy="0"/>
            </a:xfrm>
            <a:prstGeom prst="line">
              <a:avLst/>
            </a:prstGeom>
            <a:solidFill>
              <a:schemeClr val="bg1"/>
            </a:solid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84" name="TextBox 138"/>
            <p:cNvSpPr txBox="1">
              <a:spLocks noChangeArrowheads="1"/>
            </p:cNvSpPr>
            <p:nvPr/>
          </p:nvSpPr>
          <p:spPr bwMode="auto">
            <a:xfrm>
              <a:off x="2491769" y="3094263"/>
              <a:ext cx="297962" cy="324412"/>
            </a:xfrm>
            <a:prstGeom prst="rect">
              <a:avLst/>
            </a:prstGeom>
            <a:noFill/>
            <a:ln w="9525">
              <a:noFill/>
              <a:miter lim="800000"/>
              <a:headEnd/>
              <a:tailEnd/>
            </a:ln>
          </p:spPr>
          <p:txBody>
            <a:bodyPr wrap="none">
              <a:spAutoFit/>
            </a:bodyPr>
            <a:lstStyle/>
            <a:p>
              <a:r>
                <a:rPr lang="en-US" sz="2000"/>
                <a:t>…</a:t>
              </a:r>
            </a:p>
          </p:txBody>
        </p:sp>
        <p:sp>
          <p:nvSpPr>
            <p:cNvPr id="9385" name="Rectangle 139"/>
            <p:cNvSpPr>
              <a:spLocks noChangeArrowheads="1"/>
            </p:cNvSpPr>
            <p:nvPr/>
          </p:nvSpPr>
          <p:spPr bwMode="auto">
            <a:xfrm>
              <a:off x="1524000" y="3505200"/>
              <a:ext cx="2057400" cy="114300"/>
            </a:xfrm>
            <a:prstGeom prst="rect">
              <a:avLst/>
            </a:prstGeom>
            <a:noFill/>
            <a:ln w="9525" algn="ctr">
              <a:solidFill>
                <a:srgbClr val="FF0000"/>
              </a:solidFill>
              <a:round/>
              <a:headEnd/>
              <a:tailEnd/>
            </a:ln>
          </p:spPr>
          <p:txBody>
            <a:bodyPr/>
            <a:lstStyle/>
            <a:p>
              <a:endParaRPr lang="en-US"/>
            </a:p>
          </p:txBody>
        </p:sp>
        <p:sp>
          <p:nvSpPr>
            <p:cNvPr id="9386" name="Rectangle 140"/>
            <p:cNvSpPr>
              <a:spLocks noChangeArrowheads="1"/>
            </p:cNvSpPr>
            <p:nvPr/>
          </p:nvSpPr>
          <p:spPr bwMode="auto">
            <a:xfrm>
              <a:off x="1524000" y="4080056"/>
              <a:ext cx="2057400" cy="114300"/>
            </a:xfrm>
            <a:prstGeom prst="rect">
              <a:avLst/>
            </a:prstGeom>
            <a:noFill/>
            <a:ln w="9525" algn="ctr">
              <a:solidFill>
                <a:srgbClr val="FF0000"/>
              </a:solidFill>
              <a:round/>
              <a:headEnd/>
              <a:tailEnd/>
            </a:ln>
          </p:spPr>
          <p:txBody>
            <a:bodyPr/>
            <a:lstStyle/>
            <a:p>
              <a:endParaRPr lang="en-US"/>
            </a:p>
          </p:txBody>
        </p:sp>
        <p:sp>
          <p:nvSpPr>
            <p:cNvPr id="9387" name="Rectangle 141"/>
            <p:cNvSpPr>
              <a:spLocks noChangeArrowheads="1"/>
            </p:cNvSpPr>
            <p:nvPr/>
          </p:nvSpPr>
          <p:spPr bwMode="auto">
            <a:xfrm>
              <a:off x="1524000" y="4724400"/>
              <a:ext cx="2057400" cy="114300"/>
            </a:xfrm>
            <a:prstGeom prst="rect">
              <a:avLst/>
            </a:prstGeom>
            <a:noFill/>
            <a:ln w="9525" algn="ctr">
              <a:solidFill>
                <a:srgbClr val="FF0000"/>
              </a:solidFill>
              <a:round/>
              <a:headEnd/>
              <a:tailEnd/>
            </a:ln>
          </p:spPr>
          <p:txBody>
            <a:bodyPr/>
            <a:lstStyle/>
            <a:p>
              <a:endParaRPr lang="en-US"/>
            </a:p>
          </p:txBody>
        </p:sp>
        <p:sp>
          <p:nvSpPr>
            <p:cNvPr id="9388" name="Rectangle 142"/>
            <p:cNvSpPr>
              <a:spLocks noChangeArrowheads="1"/>
            </p:cNvSpPr>
            <p:nvPr/>
          </p:nvSpPr>
          <p:spPr bwMode="auto">
            <a:xfrm>
              <a:off x="1524000" y="5562600"/>
              <a:ext cx="2057400" cy="114300"/>
            </a:xfrm>
            <a:prstGeom prst="rect">
              <a:avLst/>
            </a:prstGeom>
            <a:noFill/>
            <a:ln w="9525" algn="ctr">
              <a:solidFill>
                <a:srgbClr val="FF0000"/>
              </a:solidFill>
              <a:round/>
              <a:headEnd/>
              <a:tailEnd/>
            </a:ln>
          </p:spPr>
          <p:txBody>
            <a:bodyPr/>
            <a:lstStyle/>
            <a:p>
              <a:endParaRPr lang="en-US"/>
            </a:p>
          </p:txBody>
        </p:sp>
        <p:sp>
          <p:nvSpPr>
            <p:cNvPr id="9389" name="TextBox 143"/>
            <p:cNvSpPr txBox="1">
              <a:spLocks noChangeArrowheads="1"/>
            </p:cNvSpPr>
            <p:nvPr/>
          </p:nvSpPr>
          <p:spPr bwMode="auto">
            <a:xfrm>
              <a:off x="674345" y="3386312"/>
              <a:ext cx="849655" cy="369332"/>
            </a:xfrm>
            <a:prstGeom prst="rect">
              <a:avLst/>
            </a:prstGeom>
            <a:noFill/>
            <a:ln w="9525">
              <a:noFill/>
              <a:miter lim="800000"/>
              <a:headEnd/>
              <a:tailEnd/>
            </a:ln>
          </p:spPr>
          <p:txBody>
            <a:bodyPr>
              <a:spAutoFit/>
            </a:bodyPr>
            <a:lstStyle/>
            <a:p>
              <a:r>
                <a:rPr lang="en-US"/>
                <a:t>SNP 1</a:t>
              </a:r>
            </a:p>
          </p:txBody>
        </p:sp>
        <p:sp>
          <p:nvSpPr>
            <p:cNvPr id="9390" name="TextBox 145"/>
            <p:cNvSpPr txBox="1">
              <a:spLocks noChangeArrowheads="1"/>
            </p:cNvSpPr>
            <p:nvPr/>
          </p:nvSpPr>
          <p:spPr bwMode="auto">
            <a:xfrm>
              <a:off x="598415" y="4009691"/>
              <a:ext cx="849655" cy="369332"/>
            </a:xfrm>
            <a:prstGeom prst="rect">
              <a:avLst/>
            </a:prstGeom>
            <a:noFill/>
            <a:ln w="9525">
              <a:noFill/>
              <a:miter lim="800000"/>
              <a:headEnd/>
              <a:tailEnd/>
            </a:ln>
          </p:spPr>
          <p:txBody>
            <a:bodyPr>
              <a:spAutoFit/>
            </a:bodyPr>
            <a:lstStyle/>
            <a:p>
              <a:r>
                <a:rPr lang="en-US"/>
                <a:t>SNP 2</a:t>
              </a:r>
            </a:p>
          </p:txBody>
        </p:sp>
        <p:sp>
          <p:nvSpPr>
            <p:cNvPr id="9391" name="TextBox 146"/>
            <p:cNvSpPr txBox="1">
              <a:spLocks noChangeArrowheads="1"/>
            </p:cNvSpPr>
            <p:nvPr/>
          </p:nvSpPr>
          <p:spPr bwMode="auto">
            <a:xfrm>
              <a:off x="674345" y="5377934"/>
              <a:ext cx="849655" cy="369332"/>
            </a:xfrm>
            <a:prstGeom prst="rect">
              <a:avLst/>
            </a:prstGeom>
            <a:noFill/>
            <a:ln w="9525">
              <a:noFill/>
              <a:miter lim="800000"/>
              <a:headEnd/>
              <a:tailEnd/>
            </a:ln>
          </p:spPr>
          <p:txBody>
            <a:bodyPr>
              <a:spAutoFit/>
            </a:bodyPr>
            <a:lstStyle/>
            <a:p>
              <a:r>
                <a:rPr lang="en-US"/>
                <a:t>SNP 4</a:t>
              </a:r>
            </a:p>
          </p:txBody>
        </p:sp>
      </p:grpSp>
      <p:sp>
        <p:nvSpPr>
          <p:cNvPr id="41" name="TextBox 142"/>
          <p:cNvSpPr txBox="1">
            <a:spLocks noChangeArrowheads="1"/>
          </p:cNvSpPr>
          <p:nvPr/>
        </p:nvSpPr>
        <p:spPr bwMode="auto">
          <a:xfrm>
            <a:off x="1847850" y="1922463"/>
            <a:ext cx="2994025" cy="369887"/>
          </a:xfrm>
          <a:prstGeom prst="rect">
            <a:avLst/>
          </a:prstGeom>
          <a:noFill/>
          <a:ln w="9525">
            <a:noFill/>
            <a:miter lim="800000"/>
            <a:headEnd/>
            <a:tailEnd/>
          </a:ln>
        </p:spPr>
        <p:txBody>
          <a:bodyPr wrap="none">
            <a:spAutoFit/>
          </a:bodyPr>
          <a:lstStyle/>
          <a:p>
            <a:r>
              <a:rPr lang="en-US">
                <a:solidFill>
                  <a:srgbClr val="FF0000"/>
                </a:solidFill>
              </a:rPr>
              <a:t> Putative causal gene/loci</a:t>
            </a:r>
          </a:p>
        </p:txBody>
      </p:sp>
      <p:sp>
        <p:nvSpPr>
          <p:cNvPr id="9378" name="Right Arrow 35"/>
          <p:cNvSpPr>
            <a:spLocks noChangeArrowheads="1"/>
          </p:cNvSpPr>
          <p:nvPr/>
        </p:nvSpPr>
        <p:spPr bwMode="auto">
          <a:xfrm>
            <a:off x="12700" y="4079875"/>
            <a:ext cx="446088" cy="269875"/>
          </a:xfrm>
          <a:prstGeom prst="rightArrow">
            <a:avLst>
              <a:gd name="adj1" fmla="val 50000"/>
              <a:gd name="adj2" fmla="val 49940"/>
            </a:avLst>
          </a:prstGeom>
          <a:solidFill>
            <a:srgbClr val="00FF99"/>
          </a:solidFill>
          <a:ln w="9525" algn="ctr">
            <a:solidFill>
              <a:srgbClr val="00B050"/>
            </a:solidFill>
            <a:round/>
            <a:headEnd/>
            <a:tailEnd/>
          </a:ln>
        </p:spPr>
        <p:txBody>
          <a:bodyPr/>
          <a:lstStyle/>
          <a:p>
            <a:endParaRPr lang="en-US"/>
          </a:p>
        </p:txBody>
      </p:sp>
      <p:sp>
        <p:nvSpPr>
          <p:cNvPr id="34" name="TextBox 33"/>
          <p:cNvSpPr txBox="1"/>
          <p:nvPr/>
        </p:nvSpPr>
        <p:spPr>
          <a:xfrm>
            <a:off x="1593756" y="6355139"/>
            <a:ext cx="1454244" cy="369332"/>
          </a:xfrm>
          <a:prstGeom prst="rect">
            <a:avLst/>
          </a:prstGeom>
          <a:noFill/>
        </p:spPr>
        <p:txBody>
          <a:bodyPr wrap="none" rtlCol="0">
            <a:spAutoFit/>
          </a:bodyPr>
          <a:lstStyle/>
          <a:p>
            <a:r>
              <a:rPr lang="en-US" dirty="0" smtClean="0"/>
              <a:t>Individuals </a:t>
            </a:r>
            <a:endParaRPr lang="en-US" dirty="0"/>
          </a:p>
        </p:txBody>
      </p:sp>
      <p:sp>
        <p:nvSpPr>
          <p:cNvPr id="35" name="TextBox 34"/>
          <p:cNvSpPr txBox="1"/>
          <p:nvPr/>
        </p:nvSpPr>
        <p:spPr>
          <a:xfrm>
            <a:off x="6680153" y="6317218"/>
            <a:ext cx="1454244" cy="369332"/>
          </a:xfrm>
          <a:prstGeom prst="rect">
            <a:avLst/>
          </a:prstGeom>
          <a:noFill/>
        </p:spPr>
        <p:txBody>
          <a:bodyPr wrap="none" rtlCol="0">
            <a:spAutoFit/>
          </a:bodyPr>
          <a:lstStyle/>
          <a:p>
            <a:r>
              <a:rPr lang="en-US" dirty="0" smtClean="0"/>
              <a:t>Individuals </a:t>
            </a:r>
            <a:endParaRPr lang="en-US" dirty="0"/>
          </a:p>
        </p:txBody>
      </p:sp>
    </p:spTree>
    <p:custDataLst>
      <p:tags r:id="rId1"/>
    </p:custDataLst>
  </p:cSld>
  <p:clrMapOvr>
    <a:masterClrMapping/>
  </p:clrMapOvr>
  <p:transition advTm="206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4753"/>
                                        </p:tgtEl>
                                        <p:attrNameLst>
                                          <p:attrName>style.visibility</p:attrName>
                                        </p:attrNameLst>
                                      </p:cBhvr>
                                      <p:to>
                                        <p:strVal val="visible"/>
                                      </p:to>
                                    </p:set>
                                    <p:animEffect transition="in" filter="box(in)">
                                      <p:cBhvr>
                                        <p:cTn id="11" dur="500"/>
                                        <p:tgtEl>
                                          <p:spTgt spid="2475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4755"/>
                                        </p:tgtEl>
                                        <p:attrNameLst>
                                          <p:attrName>style.visibility</p:attrName>
                                        </p:attrNameLst>
                                      </p:cBhvr>
                                      <p:to>
                                        <p:strVal val="visible"/>
                                      </p:to>
                                    </p:set>
                                    <p:animEffect transition="in" filter="box(in)">
                                      <p:cBhvr>
                                        <p:cTn id="16" dur="500"/>
                                        <p:tgtEl>
                                          <p:spTgt spid="24755"/>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24754"/>
                                        </p:tgtEl>
                                        <p:attrNameLst>
                                          <p:attrName>style.visibility</p:attrName>
                                        </p:attrNameLst>
                                      </p:cBhvr>
                                      <p:to>
                                        <p:strVal val="visible"/>
                                      </p:to>
                                    </p:set>
                                    <p:animEffect transition="in" filter="box(in)">
                                      <p:cBhvr>
                                        <p:cTn id="20" dur="500"/>
                                        <p:tgtEl>
                                          <p:spTgt spid="24754"/>
                                        </p:tgtEl>
                                      </p:cBhvr>
                                    </p:animEffect>
                                  </p:childTnLst>
                                </p:cTn>
                              </p:par>
                              <p:par>
                                <p:cTn id="21" presetID="4" presetClass="entr" presetSubtype="16" fill="hold" nodeType="withEffect">
                                  <p:stCondLst>
                                    <p:cond delay="0"/>
                                  </p:stCondLst>
                                  <p:childTnLst>
                                    <p:set>
                                      <p:cBhvr>
                                        <p:cTn id="22" dur="1" fill="hold">
                                          <p:stCondLst>
                                            <p:cond delay="0"/>
                                          </p:stCondLst>
                                        </p:cTn>
                                        <p:tgtEl>
                                          <p:spTgt spid="24757"/>
                                        </p:tgtEl>
                                        <p:attrNameLst>
                                          <p:attrName>style.visibility</p:attrName>
                                        </p:attrNameLst>
                                      </p:cBhvr>
                                      <p:to>
                                        <p:strVal val="visible"/>
                                      </p:to>
                                    </p:set>
                                    <p:animEffect transition="in" filter="box(in)">
                                      <p:cBhvr>
                                        <p:cTn id="23" dur="500"/>
                                        <p:tgtEl>
                                          <p:spTgt spid="2475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4758"/>
                                        </p:tgtEl>
                                        <p:attrNameLst>
                                          <p:attrName>style.visibility</p:attrName>
                                        </p:attrNameLst>
                                      </p:cBhvr>
                                      <p:to>
                                        <p:strVal val="visible"/>
                                      </p:to>
                                    </p:set>
                                    <p:animEffect transition="in" filter="box(in)">
                                      <p:cBhvr>
                                        <p:cTn id="28" dur="500"/>
                                        <p:tgtEl>
                                          <p:spTgt spid="24758"/>
                                        </p:tgtEl>
                                      </p:cBhvr>
                                    </p:animEffect>
                                  </p:childTnLst>
                                </p:cTn>
                              </p:par>
                            </p:childTnLst>
                          </p:cTn>
                        </p:par>
                        <p:par>
                          <p:cTn id="29" fill="hold">
                            <p:stCondLst>
                              <p:cond delay="500"/>
                            </p:stCondLst>
                            <p:childTnLst>
                              <p:par>
                                <p:cTn id="30" presetID="4"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55"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solidFill>
                  <a:srgbClr val="FF9900"/>
                </a:solidFill>
              </a:rPr>
              <a:t>Importance of expression as quantitative trait</a:t>
            </a:r>
          </a:p>
        </p:txBody>
      </p:sp>
      <p:sp>
        <p:nvSpPr>
          <p:cNvPr id="7" name="TextBox 6"/>
          <p:cNvSpPr txBox="1">
            <a:spLocks noChangeArrowheads="1"/>
          </p:cNvSpPr>
          <p:nvPr/>
        </p:nvSpPr>
        <p:spPr bwMode="auto">
          <a:xfrm>
            <a:off x="4188255" y="1911625"/>
            <a:ext cx="4498545" cy="2554545"/>
          </a:xfrm>
          <a:prstGeom prst="rect">
            <a:avLst/>
          </a:prstGeom>
          <a:noFill/>
          <a:ln w="9525">
            <a:noFill/>
            <a:miter lim="800000"/>
            <a:headEnd/>
            <a:tailEnd/>
          </a:ln>
        </p:spPr>
        <p:txBody>
          <a:bodyPr wrap="square">
            <a:spAutoFit/>
          </a:bodyPr>
          <a:lstStyle/>
          <a:p>
            <a:pPr>
              <a:buFont typeface="Arial" charset="0"/>
              <a:buChar char="•"/>
            </a:pPr>
            <a:r>
              <a:rPr lang="en-US" sz="2000" b="0" dirty="0"/>
              <a:t> </a:t>
            </a:r>
            <a:r>
              <a:rPr lang="en-US" sz="2000" b="0" dirty="0" smtClean="0"/>
              <a:t> Provides huge array of phenotypes </a:t>
            </a:r>
            <a:endParaRPr lang="en-US" sz="2000" b="0" dirty="0"/>
          </a:p>
          <a:p>
            <a:pPr>
              <a:buFont typeface="Arial" charset="0"/>
              <a:buChar char="•"/>
            </a:pPr>
            <a:endParaRPr lang="en-US" sz="2000" b="0" dirty="0"/>
          </a:p>
          <a:p>
            <a:pPr>
              <a:buFont typeface="Arial" charset="0"/>
              <a:buChar char="•"/>
            </a:pPr>
            <a:r>
              <a:rPr lang="en-US" sz="2000" b="0" dirty="0" smtClean="0"/>
              <a:t> Identifies putative regulatory regions </a:t>
            </a:r>
            <a:endParaRPr lang="en-US" sz="2000" b="0" dirty="0"/>
          </a:p>
          <a:p>
            <a:pPr>
              <a:buFont typeface="Arial" charset="0"/>
              <a:buChar char="•"/>
            </a:pPr>
            <a:endParaRPr lang="en-US" sz="2000" b="0" dirty="0"/>
          </a:p>
          <a:p>
            <a:pPr>
              <a:buFont typeface="Arial" charset="0"/>
              <a:buChar char="•"/>
            </a:pPr>
            <a:r>
              <a:rPr lang="en-US" sz="2000" b="0" dirty="0" smtClean="0"/>
              <a:t> It can be combined with “higher level” phenotypic variations such as diseases</a:t>
            </a:r>
          </a:p>
          <a:p>
            <a:pPr>
              <a:buFont typeface="Arial" charset="0"/>
              <a:buChar char="•"/>
            </a:pPr>
            <a:endParaRPr lang="en-US" sz="2000" b="0" dirty="0" smtClean="0"/>
          </a:p>
        </p:txBody>
      </p:sp>
      <p:grpSp>
        <p:nvGrpSpPr>
          <p:cNvPr id="2" name="Group 199"/>
          <p:cNvGrpSpPr/>
          <p:nvPr/>
        </p:nvGrpSpPr>
        <p:grpSpPr>
          <a:xfrm>
            <a:off x="311437" y="2720366"/>
            <a:ext cx="1735148" cy="2552074"/>
            <a:chOff x="270640" y="155997"/>
            <a:chExt cx="3309753" cy="6002135"/>
          </a:xfrm>
        </p:grpSpPr>
        <p:cxnSp>
          <p:nvCxnSpPr>
            <p:cNvPr id="8" name="Straight Connector 7"/>
            <p:cNvCxnSpPr/>
            <p:nvPr/>
          </p:nvCxnSpPr>
          <p:spPr bwMode="auto">
            <a:xfrm flipV="1">
              <a:off x="270642" y="356601"/>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9" name="Straight Connector 8"/>
            <p:cNvCxnSpPr/>
            <p:nvPr/>
          </p:nvCxnSpPr>
          <p:spPr bwMode="auto">
            <a:xfrm flipV="1">
              <a:off x="270642" y="4786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0" name="Straight Connector 9"/>
            <p:cNvCxnSpPr/>
            <p:nvPr/>
          </p:nvCxnSpPr>
          <p:spPr bwMode="auto">
            <a:xfrm flipV="1">
              <a:off x="270641" y="1055876"/>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1" name="Straight Connector 10"/>
            <p:cNvCxnSpPr/>
            <p:nvPr/>
          </p:nvCxnSpPr>
          <p:spPr bwMode="auto">
            <a:xfrm flipV="1">
              <a:off x="270641" y="117795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2" name="Straight Connector 11"/>
            <p:cNvCxnSpPr/>
            <p:nvPr/>
          </p:nvCxnSpPr>
          <p:spPr bwMode="auto">
            <a:xfrm flipV="1">
              <a:off x="270642" y="164239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3" name="Straight Connector 12"/>
            <p:cNvCxnSpPr/>
            <p:nvPr/>
          </p:nvCxnSpPr>
          <p:spPr bwMode="auto">
            <a:xfrm flipV="1">
              <a:off x="270642" y="1764474"/>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7" name="Straight Connector 16"/>
            <p:cNvCxnSpPr/>
            <p:nvPr/>
          </p:nvCxnSpPr>
          <p:spPr bwMode="auto">
            <a:xfrm flipV="1">
              <a:off x="270641" y="230839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8" name="Straight Connector 17"/>
            <p:cNvCxnSpPr/>
            <p:nvPr/>
          </p:nvCxnSpPr>
          <p:spPr bwMode="auto">
            <a:xfrm flipV="1">
              <a:off x="270641" y="24304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19" name="Straight Connector 18"/>
            <p:cNvCxnSpPr/>
            <p:nvPr/>
          </p:nvCxnSpPr>
          <p:spPr bwMode="auto">
            <a:xfrm flipV="1">
              <a:off x="270640" y="300767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0" name="Straight Connector 19"/>
            <p:cNvCxnSpPr/>
            <p:nvPr/>
          </p:nvCxnSpPr>
          <p:spPr bwMode="auto">
            <a:xfrm flipV="1">
              <a:off x="270643" y="315706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1" name="Straight Connector 20"/>
            <p:cNvCxnSpPr/>
            <p:nvPr/>
          </p:nvCxnSpPr>
          <p:spPr bwMode="auto">
            <a:xfrm flipV="1">
              <a:off x="270641" y="359419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2" name="Straight Connector 21"/>
            <p:cNvCxnSpPr/>
            <p:nvPr/>
          </p:nvCxnSpPr>
          <p:spPr bwMode="auto">
            <a:xfrm flipV="1">
              <a:off x="270641" y="371626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3" name="Straight Connector 22"/>
            <p:cNvCxnSpPr/>
            <p:nvPr/>
          </p:nvCxnSpPr>
          <p:spPr bwMode="auto">
            <a:xfrm flipV="1">
              <a:off x="270643" y="4190240"/>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4" name="Straight Connector 23"/>
            <p:cNvCxnSpPr/>
            <p:nvPr/>
          </p:nvCxnSpPr>
          <p:spPr bwMode="auto">
            <a:xfrm flipV="1">
              <a:off x="270643" y="43123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5" name="Straight Connector 24"/>
            <p:cNvCxnSpPr/>
            <p:nvPr/>
          </p:nvCxnSpPr>
          <p:spPr bwMode="auto">
            <a:xfrm flipV="1">
              <a:off x="270642" y="4889515"/>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6" name="Straight Connector 25"/>
            <p:cNvCxnSpPr/>
            <p:nvPr/>
          </p:nvCxnSpPr>
          <p:spPr bwMode="auto">
            <a:xfrm flipV="1">
              <a:off x="270642" y="5011589"/>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7" name="Straight Connector 26"/>
            <p:cNvCxnSpPr/>
            <p:nvPr/>
          </p:nvCxnSpPr>
          <p:spPr bwMode="auto">
            <a:xfrm flipV="1">
              <a:off x="270643" y="5476038"/>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cxnSp>
          <p:nvCxnSpPr>
            <p:cNvPr id="28" name="Straight Connector 27"/>
            <p:cNvCxnSpPr/>
            <p:nvPr/>
          </p:nvCxnSpPr>
          <p:spPr bwMode="auto">
            <a:xfrm flipV="1">
              <a:off x="270643" y="5598113"/>
              <a:ext cx="3309750" cy="27321"/>
            </a:xfrm>
            <a:prstGeom prst="line">
              <a:avLst/>
            </a:prstGeom>
            <a:solidFill>
              <a:schemeClr val="accent1"/>
            </a:solidFill>
            <a:ln w="57150" cap="flat" cmpd="sng" algn="ctr">
              <a:solidFill>
                <a:schemeClr val="accent6">
                  <a:lumMod val="40000"/>
                  <a:lumOff val="60000"/>
                </a:schemeClr>
              </a:solidFill>
              <a:prstDash val="solid"/>
              <a:round/>
              <a:headEnd type="none" w="med" len="med"/>
              <a:tailEnd type="none" w="med" len="med"/>
            </a:ln>
            <a:effectLst/>
          </p:spPr>
        </p:cxnSp>
        <p:sp>
          <p:nvSpPr>
            <p:cNvPr id="34" name="Rectangle 33"/>
            <p:cNvSpPr/>
            <p:nvPr/>
          </p:nvSpPr>
          <p:spPr bwMode="auto">
            <a:xfrm>
              <a:off x="424260" y="155997"/>
              <a:ext cx="230430" cy="600213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66FF"/>
                </a:solidFill>
              </a:endParaRPr>
            </a:p>
          </p:txBody>
        </p:sp>
      </p:grpSp>
      <p:graphicFrame>
        <p:nvGraphicFramePr>
          <p:cNvPr id="35" name="Table 34"/>
          <p:cNvGraphicFramePr>
            <a:graphicFrameLocks noGrp="1"/>
          </p:cNvGraphicFramePr>
          <p:nvPr/>
        </p:nvGraphicFramePr>
        <p:xfrm>
          <a:off x="3271582" y="2714532"/>
          <a:ext cx="230430" cy="2279502"/>
        </p:xfrm>
        <a:graphic>
          <a:graphicData uri="http://schemas.openxmlformats.org/drawingml/2006/table">
            <a:tbl>
              <a:tblPr firstRow="1" bandRow="1">
                <a:tableStyleId>{5C22544A-7EE6-4342-B048-85BDC9FD1C3A}</a:tableStyleId>
              </a:tblPr>
              <a:tblGrid>
                <a:gridCol w="230430"/>
              </a:tblGrid>
              <a:tr h="253278">
                <a:tc>
                  <a:txBody>
                    <a:bodyPr/>
                    <a:lstStyle/>
                    <a:p>
                      <a:endParaRPr lang="en-US" sz="800" dirty="0"/>
                    </a:p>
                  </a:txBody>
                  <a:tcPr>
                    <a:solidFill>
                      <a:srgbClr val="92D050"/>
                    </a:solidFill>
                  </a:tcPr>
                </a:tc>
              </a:tr>
              <a:tr h="253278">
                <a:tc>
                  <a:txBody>
                    <a:bodyPr/>
                    <a:lstStyle/>
                    <a:p>
                      <a:endParaRPr lang="en-US" sz="800" dirty="0"/>
                    </a:p>
                  </a:txBody>
                  <a:tcPr>
                    <a:solidFill>
                      <a:srgbClr val="00B050"/>
                    </a:solidFill>
                  </a:tcPr>
                </a:tc>
              </a:tr>
              <a:tr h="253278">
                <a:tc>
                  <a:txBody>
                    <a:bodyPr/>
                    <a:lstStyle/>
                    <a:p>
                      <a:endParaRPr lang="en-US" sz="800" dirty="0"/>
                    </a:p>
                  </a:txBody>
                  <a:tcPr>
                    <a:solidFill>
                      <a:srgbClr val="92D050"/>
                    </a:solidFill>
                  </a:tcPr>
                </a:tc>
              </a:tr>
              <a:tr h="253278">
                <a:tc>
                  <a:txBody>
                    <a:bodyPr/>
                    <a:lstStyle/>
                    <a:p>
                      <a:endParaRPr lang="en-US" sz="800" dirty="0"/>
                    </a:p>
                  </a:txBody>
                  <a:tcPr>
                    <a:solidFill>
                      <a:srgbClr val="FFFFCC"/>
                    </a:solidFill>
                  </a:tcPr>
                </a:tc>
              </a:tr>
              <a:tr h="253278">
                <a:tc>
                  <a:txBody>
                    <a:bodyPr/>
                    <a:lstStyle/>
                    <a:p>
                      <a:endParaRPr lang="en-US" sz="800" dirty="0"/>
                    </a:p>
                  </a:txBody>
                  <a:tcPr>
                    <a:solidFill>
                      <a:srgbClr val="FF0000"/>
                    </a:solidFill>
                  </a:tcPr>
                </a:tc>
              </a:tr>
              <a:tr h="253278">
                <a:tc>
                  <a:txBody>
                    <a:bodyPr/>
                    <a:lstStyle/>
                    <a:p>
                      <a:endParaRPr lang="en-US" sz="800" dirty="0"/>
                    </a:p>
                  </a:txBody>
                  <a:tcPr>
                    <a:solidFill>
                      <a:srgbClr val="92D050"/>
                    </a:solidFill>
                  </a:tcPr>
                </a:tc>
              </a:tr>
              <a:tr h="253278">
                <a:tc>
                  <a:txBody>
                    <a:bodyPr/>
                    <a:lstStyle/>
                    <a:p>
                      <a:endParaRPr lang="en-US" sz="800" dirty="0"/>
                    </a:p>
                  </a:txBody>
                  <a:tcPr>
                    <a:solidFill>
                      <a:srgbClr val="C00000"/>
                    </a:solidFill>
                  </a:tcPr>
                </a:tc>
              </a:tr>
              <a:tr h="253278">
                <a:tc>
                  <a:txBody>
                    <a:bodyPr/>
                    <a:lstStyle/>
                    <a:p>
                      <a:endParaRPr lang="en-US" sz="800" dirty="0"/>
                    </a:p>
                  </a:txBody>
                  <a:tcPr>
                    <a:solidFill>
                      <a:srgbClr val="FF0000"/>
                    </a:solidFill>
                  </a:tcPr>
                </a:tc>
              </a:tr>
              <a:tr h="253278">
                <a:tc>
                  <a:txBody>
                    <a:bodyPr/>
                    <a:lstStyle/>
                    <a:p>
                      <a:endParaRPr lang="en-US" sz="800" dirty="0"/>
                    </a:p>
                  </a:txBody>
                  <a:tcPr>
                    <a:solidFill>
                      <a:srgbClr val="FF0000"/>
                    </a:solidFill>
                  </a:tcPr>
                </a:tc>
              </a:tr>
            </a:tbl>
          </a:graphicData>
        </a:graphic>
      </p:graphicFrame>
      <p:grpSp>
        <p:nvGrpSpPr>
          <p:cNvPr id="3" name="Group 200"/>
          <p:cNvGrpSpPr/>
          <p:nvPr/>
        </p:nvGrpSpPr>
        <p:grpSpPr>
          <a:xfrm>
            <a:off x="2170355" y="2805662"/>
            <a:ext cx="1101227" cy="2245464"/>
            <a:chOff x="3578231" y="356601"/>
            <a:chExt cx="2606779" cy="5241512"/>
          </a:xfrm>
        </p:grpSpPr>
        <p:cxnSp>
          <p:nvCxnSpPr>
            <p:cNvPr id="14" name="Straight Arrow Connector 13"/>
            <p:cNvCxnSpPr/>
            <p:nvPr/>
          </p:nvCxnSpPr>
          <p:spPr bwMode="auto">
            <a:xfrm flipV="1">
              <a:off x="3578231" y="3594193"/>
              <a:ext cx="2376349" cy="27321"/>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5" name="Straight Arrow Connector 14"/>
            <p:cNvCxnSpPr/>
            <p:nvPr/>
          </p:nvCxnSpPr>
          <p:spPr bwMode="auto">
            <a:xfrm flipV="1">
              <a:off x="3580393" y="4005075"/>
              <a:ext cx="2489402" cy="242762"/>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16" name="Straight Arrow Connector 15"/>
            <p:cNvCxnSpPr/>
            <p:nvPr/>
          </p:nvCxnSpPr>
          <p:spPr bwMode="auto">
            <a:xfrm flipV="1">
              <a:off x="3693446" y="4339636"/>
              <a:ext cx="2376349" cy="577200"/>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29" name="Straight Arrow Connector 28"/>
            <p:cNvCxnSpPr/>
            <p:nvPr/>
          </p:nvCxnSpPr>
          <p:spPr bwMode="auto">
            <a:xfrm>
              <a:off x="3693446" y="356601"/>
              <a:ext cx="2376349" cy="1179555"/>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0" name="Straight Arrow Connector 29"/>
            <p:cNvCxnSpPr/>
            <p:nvPr/>
          </p:nvCxnSpPr>
          <p:spPr bwMode="auto">
            <a:xfrm>
              <a:off x="3693446" y="1205271"/>
              <a:ext cx="2491564" cy="764339"/>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1" name="Straight Arrow Connector 30"/>
            <p:cNvCxnSpPr/>
            <p:nvPr/>
          </p:nvCxnSpPr>
          <p:spPr bwMode="auto">
            <a:xfrm>
              <a:off x="3578231" y="1762886"/>
              <a:ext cx="2606779" cy="66758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2" name="Straight Arrow Connector 31"/>
            <p:cNvCxnSpPr/>
            <p:nvPr/>
          </p:nvCxnSpPr>
          <p:spPr bwMode="auto">
            <a:xfrm>
              <a:off x="3693446" y="2430471"/>
              <a:ext cx="2491564" cy="42245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3" name="Straight Arrow Connector 32"/>
            <p:cNvCxnSpPr/>
            <p:nvPr/>
          </p:nvCxnSpPr>
          <p:spPr bwMode="auto">
            <a:xfrm>
              <a:off x="3693446" y="3034991"/>
              <a:ext cx="2261134" cy="122074"/>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cxnSp>
          <p:nvCxnSpPr>
            <p:cNvPr id="36" name="Straight Arrow Connector 35"/>
            <p:cNvCxnSpPr/>
            <p:nvPr/>
          </p:nvCxnSpPr>
          <p:spPr bwMode="auto">
            <a:xfrm flipV="1">
              <a:off x="3693446" y="4734770"/>
              <a:ext cx="2491564" cy="863343"/>
            </a:xfrm>
            <a:prstGeom prst="straightConnector1">
              <a:avLst/>
            </a:prstGeom>
            <a:solidFill>
              <a:schemeClr val="accent1"/>
            </a:solidFill>
            <a:ln w="28575" cap="flat" cmpd="sng" algn="ctr">
              <a:solidFill>
                <a:srgbClr val="0066FF"/>
              </a:solidFill>
              <a:prstDash val="solid"/>
              <a:round/>
              <a:headEnd type="none" w="med" len="med"/>
              <a:tailEnd type="arrow"/>
            </a:ln>
            <a:effectLst/>
          </p:spPr>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ox(i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ox(in)">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25620" y="274637"/>
            <a:ext cx="3961180" cy="1310923"/>
          </a:xfrm>
        </p:spPr>
        <p:txBody>
          <a:bodyPr/>
          <a:lstStyle/>
          <a:p>
            <a:r>
              <a:rPr lang="en-US" sz="3200" b="1" dirty="0" smtClean="0">
                <a:solidFill>
                  <a:srgbClr val="FFCC66"/>
                </a:solidFill>
              </a:rPr>
              <a:t>Challenges </a:t>
            </a:r>
          </a:p>
        </p:txBody>
      </p:sp>
      <p:sp>
        <p:nvSpPr>
          <p:cNvPr id="9219" name="Slide Number Placeholder 4"/>
          <p:cNvSpPr>
            <a:spLocks noGrp="1"/>
          </p:cNvSpPr>
          <p:nvPr>
            <p:ph type="sldNum" sz="quarter" idx="12"/>
          </p:nvPr>
        </p:nvSpPr>
        <p:spPr>
          <a:xfrm>
            <a:off x="6553200" y="6686550"/>
            <a:ext cx="2133600" cy="476250"/>
          </a:xfrm>
          <a:noFill/>
        </p:spPr>
        <p:txBody>
          <a:bodyPr/>
          <a:lstStyle/>
          <a:p>
            <a:fld id="{DED7F1C5-46EB-4EFA-9F51-1A0B7C39DEAB}" type="slidenum">
              <a:rPr lang="en-US" smtClean="0"/>
              <a:pPr/>
              <a:t>6</a:t>
            </a:fld>
            <a:endParaRPr lang="en-US" smtClean="0"/>
          </a:p>
        </p:txBody>
      </p:sp>
      <p:cxnSp>
        <p:nvCxnSpPr>
          <p:cNvPr id="9369" name="Straight Connector 12"/>
          <p:cNvCxnSpPr>
            <a:cxnSpLocks noChangeShapeType="1"/>
          </p:cNvCxnSpPr>
          <p:nvPr/>
        </p:nvCxnSpPr>
        <p:spPr bwMode="auto">
          <a:xfrm rot="5400000">
            <a:off x="-751681" y="4045744"/>
            <a:ext cx="4322762" cy="76200"/>
          </a:xfrm>
          <a:prstGeom prst="line">
            <a:avLst/>
          </a:prstGeom>
          <a:noFill/>
          <a:ln w="9525" algn="ctr">
            <a:solidFill>
              <a:schemeClr val="tx1"/>
            </a:solidFill>
            <a:round/>
            <a:headEnd/>
            <a:tailEnd/>
          </a:ln>
        </p:spPr>
      </p:cxnSp>
      <p:pic>
        <p:nvPicPr>
          <p:cNvPr id="1026" name="Picture 2"/>
          <p:cNvPicPr>
            <a:picLocks noChangeAspect="1" noChangeArrowheads="1"/>
          </p:cNvPicPr>
          <p:nvPr/>
        </p:nvPicPr>
        <p:blipFill>
          <a:blip r:embed="rId3" cstate="print"/>
          <a:srcRect/>
          <a:stretch>
            <a:fillRect/>
          </a:stretch>
        </p:blipFill>
        <p:spPr bwMode="auto">
          <a:xfrm>
            <a:off x="501070" y="79023"/>
            <a:ext cx="3326792" cy="1843440"/>
          </a:xfrm>
          <a:prstGeom prst="rect">
            <a:avLst/>
          </a:prstGeom>
          <a:noFill/>
          <a:ln w="9525">
            <a:noFill/>
            <a:miter lim="800000"/>
            <a:headEnd/>
            <a:tailEnd/>
          </a:ln>
        </p:spPr>
      </p:pic>
      <p:sp>
        <p:nvSpPr>
          <p:cNvPr id="37" name="TextBox 36"/>
          <p:cNvSpPr txBox="1">
            <a:spLocks noChangeArrowheads="1"/>
          </p:cNvSpPr>
          <p:nvPr/>
        </p:nvSpPr>
        <p:spPr bwMode="auto">
          <a:xfrm>
            <a:off x="501071" y="2200039"/>
            <a:ext cx="8185730" cy="3785652"/>
          </a:xfrm>
          <a:prstGeom prst="rect">
            <a:avLst/>
          </a:prstGeom>
          <a:noFill/>
          <a:ln w="9525">
            <a:noFill/>
            <a:miter lim="800000"/>
            <a:headEnd/>
            <a:tailEnd/>
          </a:ln>
        </p:spPr>
        <p:txBody>
          <a:bodyPr wrap="square">
            <a:spAutoFit/>
          </a:bodyPr>
          <a:lstStyle/>
          <a:p>
            <a:pPr>
              <a:buFont typeface="Arial" charset="0"/>
              <a:buChar char="•"/>
            </a:pPr>
            <a:r>
              <a:rPr lang="en-US" b="0" dirty="0"/>
              <a:t> </a:t>
            </a:r>
            <a:r>
              <a:rPr lang="en-US" sz="2000" b="0" dirty="0" smtClean="0"/>
              <a:t> Limited statistical power due to multiple testing </a:t>
            </a:r>
            <a:endParaRPr lang="en-US" sz="2000" b="0" dirty="0"/>
          </a:p>
          <a:p>
            <a:pPr>
              <a:buFont typeface="Arial" charset="0"/>
              <a:buChar char="•"/>
            </a:pPr>
            <a:endParaRPr lang="en-US" sz="2000" b="0" dirty="0"/>
          </a:p>
          <a:p>
            <a:pPr>
              <a:buFont typeface="Arial" charset="0"/>
              <a:buChar char="•"/>
            </a:pPr>
            <a:r>
              <a:rPr lang="en-US" sz="2000" b="0" dirty="0"/>
              <a:t> </a:t>
            </a:r>
            <a:r>
              <a:rPr lang="en-US" sz="2000" b="0" dirty="0" smtClean="0"/>
              <a:t>The expression of a gene might be influenced by many loci in additive or non-additive way</a:t>
            </a:r>
          </a:p>
          <a:p>
            <a:pPr>
              <a:buFont typeface="Arial" charset="0"/>
              <a:buChar char="•"/>
            </a:pPr>
            <a:endParaRPr lang="en-US" sz="2000" b="0" dirty="0"/>
          </a:p>
          <a:p>
            <a:pPr>
              <a:buFont typeface="Arial" charset="0"/>
              <a:buChar char="•"/>
            </a:pPr>
            <a:r>
              <a:rPr lang="en-US" sz="2000" b="0" dirty="0" smtClean="0"/>
              <a:t> While we assume that the genetic variation is the cause and expression change is the effect, we don’t know molecular mechanism behind this relation</a:t>
            </a:r>
          </a:p>
          <a:p>
            <a:pPr>
              <a:buFont typeface="Arial" charset="0"/>
              <a:buChar char="•"/>
            </a:pPr>
            <a:endParaRPr lang="en-US" sz="2000" b="0" dirty="0" smtClean="0"/>
          </a:p>
          <a:p>
            <a:pPr>
              <a:buFont typeface="Arial" charset="0"/>
              <a:buChar char="•"/>
            </a:pPr>
            <a:r>
              <a:rPr lang="en-US" sz="2000" b="0" dirty="0" smtClean="0"/>
              <a:t> For genotype variation defined by changes of gene copy number, what is the impact of copy number variation on the expression of a given gene?</a:t>
            </a:r>
          </a:p>
        </p:txBody>
      </p:sp>
    </p:spTree>
    <p:custDataLst>
      <p:tags r:id="rId1"/>
    </p:custDataLst>
  </p:cSld>
  <p:clrMapOvr>
    <a:masterClrMapping/>
  </p:clrMapOvr>
  <p:transition advTm="206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ox(in)">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box(in)">
                                      <p:cBhvr>
                                        <p:cTn id="12" dur="5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7">
                                            <p:txEl>
                                              <p:pRg st="4" end="4"/>
                                            </p:txEl>
                                          </p:spTgt>
                                        </p:tgtEl>
                                        <p:attrNameLst>
                                          <p:attrName>style.visibility</p:attrName>
                                        </p:attrNameLst>
                                      </p:cBhvr>
                                      <p:to>
                                        <p:strVal val="visible"/>
                                      </p:to>
                                    </p:set>
                                    <p:animEffect transition="in" filter="box(in)">
                                      <p:cBhvr>
                                        <p:cTn id="17" dur="500"/>
                                        <p:tgtEl>
                                          <p:spTgt spid="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7">
                                            <p:txEl>
                                              <p:pRg st="6" end="6"/>
                                            </p:txEl>
                                          </p:spTgt>
                                        </p:tgtEl>
                                        <p:attrNameLst>
                                          <p:attrName>style.visibility</p:attrName>
                                        </p:attrNameLst>
                                      </p:cBhvr>
                                      <p:to>
                                        <p:strVal val="visible"/>
                                      </p:to>
                                    </p:set>
                                    <p:animEffect transition="in" filter="box(in)">
                                      <p:cBhvr>
                                        <p:cTn id="22"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25620" y="274637"/>
            <a:ext cx="3961180" cy="1310923"/>
          </a:xfrm>
        </p:spPr>
        <p:txBody>
          <a:bodyPr/>
          <a:lstStyle/>
          <a:p>
            <a:r>
              <a:rPr lang="en-US" sz="3200" b="1" dirty="0" smtClean="0">
                <a:solidFill>
                  <a:srgbClr val="FFCC66"/>
                </a:solidFill>
              </a:rPr>
              <a:t>Challenges </a:t>
            </a:r>
          </a:p>
        </p:txBody>
      </p:sp>
      <p:sp>
        <p:nvSpPr>
          <p:cNvPr id="9219" name="Slide Number Placeholder 4"/>
          <p:cNvSpPr>
            <a:spLocks noGrp="1"/>
          </p:cNvSpPr>
          <p:nvPr>
            <p:ph type="sldNum" sz="quarter" idx="12"/>
          </p:nvPr>
        </p:nvSpPr>
        <p:spPr>
          <a:xfrm>
            <a:off x="6553200" y="6686550"/>
            <a:ext cx="2133600" cy="476250"/>
          </a:xfrm>
          <a:noFill/>
        </p:spPr>
        <p:txBody>
          <a:bodyPr/>
          <a:lstStyle/>
          <a:p>
            <a:fld id="{DED7F1C5-46EB-4EFA-9F51-1A0B7C39DEAB}" type="slidenum">
              <a:rPr lang="en-US" smtClean="0"/>
              <a:pPr/>
              <a:t>7</a:t>
            </a:fld>
            <a:endParaRPr lang="en-US" smtClean="0"/>
          </a:p>
        </p:txBody>
      </p:sp>
      <p:cxnSp>
        <p:nvCxnSpPr>
          <p:cNvPr id="9369" name="Straight Connector 12"/>
          <p:cNvCxnSpPr>
            <a:cxnSpLocks noChangeShapeType="1"/>
          </p:cNvCxnSpPr>
          <p:nvPr/>
        </p:nvCxnSpPr>
        <p:spPr bwMode="auto">
          <a:xfrm rot="5400000">
            <a:off x="-751681" y="4045744"/>
            <a:ext cx="4322762" cy="76200"/>
          </a:xfrm>
          <a:prstGeom prst="line">
            <a:avLst/>
          </a:prstGeom>
          <a:noFill/>
          <a:ln w="9525" algn="ctr">
            <a:solidFill>
              <a:schemeClr val="tx1"/>
            </a:solidFill>
            <a:round/>
            <a:headEnd/>
            <a:tailEnd/>
          </a:ln>
        </p:spPr>
      </p:cxnSp>
      <p:pic>
        <p:nvPicPr>
          <p:cNvPr id="1026" name="Picture 2"/>
          <p:cNvPicPr>
            <a:picLocks noChangeAspect="1" noChangeArrowheads="1"/>
          </p:cNvPicPr>
          <p:nvPr/>
        </p:nvPicPr>
        <p:blipFill>
          <a:blip r:embed="rId2" cstate="print"/>
          <a:srcRect/>
          <a:stretch>
            <a:fillRect/>
          </a:stretch>
        </p:blipFill>
        <p:spPr bwMode="auto">
          <a:xfrm>
            <a:off x="501070" y="79023"/>
            <a:ext cx="3326792" cy="1843440"/>
          </a:xfrm>
          <a:prstGeom prst="rect">
            <a:avLst/>
          </a:prstGeom>
          <a:noFill/>
          <a:ln w="9525">
            <a:noFill/>
            <a:miter lim="800000"/>
            <a:headEnd/>
            <a:tailEnd/>
          </a:ln>
        </p:spPr>
      </p:pic>
      <p:sp>
        <p:nvSpPr>
          <p:cNvPr id="37" name="TextBox 36"/>
          <p:cNvSpPr txBox="1">
            <a:spLocks noChangeArrowheads="1"/>
          </p:cNvSpPr>
          <p:nvPr/>
        </p:nvSpPr>
        <p:spPr bwMode="auto">
          <a:xfrm>
            <a:off x="501071" y="2200039"/>
            <a:ext cx="8185730" cy="4093428"/>
          </a:xfrm>
          <a:prstGeom prst="rect">
            <a:avLst/>
          </a:prstGeom>
          <a:noFill/>
          <a:ln w="9525">
            <a:noFill/>
            <a:miter lim="800000"/>
            <a:headEnd/>
            <a:tailEnd/>
          </a:ln>
        </p:spPr>
        <p:txBody>
          <a:bodyPr wrap="square">
            <a:spAutoFit/>
          </a:bodyPr>
          <a:lstStyle/>
          <a:p>
            <a:pPr>
              <a:buFont typeface="Arial" charset="0"/>
              <a:buChar char="•"/>
            </a:pPr>
            <a:r>
              <a:rPr lang="en-US" b="0" dirty="0"/>
              <a:t> </a:t>
            </a:r>
            <a:r>
              <a:rPr lang="en-US" sz="2000" b="0" dirty="0" smtClean="0"/>
              <a:t> Limited statistical power due to multiple testing </a:t>
            </a:r>
            <a:endParaRPr lang="en-US" sz="2000" b="0" dirty="0"/>
          </a:p>
          <a:p>
            <a:pPr lvl="1"/>
            <a:r>
              <a:rPr lang="en-US" sz="2000" b="0" i="1" dirty="0" smtClean="0">
                <a:solidFill>
                  <a:srgbClr val="FFC000"/>
                </a:solidFill>
              </a:rPr>
              <a:t>			Yang et al. ISMB 2009; Bioinformatics 2009</a:t>
            </a:r>
            <a:endParaRPr lang="en-US" sz="2000" b="0" i="1" dirty="0">
              <a:solidFill>
                <a:srgbClr val="FFC000"/>
              </a:solidFill>
            </a:endParaRPr>
          </a:p>
          <a:p>
            <a:pPr>
              <a:buFont typeface="Arial" charset="0"/>
              <a:buChar char="•"/>
            </a:pPr>
            <a:r>
              <a:rPr lang="en-US" sz="2000" b="0" dirty="0"/>
              <a:t> </a:t>
            </a:r>
            <a:r>
              <a:rPr lang="en-US" sz="2000" b="0" dirty="0" smtClean="0"/>
              <a:t>The expression of a gene might be influenced by many loci in additive or non-additive way</a:t>
            </a:r>
          </a:p>
          <a:p>
            <a:pPr lvl="6"/>
            <a:r>
              <a:rPr lang="en-US" sz="2000" b="0" i="1" dirty="0" smtClean="0">
                <a:solidFill>
                  <a:srgbClr val="FFC000"/>
                </a:solidFill>
              </a:rPr>
              <a:t>Yang et al. in preparation</a:t>
            </a:r>
            <a:endParaRPr lang="en-US" sz="2000" b="0" dirty="0"/>
          </a:p>
          <a:p>
            <a:pPr>
              <a:buFont typeface="Arial" charset="0"/>
              <a:buChar char="•"/>
            </a:pPr>
            <a:r>
              <a:rPr lang="en-US" sz="2000" b="0" dirty="0" smtClean="0"/>
              <a:t> While we assume that the genetic variation is the cause and expression change is the effect, we don’t know molecular mechanism behind this relation</a:t>
            </a:r>
          </a:p>
          <a:p>
            <a:pPr lvl="6">
              <a:buFont typeface="Arial" charset="0"/>
              <a:buChar char="•"/>
            </a:pPr>
            <a:r>
              <a:rPr lang="en-US" sz="2000" b="0" i="1" dirty="0" smtClean="0">
                <a:solidFill>
                  <a:srgbClr val="FFC000"/>
                </a:solidFill>
              </a:rPr>
              <a:t>Kim et al. RECOMB 2010</a:t>
            </a:r>
            <a:endParaRPr lang="en-US" sz="2000" b="0" dirty="0" smtClean="0"/>
          </a:p>
          <a:p>
            <a:pPr>
              <a:buFont typeface="Arial" charset="0"/>
              <a:buChar char="•"/>
            </a:pPr>
            <a:r>
              <a:rPr lang="en-US" sz="2000" b="0" dirty="0" smtClean="0"/>
              <a:t> What is the impact of copy number variation on the expression of a given gene?</a:t>
            </a:r>
          </a:p>
          <a:p>
            <a:pPr lvl="6">
              <a:buFont typeface="Arial" charset="0"/>
              <a:buChar char="•"/>
            </a:pPr>
            <a:r>
              <a:rPr lang="en-US" sz="2000" b="0" i="1" dirty="0" smtClean="0">
                <a:solidFill>
                  <a:srgbClr val="FFC000"/>
                </a:solidFill>
              </a:rPr>
              <a:t> Malone, Cho et al. in preparation </a:t>
            </a:r>
            <a:endParaRPr lang="en-US" sz="2000" b="0" dirty="0" smtClean="0"/>
          </a:p>
          <a:p>
            <a:pPr lvl="6">
              <a:buFont typeface="Arial" charset="0"/>
              <a:buChar char="•"/>
            </a:pPr>
            <a:endParaRPr lang="en-US" sz="2000" b="0" dirty="0" smtClean="0"/>
          </a:p>
        </p:txBody>
      </p:sp>
    </p:spTree>
  </p:cSld>
  <p:clrMapOvr>
    <a:masterClrMapping/>
  </p:clrMapOvr>
  <p:transition advTm="20698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25620" y="274637"/>
            <a:ext cx="3961180" cy="1310923"/>
          </a:xfrm>
        </p:spPr>
        <p:txBody>
          <a:bodyPr/>
          <a:lstStyle/>
          <a:p>
            <a:r>
              <a:rPr lang="en-US" sz="3200" b="1" dirty="0" smtClean="0">
                <a:solidFill>
                  <a:srgbClr val="FFCC66"/>
                </a:solidFill>
              </a:rPr>
              <a:t>Challenges </a:t>
            </a:r>
          </a:p>
        </p:txBody>
      </p:sp>
      <p:sp>
        <p:nvSpPr>
          <p:cNvPr id="9219" name="Slide Number Placeholder 4"/>
          <p:cNvSpPr>
            <a:spLocks noGrp="1"/>
          </p:cNvSpPr>
          <p:nvPr>
            <p:ph type="sldNum" sz="quarter" idx="12"/>
          </p:nvPr>
        </p:nvSpPr>
        <p:spPr>
          <a:xfrm>
            <a:off x="6553200" y="6686550"/>
            <a:ext cx="2133600" cy="476250"/>
          </a:xfrm>
          <a:noFill/>
        </p:spPr>
        <p:txBody>
          <a:bodyPr/>
          <a:lstStyle/>
          <a:p>
            <a:fld id="{DED7F1C5-46EB-4EFA-9F51-1A0B7C39DEAB}" type="slidenum">
              <a:rPr lang="en-US" smtClean="0"/>
              <a:pPr/>
              <a:t>8</a:t>
            </a:fld>
            <a:endParaRPr lang="en-US" smtClean="0"/>
          </a:p>
        </p:txBody>
      </p:sp>
      <p:cxnSp>
        <p:nvCxnSpPr>
          <p:cNvPr id="9369" name="Straight Connector 12"/>
          <p:cNvCxnSpPr>
            <a:cxnSpLocks noChangeShapeType="1"/>
          </p:cNvCxnSpPr>
          <p:nvPr/>
        </p:nvCxnSpPr>
        <p:spPr bwMode="auto">
          <a:xfrm rot="5400000">
            <a:off x="-751681" y="4045744"/>
            <a:ext cx="4322762" cy="76200"/>
          </a:xfrm>
          <a:prstGeom prst="line">
            <a:avLst/>
          </a:prstGeom>
          <a:noFill/>
          <a:ln w="9525" algn="ctr">
            <a:solidFill>
              <a:schemeClr val="tx1"/>
            </a:solidFill>
            <a:round/>
            <a:headEnd/>
            <a:tailEnd/>
          </a:ln>
        </p:spPr>
      </p:cxnSp>
      <p:pic>
        <p:nvPicPr>
          <p:cNvPr id="1026" name="Picture 2"/>
          <p:cNvPicPr>
            <a:picLocks noChangeAspect="1" noChangeArrowheads="1"/>
          </p:cNvPicPr>
          <p:nvPr/>
        </p:nvPicPr>
        <p:blipFill>
          <a:blip r:embed="rId2" cstate="print"/>
          <a:srcRect/>
          <a:stretch>
            <a:fillRect/>
          </a:stretch>
        </p:blipFill>
        <p:spPr bwMode="auto">
          <a:xfrm>
            <a:off x="501070" y="79023"/>
            <a:ext cx="3326792" cy="1843440"/>
          </a:xfrm>
          <a:prstGeom prst="rect">
            <a:avLst/>
          </a:prstGeom>
          <a:noFill/>
          <a:ln w="9525">
            <a:noFill/>
            <a:miter lim="800000"/>
            <a:headEnd/>
            <a:tailEnd/>
          </a:ln>
        </p:spPr>
      </p:pic>
      <p:sp>
        <p:nvSpPr>
          <p:cNvPr id="37" name="TextBox 36"/>
          <p:cNvSpPr txBox="1">
            <a:spLocks noChangeArrowheads="1"/>
          </p:cNvSpPr>
          <p:nvPr/>
        </p:nvSpPr>
        <p:spPr bwMode="auto">
          <a:xfrm>
            <a:off x="501071" y="2200039"/>
            <a:ext cx="8185730" cy="4401205"/>
          </a:xfrm>
          <a:prstGeom prst="rect">
            <a:avLst/>
          </a:prstGeom>
          <a:noFill/>
          <a:ln w="9525">
            <a:noFill/>
            <a:miter lim="800000"/>
            <a:headEnd/>
            <a:tailEnd/>
          </a:ln>
        </p:spPr>
        <p:txBody>
          <a:bodyPr wrap="square">
            <a:spAutoFit/>
          </a:bodyPr>
          <a:lstStyle/>
          <a:p>
            <a:pPr>
              <a:buFont typeface="Arial" charset="0"/>
              <a:buChar char="•"/>
            </a:pPr>
            <a:r>
              <a:rPr lang="en-US" b="0" dirty="0">
                <a:solidFill>
                  <a:schemeClr val="tx2">
                    <a:lumMod val="75000"/>
                    <a:lumOff val="25000"/>
                  </a:schemeClr>
                </a:solidFill>
              </a:rPr>
              <a:t> </a:t>
            </a:r>
            <a:r>
              <a:rPr lang="en-US" sz="2000" b="0" dirty="0" smtClean="0">
                <a:solidFill>
                  <a:schemeClr val="tx2">
                    <a:lumMod val="75000"/>
                    <a:lumOff val="25000"/>
                  </a:schemeClr>
                </a:solidFill>
              </a:rPr>
              <a:t> Limited statistical power due to multiple testing </a:t>
            </a:r>
            <a:endParaRPr lang="en-US" sz="2000" b="0" dirty="0">
              <a:solidFill>
                <a:schemeClr val="tx2">
                  <a:lumMod val="75000"/>
                  <a:lumOff val="25000"/>
                </a:schemeClr>
              </a:solidFill>
            </a:endParaRPr>
          </a:p>
          <a:p>
            <a:pPr lvl="1"/>
            <a:r>
              <a:rPr lang="en-US" sz="2000" b="0" i="1" dirty="0" smtClean="0">
                <a:solidFill>
                  <a:schemeClr val="tx2">
                    <a:lumMod val="75000"/>
                    <a:lumOff val="25000"/>
                  </a:schemeClr>
                </a:solidFill>
              </a:rPr>
              <a:t>			Yang et al. ISMB 2009; Bioinformatics 2009</a:t>
            </a:r>
            <a:endParaRPr lang="en-US" sz="2000" b="0" i="1" dirty="0">
              <a:solidFill>
                <a:schemeClr val="tx2">
                  <a:lumMod val="75000"/>
                  <a:lumOff val="25000"/>
                </a:schemeClr>
              </a:solidFill>
            </a:endParaRPr>
          </a:p>
          <a:p>
            <a:pPr>
              <a:buFont typeface="Arial" charset="0"/>
              <a:buChar char="•"/>
            </a:pPr>
            <a:r>
              <a:rPr lang="en-US" sz="2000" b="0" dirty="0">
                <a:solidFill>
                  <a:schemeClr val="tx2">
                    <a:lumMod val="75000"/>
                    <a:lumOff val="25000"/>
                  </a:schemeClr>
                </a:solidFill>
              </a:rPr>
              <a:t> </a:t>
            </a:r>
            <a:r>
              <a:rPr lang="en-US" sz="2000" b="0" dirty="0" smtClean="0">
                <a:solidFill>
                  <a:schemeClr val="tx2">
                    <a:lumMod val="75000"/>
                    <a:lumOff val="25000"/>
                  </a:schemeClr>
                </a:solidFill>
              </a:rPr>
              <a:t>The expression of a gene might be influenced by many loci in additive or non-additive way</a:t>
            </a:r>
          </a:p>
          <a:p>
            <a:pPr lvl="6"/>
            <a:r>
              <a:rPr lang="en-US" sz="2000" b="0" i="1" dirty="0" smtClean="0">
                <a:solidFill>
                  <a:schemeClr val="tx2">
                    <a:lumMod val="75000"/>
                    <a:lumOff val="25000"/>
                  </a:schemeClr>
                </a:solidFill>
              </a:rPr>
              <a:t>Yang et al. in preparation</a:t>
            </a:r>
            <a:endParaRPr lang="en-US" sz="2000" b="0" dirty="0">
              <a:solidFill>
                <a:schemeClr val="tx2">
                  <a:lumMod val="75000"/>
                  <a:lumOff val="25000"/>
                </a:schemeClr>
              </a:solidFill>
            </a:endParaRPr>
          </a:p>
          <a:p>
            <a:pPr>
              <a:buFont typeface="Arial" charset="0"/>
              <a:buChar char="•"/>
            </a:pPr>
            <a:r>
              <a:rPr lang="en-US" sz="2000" b="0" dirty="0" smtClean="0"/>
              <a:t> While we assume that the genetic variation is the cause and expression change is the effect, we don’t know molecular mechanism behind this relation</a:t>
            </a:r>
          </a:p>
          <a:p>
            <a:pPr lvl="6">
              <a:buFont typeface="Arial" charset="0"/>
              <a:buChar char="•"/>
            </a:pPr>
            <a:r>
              <a:rPr lang="en-US" sz="2000" b="0" i="1" dirty="0" smtClean="0">
                <a:solidFill>
                  <a:srgbClr val="FFC000"/>
                </a:solidFill>
              </a:rPr>
              <a:t>Kim et al. RECOMB 2010</a:t>
            </a:r>
            <a:endParaRPr lang="en-US" sz="2000" b="0" dirty="0" smtClean="0"/>
          </a:p>
          <a:p>
            <a:pPr>
              <a:buFont typeface="Arial" charset="0"/>
              <a:buChar char="•"/>
            </a:pPr>
            <a:r>
              <a:rPr lang="en-US" sz="2000" b="0" dirty="0" smtClean="0"/>
              <a:t> </a:t>
            </a:r>
            <a:r>
              <a:rPr lang="en-US" sz="2000" b="0" dirty="0" smtClean="0">
                <a:solidFill>
                  <a:schemeClr val="bg2">
                    <a:lumMod val="75000"/>
                  </a:schemeClr>
                </a:solidFill>
              </a:rPr>
              <a:t>For genotype variation defined by changes of gene copy number, what is the impact of copy number variation on the expression of a given gene?</a:t>
            </a:r>
          </a:p>
          <a:p>
            <a:pPr lvl="6">
              <a:buFont typeface="Arial" charset="0"/>
              <a:buChar char="•"/>
            </a:pPr>
            <a:r>
              <a:rPr lang="en-US" sz="2000" b="0" i="1" dirty="0" smtClean="0">
                <a:solidFill>
                  <a:schemeClr val="bg2">
                    <a:lumMod val="75000"/>
                  </a:schemeClr>
                </a:solidFill>
              </a:rPr>
              <a:t> Malone, Cho et al. in preparation </a:t>
            </a:r>
            <a:endParaRPr lang="en-US" sz="2000" b="0" dirty="0" smtClean="0">
              <a:solidFill>
                <a:schemeClr val="bg2">
                  <a:lumMod val="75000"/>
                </a:schemeClr>
              </a:solidFill>
            </a:endParaRPr>
          </a:p>
          <a:p>
            <a:pPr lvl="6">
              <a:buFont typeface="Arial" charset="0"/>
              <a:buChar char="•"/>
            </a:pPr>
            <a:endParaRPr lang="en-US" sz="2000" b="0" dirty="0" smtClean="0"/>
          </a:p>
        </p:txBody>
      </p:sp>
    </p:spTree>
  </p:cSld>
  <p:clrMapOvr>
    <a:masterClrMapping/>
  </p:clrMapOvr>
  <p:transition advTm="20698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9900"/>
                </a:solidFill>
              </a:rPr>
              <a:t>Copy number variations in cancer </a:t>
            </a:r>
            <a:endParaRPr lang="en-US" sz="3600" dirty="0">
              <a:solidFill>
                <a:srgbClr val="FF9900"/>
              </a:solidFill>
            </a:endParaRPr>
          </a:p>
        </p:txBody>
      </p:sp>
      <p:sp>
        <p:nvSpPr>
          <p:cNvPr id="5" name="Footer Placeholder 4"/>
          <p:cNvSpPr>
            <a:spLocks noGrp="1"/>
          </p:cNvSpPr>
          <p:nvPr>
            <p:ph type="ftr" sz="quarter" idx="11"/>
          </p:nvPr>
        </p:nvSpPr>
        <p:spPr/>
        <p:txBody>
          <a:bodyPr/>
          <a:lstStyle/>
          <a:p>
            <a:pPr>
              <a:defRPr/>
            </a:pPr>
            <a:r>
              <a:rPr lang="en-US" smtClean="0"/>
              <a:t>BSOSC Review, November 2008</a:t>
            </a:r>
            <a:endParaRPr lang="en-US"/>
          </a:p>
        </p:txBody>
      </p:sp>
      <p:sp>
        <p:nvSpPr>
          <p:cNvPr id="6" name="Slide Number Placeholder 5"/>
          <p:cNvSpPr>
            <a:spLocks noGrp="1"/>
          </p:cNvSpPr>
          <p:nvPr>
            <p:ph type="sldNum" sz="quarter" idx="12"/>
          </p:nvPr>
        </p:nvSpPr>
        <p:spPr/>
        <p:txBody>
          <a:bodyPr/>
          <a:lstStyle/>
          <a:p>
            <a:pPr>
              <a:defRPr/>
            </a:pPr>
            <a:fld id="{14436B24-D611-44C0-90D7-1531E2910CBD}" type="slidenum">
              <a:rPr lang="en-US" smtClean="0"/>
              <a:pPr>
                <a:defRPr/>
              </a:pPr>
              <a:t>9</a:t>
            </a:fld>
            <a:endParaRPr lang="en-US"/>
          </a:p>
        </p:txBody>
      </p:sp>
      <p:pic>
        <p:nvPicPr>
          <p:cNvPr id="56322" name="Picture 2"/>
          <p:cNvPicPr>
            <a:picLocks noChangeAspect="1" noChangeArrowheads="1"/>
          </p:cNvPicPr>
          <p:nvPr/>
        </p:nvPicPr>
        <p:blipFill>
          <a:blip r:embed="rId2" cstate="print"/>
          <a:srcRect/>
          <a:stretch>
            <a:fillRect/>
          </a:stretch>
        </p:blipFill>
        <p:spPr bwMode="auto">
          <a:xfrm>
            <a:off x="-66675" y="2790825"/>
            <a:ext cx="9210675" cy="127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2.5"/>
</p:tagLst>
</file>

<file path=ppt/tags/tag10.xml><?xml version="1.0" encoding="utf-8"?>
<p:tagLst xmlns:a="http://schemas.openxmlformats.org/drawingml/2006/main" xmlns:r="http://schemas.openxmlformats.org/officeDocument/2006/relationships" xmlns:p="http://schemas.openxmlformats.org/presentationml/2006/main">
  <p:tag name="TIMING" val="|24.4"/>
</p:tagLst>
</file>

<file path=ppt/tags/tag11.xml><?xml version="1.0" encoding="utf-8"?>
<p:tagLst xmlns:a="http://schemas.openxmlformats.org/drawingml/2006/main" xmlns:r="http://schemas.openxmlformats.org/officeDocument/2006/relationships" xmlns:p="http://schemas.openxmlformats.org/presentationml/2006/main">
  <p:tag name="TIMING" val="|29|6.1|25.7|16.9|10.2"/>
</p:tagLst>
</file>

<file path=ppt/tags/tag12.xml><?xml version="1.0" encoding="utf-8"?>
<p:tagLst xmlns:a="http://schemas.openxmlformats.org/drawingml/2006/main" xmlns:r="http://schemas.openxmlformats.org/officeDocument/2006/relationships" xmlns:p="http://schemas.openxmlformats.org/presentationml/2006/main">
  <p:tag name="TIMING" val="|21.5|1.8|4.9|1.6|2.4"/>
</p:tagLst>
</file>

<file path=ppt/tags/tag2.xml><?xml version="1.0" encoding="utf-8"?>
<p:tagLst xmlns:a="http://schemas.openxmlformats.org/drawingml/2006/main" xmlns:r="http://schemas.openxmlformats.org/officeDocument/2006/relationships" xmlns:p="http://schemas.openxmlformats.org/presentationml/2006/main">
  <p:tag name="TIMING" val="|14.6|9.8|16.1"/>
</p:tagLst>
</file>

<file path=ppt/tags/tag3.xml><?xml version="1.0" encoding="utf-8"?>
<p:tagLst xmlns:a="http://schemas.openxmlformats.org/drawingml/2006/main" xmlns:r="http://schemas.openxmlformats.org/officeDocument/2006/relationships" xmlns:p="http://schemas.openxmlformats.org/presentationml/2006/main">
  <p:tag name="TIMING" val="|11.3|7.3|16.8"/>
</p:tagLst>
</file>

<file path=ppt/tags/tag4.xml><?xml version="1.0" encoding="utf-8"?>
<p:tagLst xmlns:a="http://schemas.openxmlformats.org/drawingml/2006/main" xmlns:r="http://schemas.openxmlformats.org/officeDocument/2006/relationships" xmlns:p="http://schemas.openxmlformats.org/presentationml/2006/main">
  <p:tag name="TIMING" val="|3.9|14.4|18.8|12.8"/>
</p:tagLst>
</file>

<file path=ppt/tags/tag5.xml><?xml version="1.0" encoding="utf-8"?>
<p:tagLst xmlns:a="http://schemas.openxmlformats.org/drawingml/2006/main" xmlns:r="http://schemas.openxmlformats.org/officeDocument/2006/relationships" xmlns:p="http://schemas.openxmlformats.org/presentationml/2006/main">
  <p:tag name="TIMING" val="|0.6|6|0.9|11.3|31.3"/>
</p:tagLst>
</file>

<file path=ppt/tags/tag6.xml><?xml version="1.0" encoding="utf-8"?>
<p:tagLst xmlns:a="http://schemas.openxmlformats.org/drawingml/2006/main" xmlns:r="http://schemas.openxmlformats.org/officeDocument/2006/relationships" xmlns:p="http://schemas.openxmlformats.org/presentationml/2006/main">
  <p:tag name="TIMING" val="|2.8"/>
</p:tagLst>
</file>

<file path=ppt/tags/tag7.xml><?xml version="1.0" encoding="utf-8"?>
<p:tagLst xmlns:a="http://schemas.openxmlformats.org/drawingml/2006/main" xmlns:r="http://schemas.openxmlformats.org/officeDocument/2006/relationships" xmlns:p="http://schemas.openxmlformats.org/presentationml/2006/main">
  <p:tag name="TIMING" val="|14|35.7|40.4"/>
</p:tagLst>
</file>

<file path=ppt/tags/tag8.xml><?xml version="1.0" encoding="utf-8"?>
<p:tagLst xmlns:a="http://schemas.openxmlformats.org/drawingml/2006/main" xmlns:r="http://schemas.openxmlformats.org/officeDocument/2006/relationships" xmlns:p="http://schemas.openxmlformats.org/presentationml/2006/main">
  <p:tag name="TIMING" val="|39.7|17.6"/>
</p:tagLst>
</file>

<file path=ppt/tags/tag9.xml><?xml version="1.0" encoding="utf-8"?>
<p:tagLst xmlns:a="http://schemas.openxmlformats.org/drawingml/2006/main" xmlns:r="http://schemas.openxmlformats.org/officeDocument/2006/relationships" xmlns:p="http://schemas.openxmlformats.org/presentationml/2006/main">
  <p:tag name="TIMING" val="|0.4|1.9|92|5.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FFFFCC"/>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30868</TotalTime>
  <Words>1133</Words>
  <Application>Microsoft Office PowerPoint</Application>
  <PresentationFormat>On-screen Show (4:3)</PresentationFormat>
  <Paragraphs>401</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Expression as quantitative trait</vt:lpstr>
      <vt:lpstr>expression Quantitative Trait Loci analysis (eQTL)</vt:lpstr>
      <vt:lpstr>Importance of expression as quantitative trait</vt:lpstr>
      <vt:lpstr>Challenges </vt:lpstr>
      <vt:lpstr>Challenges </vt:lpstr>
      <vt:lpstr>Challenges </vt:lpstr>
      <vt:lpstr>Copy number variations in cancer </vt:lpstr>
      <vt:lpstr>Slide 10</vt:lpstr>
      <vt:lpstr>Slide 11</vt:lpstr>
      <vt:lpstr>Slide 12</vt:lpstr>
      <vt:lpstr>Slide 13</vt:lpstr>
      <vt:lpstr>Slide 14</vt:lpstr>
      <vt:lpstr>Slide 15</vt:lpstr>
      <vt:lpstr>Tree important sets of genes of interest </vt:lpstr>
      <vt:lpstr>Slide 17</vt:lpstr>
      <vt:lpstr>Slide 18</vt:lpstr>
      <vt:lpstr>Slide 19</vt:lpstr>
      <vt:lpstr>Slide 20</vt:lpstr>
      <vt:lpstr>Dropping the restriction that last last but one node on the pathway is a TF</vt:lpstr>
      <vt:lpstr>Slide 22</vt:lpstr>
      <vt:lpstr>Effect of copy number variation of a gene on expression of this gene:</vt:lpstr>
      <vt:lpstr>Impact of gene copy number variation (CNV) on gene expression;  </vt:lpstr>
      <vt:lpstr>DrosDel lines profiled</vt:lpstr>
      <vt:lpstr>How fly responses to gene deletion </vt:lpstr>
      <vt:lpstr>How fly responses to gene deletion </vt:lpstr>
      <vt:lpstr>Distribution of Expression Fold Changes</vt:lpstr>
      <vt:lpstr>Slide 29</vt:lpstr>
      <vt:lpstr>Acknowledgments </vt:lpstr>
      <vt:lpstr>Slide 31</vt:lpstr>
      <vt:lpstr>Slide 32</vt:lpstr>
      <vt:lpstr>Slide 33</vt:lpstr>
    </vt:vector>
  </TitlesOfParts>
  <Company>NCBI\NLM\NIH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przytyck</dc:creator>
  <cp:lastModifiedBy>przytyck</cp:lastModifiedBy>
  <cp:revision>1055</cp:revision>
  <dcterms:created xsi:type="dcterms:W3CDTF">2008-10-11T04:15:06Z</dcterms:created>
  <dcterms:modified xsi:type="dcterms:W3CDTF">2010-09-23T12:18:21Z</dcterms:modified>
</cp:coreProperties>
</file>