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33A-B9A1-764C-9722-3A60E2A3EA47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23C-9466-1941-8EFA-B261AA89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33A-B9A1-764C-9722-3A60E2A3EA47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23C-9466-1941-8EFA-B261AA89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33A-B9A1-764C-9722-3A60E2A3EA47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23C-9466-1941-8EFA-B261AA89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33A-B9A1-764C-9722-3A60E2A3EA47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23C-9466-1941-8EFA-B261AA89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33A-B9A1-764C-9722-3A60E2A3EA47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23C-9466-1941-8EFA-B261AA89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33A-B9A1-764C-9722-3A60E2A3EA47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23C-9466-1941-8EFA-B261AA89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33A-B9A1-764C-9722-3A60E2A3EA47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23C-9466-1941-8EFA-B261AA89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33A-B9A1-764C-9722-3A60E2A3EA47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23C-9466-1941-8EFA-B261AA89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33A-B9A1-764C-9722-3A60E2A3EA47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23C-9466-1941-8EFA-B261AA89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33A-B9A1-764C-9722-3A60E2A3EA47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23C-9466-1941-8EFA-B261AA89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B33A-B9A1-764C-9722-3A60E2A3EA47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23C-9466-1941-8EFA-B261AA89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BB33A-B9A1-764C-9722-3A60E2A3EA47}" type="datetimeFigureOut">
              <a:rPr lang="en-US" smtClean="0"/>
              <a:pPr/>
              <a:t>9/23/10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1923C-9466-1941-8EFA-B261AA89A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df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209040"/>
            <a:ext cx="8331200" cy="1470025"/>
          </a:xfrm>
        </p:spPr>
        <p:txBody>
          <a:bodyPr/>
          <a:lstStyle/>
          <a:p>
            <a:r>
              <a:rPr lang="en-US" dirty="0"/>
              <a:t>Factors affecting mRNA expression in a large population study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Peter J. Munson, Ph.D.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Mathematical and Statistical Computing Laboratory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Division of Computational Bioscience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Center for Information Technology, NIH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2500" y="241300"/>
            <a:ext cx="7239000" cy="637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4400" y="2062480"/>
            <a:ext cx="1767840" cy="3169920"/>
          </a:xfrm>
          <a:prstGeom prst="rect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84400" y="3840480"/>
            <a:ext cx="4511040" cy="1391920"/>
          </a:xfrm>
          <a:prstGeom prst="rect">
            <a:avLst/>
          </a:pr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84400" y="4775200"/>
            <a:ext cx="1706880" cy="457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4400" y="3840480"/>
            <a:ext cx="579120" cy="1391920"/>
          </a:xfrm>
          <a:prstGeom prst="rect">
            <a:avLst/>
          </a:prstGeom>
          <a:solidFill>
            <a:schemeClr val="accent3">
              <a:lumMod val="75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84400" y="5090160"/>
            <a:ext cx="4511040" cy="142240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84400" y="2316480"/>
            <a:ext cx="2377440" cy="2915920"/>
          </a:xfrm>
          <a:prstGeom prst="rect">
            <a:avLst/>
          </a:prstGeom>
          <a:solidFill>
            <a:schemeClr val="tx2">
              <a:lumMod val="40000"/>
              <a:lumOff val="60000"/>
              <a:alpha val="1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06321" y="904240"/>
            <a:ext cx="511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 Connectivity Map measured how expression of 12,000 genes is affected by  ~1,000 compounds, hormones, drugs, biologics using standard cell lines.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84400" y="3312160"/>
            <a:ext cx="1706880" cy="1920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48847" y="56634"/>
            <a:ext cx="7288999" cy="6713954"/>
            <a:chOff x="248847" y="56634"/>
            <a:chExt cx="7288999" cy="6713954"/>
          </a:xfrm>
        </p:grpSpPr>
        <p:sp>
          <p:nvSpPr>
            <p:cNvPr id="12" name="TextBox 11"/>
            <p:cNvSpPr txBox="1"/>
            <p:nvPr/>
          </p:nvSpPr>
          <p:spPr>
            <a:xfrm>
              <a:off x="2051599" y="56634"/>
              <a:ext cx="5486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Space of “systems-friendly” datasets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76748" y="6247368"/>
              <a:ext cx="1348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Breadth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29665" y="2886624"/>
              <a:ext cx="1080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Depth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2500" y="241300"/>
            <a:ext cx="7239000" cy="637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4400" y="2062480"/>
            <a:ext cx="1767840" cy="3169920"/>
          </a:xfrm>
          <a:prstGeom prst="rect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84400" y="3840480"/>
            <a:ext cx="4511040" cy="1391920"/>
          </a:xfrm>
          <a:prstGeom prst="rect">
            <a:avLst/>
          </a:pr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84400" y="4775200"/>
            <a:ext cx="1706880" cy="457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4400" y="3840480"/>
            <a:ext cx="579120" cy="1391920"/>
          </a:xfrm>
          <a:prstGeom prst="rect">
            <a:avLst/>
          </a:prstGeom>
          <a:solidFill>
            <a:schemeClr val="accent3">
              <a:lumMod val="75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84400" y="5090160"/>
            <a:ext cx="4511040" cy="142240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84400" y="2316480"/>
            <a:ext cx="2377440" cy="2915920"/>
          </a:xfrm>
          <a:prstGeom prst="rect">
            <a:avLst/>
          </a:prstGeom>
          <a:solidFill>
            <a:schemeClr val="tx2">
              <a:lumMod val="40000"/>
              <a:lumOff val="60000"/>
              <a:alpha val="1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84400" y="3312160"/>
            <a:ext cx="1706880" cy="1920240"/>
          </a:xfrm>
          <a:prstGeom prst="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84400" y="2661920"/>
            <a:ext cx="1524000" cy="2570480"/>
          </a:xfrm>
          <a:prstGeom prst="rect">
            <a:avLst/>
          </a:prstGeom>
          <a:solidFill>
            <a:srgbClr val="660066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36801" y="853440"/>
            <a:ext cx="510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Framingham </a:t>
            </a:r>
            <a:r>
              <a:rPr lang="en-US" dirty="0" err="1" smtClean="0"/>
              <a:t>SABRe</a:t>
            </a:r>
            <a:r>
              <a:rPr lang="en-US" dirty="0" smtClean="0"/>
              <a:t> project 3 case-control study assesses RNA expression in 222 cases of MI, CABG, PRCD, ABI with 222 age, sex matched controls.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8847" y="56634"/>
            <a:ext cx="7288999" cy="6713954"/>
            <a:chOff x="248847" y="56634"/>
            <a:chExt cx="7288999" cy="6713954"/>
          </a:xfrm>
        </p:grpSpPr>
        <p:sp>
          <p:nvSpPr>
            <p:cNvPr id="14" name="TextBox 13"/>
            <p:cNvSpPr txBox="1"/>
            <p:nvPr/>
          </p:nvSpPr>
          <p:spPr>
            <a:xfrm>
              <a:off x="2051599" y="56634"/>
              <a:ext cx="5486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Space of “systems-friendly” datasets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76748" y="6247368"/>
              <a:ext cx="1348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Breadth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29665" y="2886624"/>
              <a:ext cx="1080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Depth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41300"/>
            <a:ext cx="7239000" cy="637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4400" y="2062480"/>
            <a:ext cx="1767840" cy="3169920"/>
          </a:xfrm>
          <a:prstGeom prst="rect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4400" y="3840480"/>
            <a:ext cx="4511040" cy="1391920"/>
          </a:xfrm>
          <a:prstGeom prst="rect">
            <a:avLst/>
          </a:pr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84400" y="4775200"/>
            <a:ext cx="1706880" cy="457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84400" y="3840480"/>
            <a:ext cx="579120" cy="1391920"/>
          </a:xfrm>
          <a:prstGeom prst="rect">
            <a:avLst/>
          </a:prstGeom>
          <a:solidFill>
            <a:schemeClr val="accent3">
              <a:lumMod val="75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84400" y="5090160"/>
            <a:ext cx="4511040" cy="142240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84400" y="2316480"/>
            <a:ext cx="2377440" cy="2915920"/>
          </a:xfrm>
          <a:prstGeom prst="rect">
            <a:avLst/>
          </a:prstGeom>
          <a:solidFill>
            <a:schemeClr val="tx2">
              <a:lumMod val="40000"/>
              <a:lumOff val="60000"/>
              <a:alpha val="1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84400" y="3312160"/>
            <a:ext cx="1706880" cy="1920240"/>
          </a:xfrm>
          <a:prstGeom prst="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84400" y="2661920"/>
            <a:ext cx="1524000" cy="2570480"/>
          </a:xfrm>
          <a:prstGeom prst="rect">
            <a:avLst/>
          </a:prstGeom>
          <a:solidFill>
            <a:srgbClr val="660066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84400" y="2661920"/>
            <a:ext cx="2103120" cy="2570480"/>
          </a:xfrm>
          <a:prstGeom prst="rect">
            <a:avLst/>
          </a:prstGeom>
          <a:solidFill>
            <a:srgbClr val="660066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58720" y="944880"/>
            <a:ext cx="501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completed </a:t>
            </a:r>
            <a:r>
              <a:rPr lang="en-US" dirty="0" err="1" smtClean="0"/>
              <a:t>SABRe</a:t>
            </a:r>
            <a:r>
              <a:rPr lang="en-US" dirty="0" smtClean="0"/>
              <a:t> Project 3 will assay 5,000+ samples from Framingham population, for expression of 300,000 </a:t>
            </a:r>
            <a:r>
              <a:rPr lang="en-US" dirty="0" err="1" smtClean="0"/>
              <a:t>exons</a:t>
            </a:r>
            <a:r>
              <a:rPr lang="en-US" dirty="0" smtClean="0"/>
              <a:t>, 20,000 genes, accompanied by detailed health histories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8847" y="56634"/>
            <a:ext cx="7288999" cy="6713954"/>
            <a:chOff x="248847" y="56634"/>
            <a:chExt cx="7288999" cy="6713954"/>
          </a:xfrm>
        </p:grpSpPr>
        <p:sp>
          <p:nvSpPr>
            <p:cNvPr id="15" name="TextBox 14"/>
            <p:cNvSpPr txBox="1"/>
            <p:nvPr/>
          </p:nvSpPr>
          <p:spPr>
            <a:xfrm>
              <a:off x="2051599" y="56634"/>
              <a:ext cx="5486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Space of “systems-friendly” datasets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76748" y="6247368"/>
              <a:ext cx="1348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Breadth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29665" y="2886624"/>
              <a:ext cx="1080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Depth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BRe CVD for NCBI March 2009 1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7160"/>
            <a:ext cx="8778240" cy="658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BRe CVD for NCBI March 2009 1 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BRe CVD for NCBI March 2009 1 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Affymetrix</a:t>
            </a:r>
            <a:r>
              <a:rPr lang="en-US" dirty="0" smtClean="0"/>
              <a:t> HuEx_1.0_st Array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747" y="14176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7747" y="1234976"/>
            <a:ext cx="8046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 pitchFamily="-108" charset="0"/>
              </a:rPr>
              <a:t> 6.5 million probes, 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 pitchFamily="-108" charset="0"/>
              </a:rPr>
              <a:t> 1.4 million </a:t>
            </a:r>
            <a:r>
              <a:rPr lang="en-US" sz="2400" dirty="0" err="1" smtClean="0">
                <a:latin typeface="Times New Roman" pitchFamily="-108" charset="0"/>
              </a:rPr>
              <a:t>probesets</a:t>
            </a:r>
            <a:r>
              <a:rPr lang="en-US" sz="2400" dirty="0" smtClean="0">
                <a:latin typeface="Times New Roman" pitchFamily="-108" charset="0"/>
              </a:rPr>
              <a:t> targeting 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 pitchFamily="-108" charset="0"/>
              </a:rPr>
              <a:t> 1.2 million </a:t>
            </a:r>
            <a:r>
              <a:rPr lang="en-US" sz="2400" dirty="0" err="1" smtClean="0">
                <a:latin typeface="Times New Roman" pitchFamily="-108" charset="0"/>
              </a:rPr>
              <a:t>exons</a:t>
            </a:r>
            <a:r>
              <a:rPr lang="en-US" sz="2400" dirty="0" smtClean="0">
                <a:latin typeface="Times New Roman" pitchFamily="-108" charset="0"/>
              </a:rPr>
              <a:t>, </a:t>
            </a:r>
            <a:r>
              <a:rPr lang="en-US" sz="2400" i="1" dirty="0" smtClean="0">
                <a:latin typeface="Times New Roman" pitchFamily="-108" charset="0"/>
              </a:rPr>
              <a:t>every known or  predicted </a:t>
            </a:r>
            <a:r>
              <a:rPr lang="en-US" sz="2400" i="1" dirty="0" err="1" smtClean="0">
                <a:latin typeface="Times New Roman" pitchFamily="-108" charset="0"/>
              </a:rPr>
              <a:t>exon</a:t>
            </a:r>
            <a:r>
              <a:rPr lang="en-US" sz="2400" i="1" dirty="0" smtClean="0">
                <a:latin typeface="Times New Roman" pitchFamily="-108" charset="0"/>
              </a:rPr>
              <a:t> in the genome</a:t>
            </a:r>
            <a:endParaRPr lang="en-US" sz="2400" dirty="0" smtClean="0">
              <a:latin typeface="Times New Roman" pitchFamily="-108" charset="0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 pitchFamily="-108" charset="0"/>
              </a:rPr>
              <a:t> Allows for genome-wide screening of expression and alternative splicing events</a:t>
            </a:r>
            <a:endParaRPr lang="en-US" sz="2400" dirty="0">
              <a:latin typeface="Times New Roman" pitchFamily="-108" charset="0"/>
            </a:endParaRPr>
          </a:p>
        </p:txBody>
      </p:sp>
      <p:pic>
        <p:nvPicPr>
          <p:cNvPr id="12" name="Picture 11" descr="hgtIdeo_genome_1ae0_a6d0f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0" y="3754397"/>
            <a:ext cx="6858000" cy="228600"/>
          </a:xfrm>
          <a:prstGeom prst="rect">
            <a:avLst/>
          </a:prstGeom>
        </p:spPr>
      </p:pic>
      <p:pic>
        <p:nvPicPr>
          <p:cNvPr id="13" name="Picture 12" descr="hgt_genome_1ae0_a6d0f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15720" y="3982997"/>
            <a:ext cx="6858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SABRe</a:t>
            </a:r>
            <a:r>
              <a:rPr lang="en-US" dirty="0" smtClean="0"/>
              <a:t> CVD Project 3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Phase 1: Feasibility study.  Choose appropriate sample type (whole blood, PBMC fraction, </a:t>
            </a:r>
            <a:r>
              <a:rPr lang="en-US" sz="2800" dirty="0" err="1" smtClean="0"/>
              <a:t>lymphoblastoid</a:t>
            </a:r>
            <a:r>
              <a:rPr lang="en-US" sz="2800" dirty="0" smtClean="0"/>
              <a:t> cell lines), based on 50 samples of each type – completed 10/2009</a:t>
            </a:r>
          </a:p>
          <a:p>
            <a:r>
              <a:rPr lang="en-US" sz="2800" dirty="0" smtClean="0"/>
              <a:t>Phase 2: Case-control study of MI, CABG, PRCD, ABI with age, sex matched controls – completed 7/2010</a:t>
            </a:r>
          </a:p>
          <a:p>
            <a:r>
              <a:rPr lang="en-US" sz="2800" dirty="0" smtClean="0"/>
              <a:t>Phase 3: </a:t>
            </a:r>
          </a:p>
          <a:p>
            <a:pPr>
              <a:buNone/>
            </a:pPr>
            <a:r>
              <a:rPr lang="en-US" sz="2800" dirty="0" smtClean="0"/>
              <a:t>	~2,000 Offspring generation samples –12/2010</a:t>
            </a:r>
          </a:p>
          <a:p>
            <a:pPr>
              <a:buNone/>
            </a:pPr>
            <a:r>
              <a:rPr lang="en-US" sz="2800" dirty="0" smtClean="0"/>
              <a:t>	~3,000 Gen3 Exam 1 samples – 7/2010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281680" cy="746760"/>
          </a:xfrm>
        </p:spPr>
        <p:txBody>
          <a:bodyPr/>
          <a:lstStyle/>
          <a:p>
            <a:r>
              <a:rPr lang="en-US" dirty="0" smtClean="0"/>
              <a:t>Quality control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504440"/>
            <a:ext cx="3281680" cy="74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 control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530600"/>
            <a:ext cx="3281680" cy="74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 control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429760"/>
            <a:ext cx="8077200" cy="221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noProof="0" dirty="0" smtClean="0"/>
              <a:t>Detect significant biomarkers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Account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lang="en-US" sz="3200" dirty="0" smtClean="0"/>
              <a:t>un-matched covariates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Account for Batch effects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Principal Components Analysis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447800"/>
            <a:ext cx="6776720" cy="5288280"/>
            <a:chOff x="0" y="943610"/>
            <a:chExt cx="7478594" cy="57924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0" y="943610"/>
              <a:ext cx="7478594" cy="579247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638800" y="1447800"/>
              <a:ext cx="1310640" cy="646331"/>
              <a:chOff x="5655680" y="1295400"/>
              <a:chExt cx="1310640" cy="64633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 t="26667" r="90619"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 t="26667" r="90619"/>
                  <a:stretch>
                    <a:fillRect/>
                  </a:stretch>
                </p:blipFill>
              </mc:Fallback>
            </mc:AlternateContent>
            <p:spPr>
              <a:xfrm>
                <a:off x="5816600" y="1417638"/>
                <a:ext cx="269240" cy="44704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943600" y="1295400"/>
                <a:ext cx="850000" cy="640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control</a:t>
                </a:r>
              </a:p>
              <a:p>
                <a:r>
                  <a:rPr lang="en-US" sz="1600" dirty="0" smtClean="0"/>
                  <a:t>case</a:t>
                </a:r>
                <a:endParaRPr lang="en-US" sz="16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655680" y="1295400"/>
                <a:ext cx="131064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675120" y="1717040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separation of case control in PC1, PC2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Has been greatly facilitated by completion of human genome</a:t>
            </a:r>
          </a:p>
          <a:p>
            <a:r>
              <a:rPr lang="en-US" sz="2800" dirty="0" smtClean="0"/>
              <a:t>Can only proceed if high-quality, broad, deep datasets are available</a:t>
            </a:r>
          </a:p>
          <a:p>
            <a:r>
              <a:rPr lang="en-US" sz="2800" dirty="0" smtClean="0"/>
              <a:t>Growing number of such datasets in model systems (yeast, mouse, </a:t>
            </a:r>
            <a:r>
              <a:rPr lang="en-US" sz="2800" dirty="0" err="1" smtClean="0"/>
              <a:t>zebrafish</a:t>
            </a:r>
            <a:r>
              <a:rPr lang="en-US" sz="2800" dirty="0" smtClean="0"/>
              <a:t>) are available</a:t>
            </a:r>
          </a:p>
          <a:p>
            <a:r>
              <a:rPr lang="en-US" sz="2800" dirty="0" smtClean="0"/>
              <a:t>Limited number of such datasets exist in human:</a:t>
            </a:r>
          </a:p>
          <a:p>
            <a:pPr lvl="1"/>
            <a:r>
              <a:rPr lang="en-US" sz="2400" dirty="0" smtClean="0"/>
              <a:t>GWAS studies (not clear if useful to systems biology)</a:t>
            </a:r>
          </a:p>
          <a:p>
            <a:pPr lvl="1"/>
            <a:r>
              <a:rPr lang="en-US" sz="2400" dirty="0" smtClean="0"/>
              <a:t>NCI-60, </a:t>
            </a:r>
            <a:r>
              <a:rPr lang="en-US" sz="2400" dirty="0" err="1" smtClean="0"/>
              <a:t>Affymetrix</a:t>
            </a:r>
            <a:r>
              <a:rPr lang="en-US" sz="2400" dirty="0" smtClean="0"/>
              <a:t> tissue data, Novartis </a:t>
            </a:r>
            <a:r>
              <a:rPr lang="en-US" sz="2400" dirty="0" err="1" smtClean="0"/>
              <a:t>GeneAtlas</a:t>
            </a:r>
            <a:r>
              <a:rPr lang="en-US" sz="2400" dirty="0" smtClean="0"/>
              <a:t>, e.g.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17907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Samples handled robotically in batches of 96</a:t>
            </a:r>
          </a:p>
          <a:p>
            <a:r>
              <a:rPr lang="en-US" dirty="0" smtClean="0"/>
              <a:t>Cases/controls balanced within batch</a:t>
            </a:r>
          </a:p>
          <a:p>
            <a:r>
              <a:rPr lang="en-US" dirty="0" smtClean="0"/>
              <a:t>One batch per week</a:t>
            </a:r>
          </a:p>
          <a:p>
            <a:r>
              <a:rPr lang="en-US" dirty="0" smtClean="0"/>
              <a:t>Substantial batch effect (as expected)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92630" y="3390900"/>
            <a:ext cx="54229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68397" y="1417638"/>
            <a:ext cx="492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279 genes are significant at FDR&lt;50%, Paired </a:t>
            </a:r>
            <a:r>
              <a:rPr lang="en-US" dirty="0" err="1" smtClean="0"/>
              <a:t>t</a:t>
            </a:r>
            <a:r>
              <a:rPr lang="en-US" dirty="0" smtClean="0"/>
              <a:t>-test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37460" y="1786970"/>
            <a:ext cx="70612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8520"/>
            <a:ext cx="8229600" cy="746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Factors Affecting Expression</a:t>
            </a:r>
            <a:br>
              <a:rPr lang="en-US" dirty="0" smtClean="0"/>
            </a:br>
            <a:r>
              <a:rPr lang="en-US" sz="2400" dirty="0" smtClean="0"/>
              <a:t>MANOVA of gene expression on covariates</a:t>
            </a:r>
            <a:br>
              <a:rPr lang="en-US" sz="2400" dirty="0" smtClean="0"/>
            </a:br>
            <a:r>
              <a:rPr lang="en-US" sz="2400" dirty="0" smtClean="0"/>
              <a:t>using 20 PCs (45% of total variability)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1457"/>
            <a:ext cx="8229600" cy="4525963"/>
          </a:xfrm>
        </p:spPr>
        <p:txBody>
          <a:bodyPr/>
          <a:lstStyle/>
          <a:p>
            <a:r>
              <a:rPr lang="en-US" sz="2400" dirty="0" smtClean="0"/>
              <a:t>Sex (primarily due to presence of </a:t>
            </a:r>
            <a:r>
              <a:rPr lang="en-US" sz="2400" dirty="0" err="1" smtClean="0"/>
              <a:t>chrY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Batch (need better ways to mitigate this effect!)</a:t>
            </a:r>
          </a:p>
          <a:p>
            <a:r>
              <a:rPr lang="en-US" sz="2400" dirty="0" smtClean="0"/>
              <a:t>Identify genes affected by Smoking, Triglyceride level, Age and maybe Aspirin Use</a:t>
            </a:r>
          </a:p>
          <a:p>
            <a:r>
              <a:rPr lang="en-US" sz="2400" dirty="0" smtClean="0"/>
              <a:t>Can now identify biomarker genes (later </a:t>
            </a:r>
            <a:r>
              <a:rPr lang="en-US" sz="2400" dirty="0" err="1" smtClean="0"/>
              <a:t>exons</a:t>
            </a:r>
            <a:r>
              <a:rPr lang="en-US" sz="2400" dirty="0" smtClean="0"/>
              <a:t>) for Case-</a:t>
            </a:r>
            <a:r>
              <a:rPr lang="en-US" sz="2400" dirty="0" err="1" smtClean="0"/>
              <a:t>ness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7800" y="1978268"/>
            <a:ext cx="62484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Account (adjust) for covariates</a:t>
            </a:r>
          </a:p>
          <a:p>
            <a:r>
              <a:rPr lang="en-US" sz="2400" dirty="0" smtClean="0"/>
              <a:t>Mixed-effect model analysis to better account for batch</a:t>
            </a:r>
          </a:p>
          <a:p>
            <a:r>
              <a:rPr lang="en-US" sz="2400" dirty="0" smtClean="0"/>
              <a:t>Network analysis (systems level)</a:t>
            </a:r>
          </a:p>
          <a:p>
            <a:r>
              <a:rPr lang="en-US" sz="2400" dirty="0" smtClean="0"/>
              <a:t>Pathway analysis of candidate biomarkers (bioinformatics)</a:t>
            </a:r>
          </a:p>
          <a:p>
            <a:r>
              <a:rPr lang="en-US" sz="2400" dirty="0" smtClean="0"/>
              <a:t>Identify biomarkers by "Triangulation" -- combine gene expression with genetic variation (</a:t>
            </a:r>
            <a:r>
              <a:rPr lang="en-US" sz="2400" dirty="0" err="1" smtClean="0"/>
              <a:t>SNPs</a:t>
            </a:r>
            <a:r>
              <a:rPr lang="en-US" sz="2400" dirty="0" smtClean="0"/>
              <a:t>), proteomic, </a:t>
            </a:r>
            <a:r>
              <a:rPr lang="en-US" sz="2400" dirty="0" err="1" smtClean="0"/>
              <a:t>lipomic</a:t>
            </a:r>
            <a:r>
              <a:rPr lang="en-US" sz="2400" dirty="0" smtClean="0"/>
              <a:t>, </a:t>
            </a:r>
            <a:r>
              <a:rPr lang="en-US" sz="2400" dirty="0" err="1" smtClean="0"/>
              <a:t>metabolomic</a:t>
            </a:r>
            <a:r>
              <a:rPr lang="en-US" sz="2400" dirty="0" smtClean="0"/>
              <a:t> data on same individuals</a:t>
            </a:r>
          </a:p>
          <a:p>
            <a:r>
              <a:rPr lang="en-US" sz="2400" dirty="0" smtClean="0"/>
              <a:t>Goal: Better understanding of mechanisms leading to CVD, myocardial infarction and stroke</a:t>
            </a:r>
          </a:p>
          <a:p>
            <a:r>
              <a:rPr lang="en-US" sz="2400" dirty="0" smtClean="0"/>
              <a:t>Goal: Create a high quality, "systems friendly" dataset for systems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MSCL</a:t>
            </a:r>
          </a:p>
          <a:p>
            <a:pPr lvl="1"/>
            <a:r>
              <a:rPr lang="en-US" sz="2000" dirty="0" smtClean="0"/>
              <a:t>Jennifer Barb</a:t>
            </a:r>
          </a:p>
          <a:p>
            <a:pPr lvl="1"/>
            <a:r>
              <a:rPr lang="en-US" sz="2000" dirty="0" smtClean="0"/>
              <a:t>Zhen Li</a:t>
            </a:r>
          </a:p>
          <a:p>
            <a:pPr lvl="1"/>
            <a:r>
              <a:rPr lang="en-US" sz="2000" dirty="0" err="1" smtClean="0"/>
              <a:t>Antej</a:t>
            </a:r>
            <a:r>
              <a:rPr lang="en-US" sz="2000" dirty="0" smtClean="0"/>
              <a:t> </a:t>
            </a:r>
            <a:r>
              <a:rPr lang="en-US" sz="2000" dirty="0" err="1" smtClean="0"/>
              <a:t>Nuhanovic</a:t>
            </a:r>
            <a:endParaRPr lang="en-US" sz="2000" dirty="0" smtClean="0"/>
          </a:p>
          <a:p>
            <a:pPr lvl="1"/>
            <a:r>
              <a:rPr lang="en-US" sz="2000" dirty="0" smtClean="0"/>
              <a:t>Roby </a:t>
            </a:r>
            <a:r>
              <a:rPr lang="en-US" sz="2000" dirty="0" err="1" smtClean="0"/>
              <a:t>Joehanes</a:t>
            </a:r>
            <a:endParaRPr lang="en-US" sz="2000" dirty="0" smtClean="0"/>
          </a:p>
          <a:p>
            <a:pPr lvl="1"/>
            <a:r>
              <a:rPr lang="en-US" sz="2000" dirty="0" err="1" smtClean="0"/>
              <a:t>Tianxia</a:t>
            </a:r>
            <a:r>
              <a:rPr lang="en-US" sz="2000" dirty="0" smtClean="0"/>
              <a:t> Wu</a:t>
            </a:r>
          </a:p>
          <a:p>
            <a:pPr lvl="1"/>
            <a:r>
              <a:rPr lang="en-US" sz="2000" dirty="0" smtClean="0"/>
              <a:t>Delong Liu</a:t>
            </a:r>
          </a:p>
          <a:p>
            <a:pPr lvl="1"/>
            <a:r>
              <a:rPr lang="en-US" sz="2000" dirty="0" smtClean="0"/>
              <a:t>James Bailey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NHLBI Microarray Lab</a:t>
            </a:r>
          </a:p>
          <a:p>
            <a:pPr lvl="1"/>
            <a:r>
              <a:rPr lang="en-US" sz="2000" dirty="0" err="1" smtClean="0"/>
              <a:t>Nalini</a:t>
            </a:r>
            <a:r>
              <a:rPr lang="en-US" sz="2000" dirty="0" smtClean="0"/>
              <a:t> </a:t>
            </a:r>
            <a:r>
              <a:rPr lang="en-US" sz="2000" dirty="0" err="1" smtClean="0"/>
              <a:t>Raghavachari</a:t>
            </a:r>
            <a:endParaRPr lang="en-US" sz="2000" dirty="0" smtClean="0"/>
          </a:p>
          <a:p>
            <a:pPr lvl="1"/>
            <a:r>
              <a:rPr lang="en-US" sz="2000" dirty="0" smtClean="0"/>
              <a:t>Richard Wang</a:t>
            </a:r>
          </a:p>
          <a:p>
            <a:pPr lvl="1"/>
            <a:r>
              <a:rPr lang="en-US" sz="2000" dirty="0" err="1" smtClean="0"/>
              <a:t>Poching</a:t>
            </a:r>
            <a:r>
              <a:rPr lang="en-US" sz="2000" dirty="0" smtClean="0"/>
              <a:t> Liu</a:t>
            </a:r>
          </a:p>
          <a:p>
            <a:pPr lvl="1"/>
            <a:r>
              <a:rPr lang="en-US" sz="2000" dirty="0" err="1" smtClean="0"/>
              <a:t>Hangxia</a:t>
            </a:r>
            <a:r>
              <a:rPr lang="en-US" sz="2000" dirty="0" smtClean="0"/>
              <a:t> </a:t>
            </a:r>
            <a:r>
              <a:rPr lang="en-US" sz="2000" dirty="0" err="1" smtClean="0"/>
              <a:t>Qiu</a:t>
            </a:r>
            <a:endParaRPr lang="en-US" sz="2000" dirty="0" smtClean="0"/>
          </a:p>
          <a:p>
            <a:pPr lvl="1"/>
            <a:r>
              <a:rPr lang="en-US" sz="2000" dirty="0" smtClean="0"/>
              <a:t>Kim Woodhouse</a:t>
            </a:r>
          </a:p>
          <a:p>
            <a:pPr lvl="1"/>
            <a:r>
              <a:rPr lang="en-US" sz="2000" dirty="0" err="1" smtClean="0"/>
              <a:t>Yanqin</a:t>
            </a:r>
            <a:r>
              <a:rPr lang="en-US" sz="2000" dirty="0" smtClean="0"/>
              <a:t> Yang</a:t>
            </a:r>
          </a:p>
          <a:p>
            <a:pPr lvl="1"/>
            <a:r>
              <a:rPr lang="en-US" sz="2000" dirty="0" smtClean="0"/>
              <a:t>Mark Gladwin	</a:t>
            </a:r>
          </a:p>
          <a:p>
            <a:r>
              <a:rPr lang="en-US" sz="2400" dirty="0" smtClean="0"/>
              <a:t>Framingham Heart Study</a:t>
            </a:r>
          </a:p>
          <a:p>
            <a:pPr lvl="1"/>
            <a:r>
              <a:rPr lang="en-US" sz="2000" dirty="0" smtClean="0"/>
              <a:t>Dan Levy, Dir.</a:t>
            </a:r>
          </a:p>
          <a:p>
            <a:pPr lvl="1"/>
            <a:r>
              <a:rPr lang="en-US" sz="2000" dirty="0" smtClean="0"/>
              <a:t>Paul </a:t>
            </a:r>
            <a:r>
              <a:rPr lang="en-US" sz="2000" dirty="0" err="1" smtClean="0"/>
              <a:t>Courchesne</a:t>
            </a:r>
            <a:endParaRPr lang="en-US" sz="2000" dirty="0" smtClean="0"/>
          </a:p>
          <a:p>
            <a:pPr lvl="1"/>
            <a:r>
              <a:rPr lang="en-US" sz="2000" smtClean="0"/>
              <a:t>Chris O’Donnell</a:t>
            </a:r>
            <a:r>
              <a:rPr lang="en-US" sz="2000" dirty="0" smtClean="0"/>
              <a:t>, Assoc. Dir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2500" y="241300"/>
            <a:ext cx="7239000" cy="637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34640" y="1249680"/>
            <a:ext cx="5356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Traditional laboratory research has great depth (many details)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Population studies have great breadth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Genomically</a:t>
            </a:r>
            <a:r>
              <a:rPr lang="en-US" sz="2400" dirty="0" smtClean="0"/>
              <a:t>-informed Systems Biology requires both depth and breadth (many observations on many components)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48847" y="56634"/>
            <a:ext cx="7288999" cy="6713954"/>
            <a:chOff x="248847" y="56634"/>
            <a:chExt cx="7288999" cy="6713954"/>
          </a:xfrm>
        </p:grpSpPr>
        <p:sp>
          <p:nvSpPr>
            <p:cNvPr id="4" name="TextBox 3"/>
            <p:cNvSpPr txBox="1"/>
            <p:nvPr/>
          </p:nvSpPr>
          <p:spPr>
            <a:xfrm>
              <a:off x="2051599" y="56634"/>
              <a:ext cx="5486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Space of “systems-friendly” datasets</a:t>
              </a:r>
              <a:endParaRPr 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76748" y="6247368"/>
              <a:ext cx="1348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Breadth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29665" y="2886624"/>
              <a:ext cx="1080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Depth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2500" y="241300"/>
            <a:ext cx="7239000" cy="637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400" y="4775200"/>
            <a:ext cx="1706880" cy="457200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84400" y="3840480"/>
            <a:ext cx="579120" cy="1391920"/>
          </a:xfrm>
          <a:prstGeom prst="rect">
            <a:avLst/>
          </a:prstGeom>
          <a:solidFill>
            <a:schemeClr val="accent3">
              <a:lumMod val="75000"/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8847" y="56634"/>
            <a:ext cx="7288999" cy="6713954"/>
            <a:chOff x="248847" y="56634"/>
            <a:chExt cx="7288999" cy="6713954"/>
          </a:xfrm>
        </p:grpSpPr>
        <p:sp>
          <p:nvSpPr>
            <p:cNvPr id="9" name="TextBox 8"/>
            <p:cNvSpPr txBox="1"/>
            <p:nvPr/>
          </p:nvSpPr>
          <p:spPr>
            <a:xfrm>
              <a:off x="2051599" y="56634"/>
              <a:ext cx="5486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Space of “systems-friendly” datasets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76748" y="6247368"/>
              <a:ext cx="1348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Breadth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29665" y="2886624"/>
              <a:ext cx="1080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Depth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2500" y="241300"/>
            <a:ext cx="7239000" cy="637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400" y="4775200"/>
            <a:ext cx="1706880" cy="457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84400" y="3840480"/>
            <a:ext cx="579120" cy="1391920"/>
          </a:xfrm>
          <a:prstGeom prst="rect">
            <a:avLst/>
          </a:prstGeom>
          <a:solidFill>
            <a:schemeClr val="accent3">
              <a:lumMod val="75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84400" y="4947920"/>
            <a:ext cx="1473200" cy="284480"/>
          </a:xfrm>
          <a:prstGeom prst="rect">
            <a:avLst/>
          </a:prstGeom>
          <a:solidFill>
            <a:srgbClr val="FF66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84400" y="5090160"/>
            <a:ext cx="4511040" cy="14224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48847" y="56634"/>
            <a:ext cx="7288999" cy="6713954"/>
            <a:chOff x="248847" y="56634"/>
            <a:chExt cx="7288999" cy="6713954"/>
          </a:xfrm>
        </p:grpSpPr>
        <p:sp>
          <p:nvSpPr>
            <p:cNvPr id="11" name="TextBox 10"/>
            <p:cNvSpPr txBox="1"/>
            <p:nvPr/>
          </p:nvSpPr>
          <p:spPr>
            <a:xfrm>
              <a:off x="2051599" y="56634"/>
              <a:ext cx="5486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Space of “systems-friendly” datasets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6748" y="6247368"/>
              <a:ext cx="1348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Breadth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29665" y="2886624"/>
              <a:ext cx="1080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Depth</a:t>
              </a:r>
              <a:endParaRPr lang="en-US" sz="28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2500" y="241300"/>
            <a:ext cx="7239000" cy="637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4400" y="4775200"/>
            <a:ext cx="1706880" cy="457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4400" y="3840480"/>
            <a:ext cx="579120" cy="1391920"/>
          </a:xfrm>
          <a:prstGeom prst="rect">
            <a:avLst/>
          </a:prstGeom>
          <a:solidFill>
            <a:schemeClr val="accent3">
              <a:lumMod val="75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4400" y="4947920"/>
            <a:ext cx="1473200" cy="284480"/>
          </a:xfrm>
          <a:prstGeom prst="rect">
            <a:avLst/>
          </a:prstGeom>
          <a:solidFill>
            <a:srgbClr val="FF6600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84400" y="5090160"/>
            <a:ext cx="4511040" cy="142240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87376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billion base pairs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3920" y="1981200"/>
            <a:ext cx="226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SNP every 300 </a:t>
            </a:r>
            <a:r>
              <a:rPr lang="en-US" dirty="0" err="1" smtClean="0"/>
              <a:t>bp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48847" y="56634"/>
            <a:ext cx="7288999" cy="6713954"/>
            <a:chOff x="248847" y="56634"/>
            <a:chExt cx="7288999" cy="6713954"/>
          </a:xfrm>
        </p:grpSpPr>
        <p:sp>
          <p:nvSpPr>
            <p:cNvPr id="11" name="TextBox 10"/>
            <p:cNvSpPr txBox="1"/>
            <p:nvPr/>
          </p:nvSpPr>
          <p:spPr>
            <a:xfrm>
              <a:off x="2051599" y="56634"/>
              <a:ext cx="5486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Space of “systems-friendly” datasets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6748" y="6247368"/>
              <a:ext cx="1348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Breadth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29665" y="2886624"/>
              <a:ext cx="1080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Depth</a:t>
              </a:r>
              <a:endParaRPr lang="en-US" sz="28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2500" y="241300"/>
            <a:ext cx="7239000" cy="637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4400" y="2062480"/>
            <a:ext cx="1767840" cy="3169920"/>
          </a:xfrm>
          <a:prstGeom prst="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84400" y="3840480"/>
            <a:ext cx="4511040" cy="1391920"/>
          </a:xfrm>
          <a:prstGeom prst="rect">
            <a:avLst/>
          </a:prstGeom>
          <a:solidFill>
            <a:schemeClr val="accent4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84400" y="4775200"/>
            <a:ext cx="1706880" cy="457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84400" y="3840480"/>
            <a:ext cx="579120" cy="1391920"/>
          </a:xfrm>
          <a:prstGeom prst="rect">
            <a:avLst/>
          </a:prstGeom>
          <a:solidFill>
            <a:schemeClr val="accent3">
              <a:lumMod val="75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4400" y="4947920"/>
            <a:ext cx="1473200" cy="284480"/>
          </a:xfrm>
          <a:prstGeom prst="rect">
            <a:avLst/>
          </a:prstGeom>
          <a:solidFill>
            <a:srgbClr val="FF6600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4400" y="5090160"/>
            <a:ext cx="4511040" cy="142240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29059" y="2431812"/>
            <a:ext cx="172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million parts, 1500 aircraft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0354" y="4128869"/>
            <a:ext cx="388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Moderately-sized molecular simulation,</a:t>
            </a:r>
          </a:p>
          <a:p>
            <a:r>
              <a:rPr lang="en-US" dirty="0" smtClean="0"/>
              <a:t>1000 atoms, 100 million steps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8847" y="56634"/>
            <a:ext cx="7288999" cy="6713954"/>
            <a:chOff x="248847" y="56634"/>
            <a:chExt cx="7288999" cy="6713954"/>
          </a:xfrm>
        </p:grpSpPr>
        <p:sp>
          <p:nvSpPr>
            <p:cNvPr id="13" name="TextBox 12"/>
            <p:cNvSpPr txBox="1"/>
            <p:nvPr/>
          </p:nvSpPr>
          <p:spPr>
            <a:xfrm>
              <a:off x="2051599" y="56634"/>
              <a:ext cx="5486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Space of “systems-friendly” datasets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76748" y="6247368"/>
              <a:ext cx="1348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Breadth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29665" y="2886624"/>
              <a:ext cx="1080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Depth</a:t>
              </a:r>
              <a:endParaRPr lang="en-US" sz="28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2500" y="241300"/>
            <a:ext cx="7239000" cy="637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4400" y="2062480"/>
            <a:ext cx="1767840" cy="3169920"/>
          </a:xfrm>
          <a:prstGeom prst="rect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4400" y="3840480"/>
            <a:ext cx="4511040" cy="1391920"/>
          </a:xfrm>
          <a:prstGeom prst="rect">
            <a:avLst/>
          </a:pr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84400" y="4775200"/>
            <a:ext cx="1706880" cy="457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84400" y="3840480"/>
            <a:ext cx="579120" cy="1391920"/>
          </a:xfrm>
          <a:prstGeom prst="rect">
            <a:avLst/>
          </a:prstGeom>
          <a:solidFill>
            <a:schemeClr val="accent3">
              <a:lumMod val="75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84400" y="5090160"/>
            <a:ext cx="4511040" cy="142240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84400" y="2316480"/>
            <a:ext cx="2377440" cy="2915920"/>
          </a:xfrm>
          <a:prstGeom prst="rect">
            <a:avLst/>
          </a:prstGeom>
          <a:solidFill>
            <a:schemeClr val="tx2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19020" y="3503690"/>
            <a:ext cx="214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GWAS studies </a:t>
            </a:r>
          </a:p>
          <a:p>
            <a:r>
              <a:rPr lang="en-US" dirty="0" smtClean="0"/>
              <a:t>listed at NCBI </a:t>
            </a:r>
            <a:r>
              <a:rPr lang="en-US" dirty="0" err="1" smtClean="0"/>
              <a:t>dbGAP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8847" y="56634"/>
            <a:ext cx="7288999" cy="6713954"/>
            <a:chOff x="248847" y="56634"/>
            <a:chExt cx="7288999" cy="6713954"/>
          </a:xfrm>
        </p:grpSpPr>
        <p:sp>
          <p:nvSpPr>
            <p:cNvPr id="12" name="TextBox 11"/>
            <p:cNvSpPr txBox="1"/>
            <p:nvPr/>
          </p:nvSpPr>
          <p:spPr>
            <a:xfrm>
              <a:off x="2051599" y="56634"/>
              <a:ext cx="5486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Space of “systems-friendly” datasets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76748" y="6247368"/>
              <a:ext cx="1348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Breadth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29665" y="2886624"/>
              <a:ext cx="1080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Depth</a:t>
              </a:r>
              <a:endParaRPr lang="en-US" sz="280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2500" y="241300"/>
            <a:ext cx="7239000" cy="637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4400" y="2062480"/>
            <a:ext cx="1767840" cy="3169920"/>
          </a:xfrm>
          <a:prstGeom prst="rect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4400" y="3840480"/>
            <a:ext cx="4511040" cy="1391920"/>
          </a:xfrm>
          <a:prstGeom prst="rect">
            <a:avLst/>
          </a:pr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84400" y="4775200"/>
            <a:ext cx="1706880" cy="457200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84400" y="3840480"/>
            <a:ext cx="579120" cy="1391920"/>
          </a:xfrm>
          <a:prstGeom prst="rect">
            <a:avLst/>
          </a:prstGeom>
          <a:solidFill>
            <a:schemeClr val="accent3">
              <a:lumMod val="75000"/>
              <a:alpha val="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84400" y="5090160"/>
            <a:ext cx="4511040" cy="142240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84400" y="2316480"/>
            <a:ext cx="2377440" cy="2915920"/>
          </a:xfrm>
          <a:prstGeom prst="rect">
            <a:avLst/>
          </a:prstGeom>
          <a:solidFill>
            <a:schemeClr val="tx2">
              <a:lumMod val="40000"/>
              <a:lumOff val="60000"/>
              <a:alpha val="1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523" y="680720"/>
            <a:ext cx="372732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 Functional Genomics: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We wish to measure not just identity, but </a:t>
            </a:r>
            <a:r>
              <a:rPr lang="en-US" i="1" dirty="0" smtClean="0"/>
              <a:t>quantity</a:t>
            </a:r>
            <a:r>
              <a:rPr lang="en-US" dirty="0" smtClean="0"/>
              <a:t> of ~30,000 transcripts comprised of 300,000 </a:t>
            </a:r>
            <a:r>
              <a:rPr lang="en-US" dirty="0" err="1" smtClean="0"/>
              <a:t>exons</a:t>
            </a: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This is now measurable in single </a:t>
            </a:r>
            <a:r>
              <a:rPr lang="en-US" dirty="0" err="1" smtClean="0"/>
              <a:t>Affymetrix</a:t>
            </a:r>
            <a:r>
              <a:rPr lang="en-US" dirty="0" smtClean="0"/>
              <a:t> HuEx1.0_st array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We want this on a very large number of samples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8847" y="56634"/>
            <a:ext cx="7288999" cy="6713954"/>
            <a:chOff x="248847" y="56634"/>
            <a:chExt cx="7288999" cy="6713954"/>
          </a:xfrm>
        </p:grpSpPr>
        <p:sp>
          <p:nvSpPr>
            <p:cNvPr id="12" name="TextBox 11"/>
            <p:cNvSpPr txBox="1"/>
            <p:nvPr/>
          </p:nvSpPr>
          <p:spPr>
            <a:xfrm>
              <a:off x="2051599" y="56634"/>
              <a:ext cx="5486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Space of “systems-friendly” datasets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76748" y="6247368"/>
              <a:ext cx="1348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Breadth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29665" y="2886624"/>
              <a:ext cx="10802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Depth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818</Words>
  <Application>Microsoft Macintosh PowerPoint</Application>
  <PresentationFormat>On-screen Show (4:3)</PresentationFormat>
  <Paragraphs>122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Factors affecting mRNA expression in a large population study </vt:lpstr>
      <vt:lpstr>Systems Biology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Affymetrix HuEx_1.0_st Array</vt:lpstr>
      <vt:lpstr>SABRe CVD Project 3 </vt:lpstr>
      <vt:lpstr>Analytical Challenges</vt:lpstr>
      <vt:lpstr>Principal Components Analysis</vt:lpstr>
      <vt:lpstr>Principal Components Analysis</vt:lpstr>
      <vt:lpstr>Preliminary Result</vt:lpstr>
      <vt:lpstr>Other Factors Affecting Expression MANOVA of gene expression on covariates using 20 PCs (45% of total variability) </vt:lpstr>
      <vt:lpstr>Further Steps</vt:lpstr>
      <vt:lpstr>Acknowledgements</vt:lpstr>
    </vt:vector>
  </TitlesOfParts>
  <Company>CIT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mRNA expression in a large population study </dc:title>
  <dc:creator>munson</dc:creator>
  <cp:lastModifiedBy>Office 2004 Test Drive User</cp:lastModifiedBy>
  <cp:revision>11</cp:revision>
  <dcterms:created xsi:type="dcterms:W3CDTF">2010-09-23T12:34:56Z</dcterms:created>
  <dcterms:modified xsi:type="dcterms:W3CDTF">2010-09-23T12:36:37Z</dcterms:modified>
</cp:coreProperties>
</file>