
<file path=[Content_Types].xml><?xml version="1.0" encoding="utf-8"?>
<Types xmlns="http://schemas.openxmlformats.org/package/2006/content-types">
  <Override PartName="/ppt/slideLayouts/slideLayout8.xml" ContentType="application/vnd.openxmlformats-officedocument.presentationml.slideLayout+xml"/>
  <Override PartName="/ppt/embeddings/oleObject4.bin" ContentType="application/vnd.openxmlformats-officedocument.oleObject"/>
  <Override PartName="/ppt/slides/slide22.xml" ContentType="application/vnd.openxmlformats-officedocument.presentationml.slide+xml"/>
  <Override PartName="/ppt/slides/slide28.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theme/theme3.xml" ContentType="application/vnd.openxmlformats-officedocument.them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Default Extension="wmf" ContentType="image/x-wmf"/>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embeddings/oleObject3.bin" ContentType="application/vnd.openxmlformats-officedocument.oleObject"/>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embeddings/oleObject10.bin" ContentType="application/vnd.openxmlformats-officedocument.oleObject"/>
  <Override PartName="/ppt/presProps.xml" ContentType="application/vnd.openxmlformats-officedocument.presentationml.presProps+xml"/>
  <Default Extension="vml" ContentType="application/vnd.openxmlformats-officedocument.vmlDrawing"/>
  <Default Extension="png" ContentType="image/png"/>
  <Override PartName="/ppt/embeddings/Microsoft_Equation1.bin" ContentType="application/vnd.openxmlformats-officedocument.oleObject"/>
  <Override PartName="/ppt/slides/slide27.xml" ContentType="application/vnd.openxmlformats-officedocument.presentationml.slide+xml"/>
  <Override PartName="/ppt/embeddings/oleObject9.bin" ContentType="application/vnd.openxmlformats-officedocument.oleObject"/>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embeddings/oleObject6.bin" ContentType="application/vnd.openxmlformats-officedocument.oleObject"/>
  <Override PartName="/ppt/notesSlides/notesSlide3.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embeddings/Microsoft_Equation2.bin" ContentType="application/vnd.openxmlformats-officedocument.oleObject"/>
  <Override PartName="/ppt/embeddings/oleObject5.bin" ContentType="application/vnd.openxmlformats-officedocument.oleObject"/>
  <Override PartName="/ppt/slides/slide14.xml" ContentType="application/vnd.openxmlformats-officedocument.presentationml.slide+xml"/>
  <Override PartName="/ppt/slides/slide40.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slides/slide44.xml" ContentType="application/vnd.openxmlformats-officedocument.presentationml.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embeddings/oleObject7.bin" ContentType="application/vnd.openxmlformats-officedocument.oleObject"/>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embeddings/oleObject8.bin" ContentType="application/vnd.openxmlformats-officedocument.oleObject"/>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5"/>
  </p:notesMasterIdLst>
  <p:handoutMasterIdLst>
    <p:handoutMasterId r:id="rId56"/>
  </p:handoutMasterIdLst>
  <p:sldIdLst>
    <p:sldId id="256" r:id="rId2"/>
    <p:sldId id="440" r:id="rId3"/>
    <p:sldId id="441" r:id="rId4"/>
    <p:sldId id="452" r:id="rId5"/>
    <p:sldId id="442" r:id="rId6"/>
    <p:sldId id="446" r:id="rId7"/>
    <p:sldId id="445" r:id="rId8"/>
    <p:sldId id="447" r:id="rId9"/>
    <p:sldId id="448" r:id="rId10"/>
    <p:sldId id="449" r:id="rId11"/>
    <p:sldId id="450" r:id="rId12"/>
    <p:sldId id="451" r:id="rId13"/>
    <p:sldId id="453" r:id="rId14"/>
    <p:sldId id="419" r:id="rId15"/>
    <p:sldId id="337" r:id="rId16"/>
    <p:sldId id="439" r:id="rId17"/>
    <p:sldId id="421" r:id="rId18"/>
    <p:sldId id="414" r:id="rId19"/>
    <p:sldId id="436" r:id="rId20"/>
    <p:sldId id="438" r:id="rId21"/>
    <p:sldId id="359" r:id="rId22"/>
    <p:sldId id="360" r:id="rId23"/>
    <p:sldId id="357" r:id="rId24"/>
    <p:sldId id="361" r:id="rId25"/>
    <p:sldId id="362" r:id="rId26"/>
    <p:sldId id="365" r:id="rId27"/>
    <p:sldId id="415" r:id="rId28"/>
    <p:sldId id="416" r:id="rId29"/>
    <p:sldId id="369" r:id="rId30"/>
    <p:sldId id="417" r:id="rId31"/>
    <p:sldId id="418" r:id="rId32"/>
    <p:sldId id="370" r:id="rId33"/>
    <p:sldId id="333" r:id="rId34"/>
    <p:sldId id="398" r:id="rId35"/>
    <p:sldId id="454" r:id="rId36"/>
    <p:sldId id="432" r:id="rId37"/>
    <p:sldId id="433" r:id="rId38"/>
    <p:sldId id="429" r:id="rId39"/>
    <p:sldId id="434" r:id="rId40"/>
    <p:sldId id="430" r:id="rId41"/>
    <p:sldId id="431" r:id="rId42"/>
    <p:sldId id="385" r:id="rId43"/>
    <p:sldId id="386" r:id="rId44"/>
    <p:sldId id="387" r:id="rId45"/>
    <p:sldId id="410" r:id="rId46"/>
    <p:sldId id="388" r:id="rId47"/>
    <p:sldId id="390" r:id="rId48"/>
    <p:sldId id="397" r:id="rId49"/>
    <p:sldId id="396" r:id="rId50"/>
    <p:sldId id="425" r:id="rId51"/>
    <p:sldId id="426" r:id="rId52"/>
    <p:sldId id="435" r:id="rId53"/>
    <p:sldId id="428" r:id="rId5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65" charset="0"/>
        <a:ea typeface="+mn-ea"/>
        <a:cs typeface="+mn-cs"/>
      </a:defRPr>
    </a:lvl1pPr>
    <a:lvl2pPr marL="457200" algn="l" rtl="0" fontAlgn="base">
      <a:spcBef>
        <a:spcPct val="0"/>
      </a:spcBef>
      <a:spcAft>
        <a:spcPct val="0"/>
      </a:spcAft>
      <a:defRPr kern="1200">
        <a:solidFill>
          <a:schemeClr val="tx1"/>
        </a:solidFill>
        <a:latin typeface="Arial" pitchFamily="-65" charset="0"/>
        <a:ea typeface="+mn-ea"/>
        <a:cs typeface="+mn-cs"/>
      </a:defRPr>
    </a:lvl2pPr>
    <a:lvl3pPr marL="914400" algn="l" rtl="0" fontAlgn="base">
      <a:spcBef>
        <a:spcPct val="0"/>
      </a:spcBef>
      <a:spcAft>
        <a:spcPct val="0"/>
      </a:spcAft>
      <a:defRPr kern="1200">
        <a:solidFill>
          <a:schemeClr val="tx1"/>
        </a:solidFill>
        <a:latin typeface="Arial" pitchFamily="-65" charset="0"/>
        <a:ea typeface="+mn-ea"/>
        <a:cs typeface="+mn-cs"/>
      </a:defRPr>
    </a:lvl3pPr>
    <a:lvl4pPr marL="1371600" algn="l" rtl="0" fontAlgn="base">
      <a:spcBef>
        <a:spcPct val="0"/>
      </a:spcBef>
      <a:spcAft>
        <a:spcPct val="0"/>
      </a:spcAft>
      <a:defRPr kern="1200">
        <a:solidFill>
          <a:schemeClr val="tx1"/>
        </a:solidFill>
        <a:latin typeface="Arial" pitchFamily="-65" charset="0"/>
        <a:ea typeface="+mn-ea"/>
        <a:cs typeface="+mn-cs"/>
      </a:defRPr>
    </a:lvl4pPr>
    <a:lvl5pPr marL="1828800" algn="l" rtl="0" fontAlgn="base">
      <a:spcBef>
        <a:spcPct val="0"/>
      </a:spcBef>
      <a:spcAft>
        <a:spcPct val="0"/>
      </a:spcAft>
      <a:defRPr kern="1200">
        <a:solidFill>
          <a:schemeClr val="tx1"/>
        </a:solidFill>
        <a:latin typeface="Arial" pitchFamily="-65" charset="0"/>
        <a:ea typeface="+mn-ea"/>
        <a:cs typeface="+mn-cs"/>
      </a:defRPr>
    </a:lvl5pPr>
    <a:lvl6pPr marL="2286000" algn="l" defTabSz="457200" rtl="0" eaLnBrk="1" latinLnBrk="0" hangingPunct="1">
      <a:defRPr kern="1200">
        <a:solidFill>
          <a:schemeClr val="tx1"/>
        </a:solidFill>
        <a:latin typeface="Arial" pitchFamily="-65" charset="0"/>
        <a:ea typeface="+mn-ea"/>
        <a:cs typeface="+mn-cs"/>
      </a:defRPr>
    </a:lvl6pPr>
    <a:lvl7pPr marL="2743200" algn="l" defTabSz="457200" rtl="0" eaLnBrk="1" latinLnBrk="0" hangingPunct="1">
      <a:defRPr kern="1200">
        <a:solidFill>
          <a:schemeClr val="tx1"/>
        </a:solidFill>
        <a:latin typeface="Arial" pitchFamily="-65" charset="0"/>
        <a:ea typeface="+mn-ea"/>
        <a:cs typeface="+mn-cs"/>
      </a:defRPr>
    </a:lvl7pPr>
    <a:lvl8pPr marL="3200400" algn="l" defTabSz="457200" rtl="0" eaLnBrk="1" latinLnBrk="0" hangingPunct="1">
      <a:defRPr kern="1200">
        <a:solidFill>
          <a:schemeClr val="tx1"/>
        </a:solidFill>
        <a:latin typeface="Arial" pitchFamily="-65" charset="0"/>
        <a:ea typeface="+mn-ea"/>
        <a:cs typeface="+mn-cs"/>
      </a:defRPr>
    </a:lvl8pPr>
    <a:lvl9pPr marL="3657600" algn="l" defTabSz="457200" rtl="0" eaLnBrk="1" latinLnBrk="0" hangingPunct="1">
      <a:defRPr kern="1200">
        <a:solidFill>
          <a:schemeClr val="tx1"/>
        </a:solidFill>
        <a:latin typeface="Arial" pitchFamily="-6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CC"/>
    <a:srgbClr val="0099CC"/>
    <a:srgbClr val="660066"/>
    <a:srgbClr val="6600CC"/>
    <a:srgbClr val="CC9900"/>
    <a:srgbClr val="99CC33"/>
    <a:srgbClr val="CC33CC"/>
    <a:srgbClr val="99CCFF"/>
    <a:srgbClr val="FF0099"/>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702" autoAdjust="0"/>
  </p:normalViewPr>
  <p:slideViewPr>
    <p:cSldViewPr snapToGrid="0">
      <p:cViewPr varScale="1">
        <p:scale>
          <a:sx n="98" d="100"/>
          <a:sy n="98" d="100"/>
        </p:scale>
        <p:origin x="-118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0" Type="http://schemas.openxmlformats.org/officeDocument/2006/relationships/theme" Target="theme/theme1.xml"/><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slide" Target="slides/slide42.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presProps" Target="presProps.xml"/><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printerSettings" Target="printerSettings/printerSettings1.bin"/><Relationship Id="rId59" Type="http://schemas.openxmlformats.org/officeDocument/2006/relationships/viewProps" Target="viewProps.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notesMaster" Target="notesMasters/notesMaster1.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handoutMaster" Target="handoutMasters/handoutMaster1.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tableStyles" Target="tableStyles.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7.png"/><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image" Target="../media/image15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8.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image" Target="../media/image1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662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662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662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85D3123-ABEC-3D4C-9229-E6BFBD7E9DFA}"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4F7350D-5420-5640-977C-5AD8B3243AB1}"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65" charset="0"/>
        <a:ea typeface="+mn-ea"/>
        <a:cs typeface="+mn-cs"/>
      </a:defRPr>
    </a:lvl1pPr>
    <a:lvl2pPr marL="4572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C4CF233-73E1-8E44-A708-E6AD830D3FC3}" type="slidenum">
              <a:rPr lang="en-US">
                <a:latin typeface="Arial" pitchFamily="-112" charset="0"/>
              </a:rPr>
              <a:pPr/>
              <a:t>2</a:t>
            </a:fld>
            <a:endParaRPr lang="en-US">
              <a:latin typeface="Arial" pitchFamily="-112"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A56342-03B4-274C-BF42-BFE4886AB04F}" type="slidenum">
              <a:rPr lang="en-US"/>
              <a:pPr/>
              <a:t>17</a:t>
            </a:fld>
            <a:endParaRPr lang="en-US" dirty="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dirty="0"/>
              <a:t>This is a crappy hypothesis. It's way too broad and needs to be focused down, but there are dozens of adhesion molecules and chemokines that impact this system in vivo...the system is so complex...where do we start?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4F7350D-5420-5640-977C-5AD8B3243AB1}" type="slidenum">
              <a:rPr lang="en-US" smtClean="0"/>
              <a:pPr/>
              <a:t>18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A7CFB6-8FFE-3B4E-B6AA-C60EDD808F3F}" type="slidenum">
              <a:rPr lang="en-US"/>
              <a:pPr/>
              <a:t>21</a:t>
            </a:fld>
            <a:endParaRPr lang="en-US" dirty="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xfrm>
            <a:off x="914400" y="4343400"/>
            <a:ext cx="5029200" cy="4114800"/>
          </a:xfrm>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423863-5AAC-E749-B50B-CA3D8865F262}" type="slidenum">
              <a:rPr lang="en-US"/>
              <a:pPr/>
              <a:t>22</a:t>
            </a:fld>
            <a:endParaRPr lang="en-US" dirty="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xfrm>
            <a:off x="914400" y="4343400"/>
            <a:ext cx="5029200" cy="4114800"/>
          </a:xfrm>
        </p:spPr>
        <p:txBody>
          <a:bodyPr/>
          <a:lstStyle/>
          <a:p>
            <a:r>
              <a:rPr lang="en-US" dirty="0"/>
              <a:t>Theoretical connections… don’t necessarily occur</a:t>
            </a:r>
          </a:p>
          <a:p>
            <a:r>
              <a:rPr lang="en-US" dirty="0"/>
              <a:t>TGF and IL-10 and NO are generally anti-inflammatory, others genearlly pro-inflammatory</a:t>
            </a:r>
          </a:p>
          <a:p>
            <a:r>
              <a:rPr lang="en-US" dirty="0"/>
              <a:t>Connection drawn if a cell secretes it</a:t>
            </a:r>
          </a:p>
          <a:p>
            <a:r>
              <a:rPr lang="en-US" dirty="0"/>
              <a:t>Connection drawn if has any of the follow effects: changes CAM, changes secretion, changes integrin activation</a:t>
            </a:r>
          </a:p>
          <a:p>
            <a:r>
              <a:rPr lang="en-US" dirty="0"/>
              <a:t>IL-6 is also present, but currently no connections so is not depicted here</a:t>
            </a:r>
          </a:p>
          <a:p>
            <a:endParaRPr lang="en-US" dirty="0"/>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D95D95-8A33-E845-8787-97EC416D244B}" type="slidenum">
              <a:rPr lang="en-US"/>
              <a:pPr/>
              <a:t>27</a:t>
            </a:fld>
            <a:endParaRPr lang="en-US" dirty="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AD020A-906A-4AED-A9E5-587D9E42866D}" type="slidenum">
              <a:rPr lang="en-US" smtClean="0"/>
              <a:pPr/>
              <a:t>51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Slide Image Placeholder 1"/>
          <p:cNvSpPr>
            <a:spLocks noGrp="1" noRot="1" noChangeAspec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a:lstStyle/>
          <a:p>
            <a:pPr marL="226108" indent="-226108">
              <a:buFontTx/>
              <a:buAutoNum type="arabicPeriod"/>
            </a:pPr>
            <a:r>
              <a:rPr lang="en-US" dirty="0" smtClean="0">
                <a:ea typeface="ＭＳ Ｐゴシック" pitchFamily="-112" charset="-128"/>
                <a:cs typeface="ＭＳ Ｐゴシック" pitchFamily="-112" charset="-128"/>
              </a:rPr>
              <a:t>Drug target discovery – which molecules to focus on</a:t>
            </a:r>
          </a:p>
          <a:p>
            <a:pPr marL="226108" indent="-226108">
              <a:buFontTx/>
              <a:buAutoNum type="arabicPeriod"/>
            </a:pPr>
            <a:r>
              <a:rPr lang="en-US" dirty="0" smtClean="0">
                <a:ea typeface="ＭＳ Ｐゴシック" pitchFamily="-112" charset="-128"/>
                <a:cs typeface="ＭＳ Ｐゴシック" pitchFamily="-112" charset="-128"/>
              </a:rPr>
              <a:t>Dosing regimens / potency assays – how much to deliver and when to deliver the drug</a:t>
            </a:r>
          </a:p>
          <a:p>
            <a:pPr marL="226108" indent="-226108">
              <a:buFontTx/>
              <a:buAutoNum type="arabicPeriod"/>
            </a:pPr>
            <a:r>
              <a:rPr lang="en-US" dirty="0" smtClean="0">
                <a:ea typeface="ＭＳ Ｐゴシック" pitchFamily="-112" charset="-128"/>
                <a:cs typeface="ＭＳ Ｐゴシック" pitchFamily="-112" charset="-128"/>
              </a:rPr>
              <a:t>Test combination therapies – multi-pronged attack</a:t>
            </a:r>
          </a:p>
          <a:p>
            <a:pPr marL="226108" indent="-226108">
              <a:buFontTx/>
              <a:buAutoNum type="arabicPeriod"/>
            </a:pPr>
            <a:r>
              <a:rPr lang="en-US" dirty="0" smtClean="0">
                <a:ea typeface="ＭＳ Ｐゴシック" pitchFamily="-112" charset="-128"/>
                <a:cs typeface="ＭＳ Ｐゴシック" pitchFamily="-112" charset="-128"/>
              </a:rPr>
              <a:t>Determine mechanism of action – why does it work?</a:t>
            </a:r>
          </a:p>
          <a:p>
            <a:pPr marL="226108" indent="-226108">
              <a:buFontTx/>
              <a:buAutoNum type="arabicPeriod"/>
            </a:pPr>
            <a:r>
              <a:rPr lang="en-US" dirty="0" smtClean="0">
                <a:ea typeface="ＭＳ Ｐゴシック" pitchFamily="-112" charset="-128"/>
                <a:cs typeface="ＭＳ Ｐゴシック" pitchFamily="-112" charset="-128"/>
              </a:rPr>
              <a:t>Identify unwanted side effects, compensatory pathways – why might it fail?</a:t>
            </a:r>
            <a:endParaRPr lang="en-US" dirty="0">
              <a:ea typeface="ＭＳ Ｐゴシック" pitchFamily="-112" charset="-128"/>
              <a:cs typeface="ＭＳ Ｐゴシック" pitchFamily="-112" charset="-128"/>
            </a:endParaRPr>
          </a:p>
        </p:txBody>
      </p:sp>
      <p:sp>
        <p:nvSpPr>
          <p:cNvPr id="12292" name="Slide Number Placeholder 3"/>
          <p:cNvSpPr>
            <a:spLocks noGrp="1"/>
          </p:cNvSpPr>
          <p:nvPr>
            <p:ph type="sldNum" sz="quarter" idx="5"/>
          </p:nvPr>
        </p:nvSpPr>
        <p:spPr bwMode="auto">
          <a:noFill/>
          <a:ln>
            <a:miter lim="800000"/>
            <a:headEnd/>
            <a:tailEnd/>
          </a:ln>
        </p:spPr>
        <p:txBody>
          <a:bodyPr/>
          <a:lstStyle/>
          <a:p>
            <a:fld id="{EFC17270-D18A-C94C-B7B5-DFDCEA744889}" type="slidenum">
              <a:rPr lang="en-US" smtClean="0"/>
              <a:pPr/>
              <a:t>53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EF3919EF-061A-1744-BA22-76E7383E257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A20796AB-5C6B-6F47-84B4-A46BF25B2912}"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D2B9959-1A8C-7940-9B41-3CE3ECCE9EE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68BE6AC6-1EF7-F946-A91F-AE6C1EF9C331}"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92A5F42-3D2D-1B4E-9027-53931BF0547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4AE5327E-24D5-504F-B91B-AF9D7418EAE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0578D281-F012-FE44-8B21-27D007167F1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860B7110-0EE0-D249-BE9C-69C58E5BB78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431113CD-7CFC-1E47-B9BA-518A7B57181F}"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9B3388F7-4620-8C44-9885-11E80E4ECC1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DB5A9CDB-3316-3D4B-8C08-DD7D5E9EA41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1EAA43F-B348-1749-8389-A8615294D8D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65" charset="0"/>
        </a:defRPr>
      </a:lvl2pPr>
      <a:lvl3pPr algn="ctr" rtl="0" fontAlgn="base">
        <a:spcBef>
          <a:spcPct val="0"/>
        </a:spcBef>
        <a:spcAft>
          <a:spcPct val="0"/>
        </a:spcAft>
        <a:defRPr sz="4400">
          <a:solidFill>
            <a:schemeClr val="tx2"/>
          </a:solidFill>
          <a:latin typeface="Arial" pitchFamily="-65" charset="0"/>
        </a:defRPr>
      </a:lvl3pPr>
      <a:lvl4pPr algn="ctr" rtl="0" fontAlgn="base">
        <a:spcBef>
          <a:spcPct val="0"/>
        </a:spcBef>
        <a:spcAft>
          <a:spcPct val="0"/>
        </a:spcAft>
        <a:defRPr sz="4400">
          <a:solidFill>
            <a:schemeClr val="tx2"/>
          </a:solidFill>
          <a:latin typeface="Arial" pitchFamily="-65" charset="0"/>
        </a:defRPr>
      </a:lvl4pPr>
      <a:lvl5pPr algn="ctr" rtl="0" fontAlgn="base">
        <a:spcBef>
          <a:spcPct val="0"/>
        </a:spcBef>
        <a:spcAft>
          <a:spcPct val="0"/>
        </a:spcAft>
        <a:defRPr sz="4400">
          <a:solidFill>
            <a:schemeClr val="tx2"/>
          </a:solidFill>
          <a:latin typeface="Arial" pitchFamily="-65" charset="0"/>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65"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65"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65"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64" Type="http://schemas.openxmlformats.org/officeDocument/2006/relationships/image" Target="../media/image91.png"/><Relationship Id="rId60" Type="http://schemas.openxmlformats.org/officeDocument/2006/relationships/image" Target="../media/image87.png"/><Relationship Id="rId39" Type="http://schemas.openxmlformats.org/officeDocument/2006/relationships/image" Target="../media/image66.png"/><Relationship Id="rId7" Type="http://schemas.openxmlformats.org/officeDocument/2006/relationships/image" Target="../media/image34.png"/><Relationship Id="rId43" Type="http://schemas.openxmlformats.org/officeDocument/2006/relationships/image" Target="../media/image70.png"/><Relationship Id="rId25" Type="http://schemas.openxmlformats.org/officeDocument/2006/relationships/image" Target="../media/image52.png"/><Relationship Id="rId10" Type="http://schemas.openxmlformats.org/officeDocument/2006/relationships/image" Target="../media/image37.png"/><Relationship Id="rId50" Type="http://schemas.openxmlformats.org/officeDocument/2006/relationships/image" Target="../media/image77.png"/><Relationship Id="rId63" Type="http://schemas.openxmlformats.org/officeDocument/2006/relationships/image" Target="../media/image90.png"/><Relationship Id="rId17" Type="http://schemas.openxmlformats.org/officeDocument/2006/relationships/image" Target="../media/image44.png"/><Relationship Id="rId9" Type="http://schemas.openxmlformats.org/officeDocument/2006/relationships/image" Target="../media/image36.png"/><Relationship Id="rId18" Type="http://schemas.openxmlformats.org/officeDocument/2006/relationships/image" Target="../media/image45.png"/><Relationship Id="rId27" Type="http://schemas.openxmlformats.org/officeDocument/2006/relationships/image" Target="../media/image54.png"/><Relationship Id="rId14" Type="http://schemas.openxmlformats.org/officeDocument/2006/relationships/image" Target="../media/image41.png"/><Relationship Id="rId4" Type="http://schemas.openxmlformats.org/officeDocument/2006/relationships/image" Target="../media/image31.png"/><Relationship Id="rId28" Type="http://schemas.openxmlformats.org/officeDocument/2006/relationships/image" Target="../media/image55.png"/><Relationship Id="rId45" Type="http://schemas.openxmlformats.org/officeDocument/2006/relationships/image" Target="../media/image72.png"/><Relationship Id="rId58" Type="http://schemas.openxmlformats.org/officeDocument/2006/relationships/image" Target="../media/image85.png"/><Relationship Id="rId42" Type="http://schemas.openxmlformats.org/officeDocument/2006/relationships/image" Target="../media/image69.png"/><Relationship Id="rId6" Type="http://schemas.openxmlformats.org/officeDocument/2006/relationships/image" Target="../media/image33.png"/><Relationship Id="rId49" Type="http://schemas.openxmlformats.org/officeDocument/2006/relationships/image" Target="../media/image76.png"/><Relationship Id="rId44" Type="http://schemas.openxmlformats.org/officeDocument/2006/relationships/image" Target="../media/image71.png"/><Relationship Id="rId19" Type="http://schemas.openxmlformats.org/officeDocument/2006/relationships/image" Target="../media/image46.png"/><Relationship Id="rId38" Type="http://schemas.openxmlformats.org/officeDocument/2006/relationships/image" Target="../media/image65.png"/><Relationship Id="rId20" Type="http://schemas.openxmlformats.org/officeDocument/2006/relationships/image" Target="../media/image47.png"/><Relationship Id="rId2" Type="http://schemas.openxmlformats.org/officeDocument/2006/relationships/image" Target="../media/image29.jpeg"/><Relationship Id="rId46" Type="http://schemas.openxmlformats.org/officeDocument/2006/relationships/image" Target="../media/image73.png"/><Relationship Id="rId57" Type="http://schemas.openxmlformats.org/officeDocument/2006/relationships/image" Target="../media/image84.png"/><Relationship Id="rId59" Type="http://schemas.openxmlformats.org/officeDocument/2006/relationships/image" Target="../media/image86.png"/><Relationship Id="rId35" Type="http://schemas.openxmlformats.org/officeDocument/2006/relationships/image" Target="../media/image62.png"/><Relationship Id="rId51" Type="http://schemas.openxmlformats.org/officeDocument/2006/relationships/image" Target="../media/image78.png"/><Relationship Id="rId55" Type="http://schemas.openxmlformats.org/officeDocument/2006/relationships/image" Target="../media/image82.png"/><Relationship Id="rId31" Type="http://schemas.openxmlformats.org/officeDocument/2006/relationships/image" Target="../media/image58.png"/><Relationship Id="rId34" Type="http://schemas.openxmlformats.org/officeDocument/2006/relationships/image" Target="../media/image61.png"/><Relationship Id="rId40" Type="http://schemas.openxmlformats.org/officeDocument/2006/relationships/image" Target="../media/image67.png"/><Relationship Id="rId62" Type="http://schemas.openxmlformats.org/officeDocument/2006/relationships/image" Target="../media/image89.png"/><Relationship Id="rId36" Type="http://schemas.openxmlformats.org/officeDocument/2006/relationships/image" Target="../media/image63.png"/><Relationship Id="rId1" Type="http://schemas.openxmlformats.org/officeDocument/2006/relationships/slideLayout" Target="../slideLayouts/slideLayout7.xml"/><Relationship Id="rId24" Type="http://schemas.openxmlformats.org/officeDocument/2006/relationships/image" Target="../media/image51.png"/><Relationship Id="rId47" Type="http://schemas.openxmlformats.org/officeDocument/2006/relationships/image" Target="../media/image74.png"/><Relationship Id="rId56" Type="http://schemas.openxmlformats.org/officeDocument/2006/relationships/image" Target="../media/image83.png"/><Relationship Id="rId48" Type="http://schemas.openxmlformats.org/officeDocument/2006/relationships/image" Target="../media/image75.png"/><Relationship Id="rId8" Type="http://schemas.openxmlformats.org/officeDocument/2006/relationships/image" Target="../media/image35.png"/><Relationship Id="rId13" Type="http://schemas.openxmlformats.org/officeDocument/2006/relationships/image" Target="../media/image40.png"/><Relationship Id="rId32" Type="http://schemas.openxmlformats.org/officeDocument/2006/relationships/image" Target="../media/image59.png"/><Relationship Id="rId37" Type="http://schemas.openxmlformats.org/officeDocument/2006/relationships/image" Target="../media/image64.png"/><Relationship Id="rId52" Type="http://schemas.openxmlformats.org/officeDocument/2006/relationships/image" Target="../media/image79.png"/><Relationship Id="rId54" Type="http://schemas.openxmlformats.org/officeDocument/2006/relationships/image" Target="../media/image81.png"/><Relationship Id="rId12" Type="http://schemas.openxmlformats.org/officeDocument/2006/relationships/image" Target="../media/image39.png"/><Relationship Id="rId3" Type="http://schemas.openxmlformats.org/officeDocument/2006/relationships/image" Target="../media/image30.jpeg"/><Relationship Id="rId23" Type="http://schemas.openxmlformats.org/officeDocument/2006/relationships/image" Target="../media/image50.png"/><Relationship Id="rId61" Type="http://schemas.openxmlformats.org/officeDocument/2006/relationships/image" Target="../media/image88.png"/><Relationship Id="rId53" Type="http://schemas.openxmlformats.org/officeDocument/2006/relationships/image" Target="../media/image80.png"/><Relationship Id="rId26" Type="http://schemas.openxmlformats.org/officeDocument/2006/relationships/image" Target="../media/image53.png"/><Relationship Id="rId30" Type="http://schemas.openxmlformats.org/officeDocument/2006/relationships/image" Target="../media/image57.png"/><Relationship Id="rId11" Type="http://schemas.openxmlformats.org/officeDocument/2006/relationships/image" Target="../media/image38.png"/><Relationship Id="rId29" Type="http://schemas.openxmlformats.org/officeDocument/2006/relationships/image" Target="../media/image56.png"/><Relationship Id="rId16" Type="http://schemas.openxmlformats.org/officeDocument/2006/relationships/image" Target="../media/image43.png"/><Relationship Id="rId33" Type="http://schemas.openxmlformats.org/officeDocument/2006/relationships/image" Target="../media/image60.png"/><Relationship Id="rId41" Type="http://schemas.openxmlformats.org/officeDocument/2006/relationships/image" Target="../media/image68.png"/><Relationship Id="rId5" Type="http://schemas.openxmlformats.org/officeDocument/2006/relationships/image" Target="../media/image32.png"/><Relationship Id="rId15" Type="http://schemas.openxmlformats.org/officeDocument/2006/relationships/image" Target="../media/image42.png"/><Relationship Id="rId22" Type="http://schemas.openxmlformats.org/officeDocument/2006/relationships/image" Target="../media/image49.png"/><Relationship Id="rId21"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5.png"/><Relationship Id="rId3" Type="http://schemas.openxmlformats.org/officeDocument/2006/relationships/image" Target="../media/image9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4" Type="http://schemas.openxmlformats.org/officeDocument/2006/relationships/image" Target="../media/image99.png"/><Relationship Id="rId1" Type="http://schemas.openxmlformats.org/officeDocument/2006/relationships/vmlDrawing" Target="../drawings/vmlDrawing3.vml"/><Relationship Id="rId2" Type="http://schemas.openxmlformats.org/officeDocument/2006/relationships/slideLayout" Target="../slideLayouts/slideLayout1.xml"/><Relationship Id="rId3" Type="http://schemas.openxmlformats.org/officeDocument/2006/relationships/image" Target="../media/image98.png"/><Relationship Id="rId5"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10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4.bin"/><Relationship Id="rId4" Type="http://schemas.openxmlformats.org/officeDocument/2006/relationships/oleObject" Target="../embeddings/oleObject1.bin"/><Relationship Id="rId5" Type="http://schemas.openxmlformats.org/officeDocument/2006/relationships/image" Target="../media/image8.png"/><Relationship Id="rId7" Type="http://schemas.openxmlformats.org/officeDocument/2006/relationships/oleObject" Target="../embeddings/oleObject3.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1.xml"/><Relationship Id="rId6"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4" Type="http://schemas.openxmlformats.org/officeDocument/2006/relationships/image" Target="../media/image103.jpeg"/><Relationship Id="rId1" Type="http://schemas.openxmlformats.org/officeDocument/2006/relationships/slideLayout" Target="../slideLayouts/slideLayout7.xml"/><Relationship Id="rId2" Type="http://schemas.openxmlformats.org/officeDocument/2006/relationships/image" Target="../media/image101.png"/><Relationship Id="rId3" Type="http://schemas.openxmlformats.org/officeDocument/2006/relationships/image" Target="../media/image9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4" Type="http://schemas.openxmlformats.org/officeDocument/2006/relationships/image" Target="../media/image106.png"/><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image" Target="../media/image105.png"/><Relationship Id="rId5" Type="http://schemas.openxmlformats.org/officeDocument/2006/relationships/oleObject" Target="../embeddings/oleObject7.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7.png"/><Relationship Id="rId3" Type="http://schemas.openxmlformats.org/officeDocument/2006/relationships/image" Target="../media/image10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3"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image" Target="../media/image109.png"/><Relationship Id="rId3" Type="http://schemas.openxmlformats.org/officeDocument/2006/relationships/image" Target="../media/image110.png"/></Relationships>
</file>

<file path=ppt/slides/_rels/slide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4" Type="http://schemas.openxmlformats.org/officeDocument/2006/relationships/image" Target="../media/image114.png"/><Relationship Id="rId5" Type="http://schemas.openxmlformats.org/officeDocument/2006/relationships/image" Target="../media/image115.png"/><Relationship Id="rId7"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image" Target="../media/image112.png"/><Relationship Id="rId3" Type="http://schemas.openxmlformats.org/officeDocument/2006/relationships/image" Target="../media/image113.png"/><Relationship Id="rId6" Type="http://schemas.openxmlformats.org/officeDocument/2006/relationships/image" Target="../media/image11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3" Type="http://schemas.openxmlformats.org/officeDocument/2006/relationships/image" Target="../media/image1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4" Type="http://schemas.openxmlformats.org/officeDocument/2006/relationships/image" Target="../media/image123.jpeg"/><Relationship Id="rId1" Type="http://schemas.openxmlformats.org/officeDocument/2006/relationships/slideLayout" Target="../slideLayouts/slideLayout7.xml"/><Relationship Id="rId2" Type="http://schemas.openxmlformats.org/officeDocument/2006/relationships/image" Target="../media/image121.tiff"/><Relationship Id="rId3" Type="http://schemas.openxmlformats.org/officeDocument/2006/relationships/image" Target="../media/image122.jpeg"/></Relationships>
</file>

<file path=ppt/slides/_rels/slide4.xml.rels><?xml version="1.0" encoding="UTF-8" standalone="yes"?>
<Relationships xmlns="http://schemas.openxmlformats.org/package/2006/relationships"><Relationship Id="rId4" Type="http://schemas.openxmlformats.org/officeDocument/2006/relationships/oleObject" Target="../embeddings/oleObject5.bin"/><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7" Type="http://schemas.openxmlformats.org/officeDocument/2006/relationships/image" Target="../media/image131.png"/><Relationship Id="rId1" Type="http://schemas.openxmlformats.org/officeDocument/2006/relationships/slideLayout" Target="../slideLayouts/slideLayout7.xml"/><Relationship Id="rId24" Type="http://schemas.openxmlformats.org/officeDocument/2006/relationships/image" Target="../media/image148.png"/><Relationship Id="rId25" Type="http://schemas.openxmlformats.org/officeDocument/2006/relationships/image" Target="../media/image149.png"/><Relationship Id="rId8" Type="http://schemas.openxmlformats.org/officeDocument/2006/relationships/image" Target="../media/image132.png"/><Relationship Id="rId13" Type="http://schemas.openxmlformats.org/officeDocument/2006/relationships/image" Target="../media/image137.png"/><Relationship Id="rId10" Type="http://schemas.openxmlformats.org/officeDocument/2006/relationships/image" Target="../media/image134.png"/><Relationship Id="rId12" Type="http://schemas.openxmlformats.org/officeDocument/2006/relationships/image" Target="../media/image136.png"/><Relationship Id="rId17" Type="http://schemas.openxmlformats.org/officeDocument/2006/relationships/image" Target="../media/image141.png"/><Relationship Id="rId9" Type="http://schemas.openxmlformats.org/officeDocument/2006/relationships/image" Target="../media/image133.png"/><Relationship Id="rId18" Type="http://schemas.openxmlformats.org/officeDocument/2006/relationships/image" Target="../media/image142.png"/><Relationship Id="rId3" Type="http://schemas.openxmlformats.org/officeDocument/2006/relationships/image" Target="../media/image127.png"/><Relationship Id="rId27" Type="http://schemas.openxmlformats.org/officeDocument/2006/relationships/image" Target="../media/image151.png"/><Relationship Id="rId14" Type="http://schemas.openxmlformats.org/officeDocument/2006/relationships/image" Target="../media/image138.png"/><Relationship Id="rId23" Type="http://schemas.openxmlformats.org/officeDocument/2006/relationships/image" Target="../media/image147.png"/><Relationship Id="rId4" Type="http://schemas.openxmlformats.org/officeDocument/2006/relationships/image" Target="../media/image128.png"/><Relationship Id="rId28" Type="http://schemas.openxmlformats.org/officeDocument/2006/relationships/image" Target="../media/image152.png"/><Relationship Id="rId26" Type="http://schemas.openxmlformats.org/officeDocument/2006/relationships/image" Target="../media/image150.png"/><Relationship Id="rId11" Type="http://schemas.openxmlformats.org/officeDocument/2006/relationships/image" Target="../media/image135.png"/><Relationship Id="rId29" Type="http://schemas.openxmlformats.org/officeDocument/2006/relationships/image" Target="../media/image153.png"/><Relationship Id="rId6" Type="http://schemas.openxmlformats.org/officeDocument/2006/relationships/image" Target="../media/image130.png"/><Relationship Id="rId16" Type="http://schemas.openxmlformats.org/officeDocument/2006/relationships/image" Target="../media/image140.png"/><Relationship Id="rId5" Type="http://schemas.openxmlformats.org/officeDocument/2006/relationships/image" Target="../media/image129.png"/><Relationship Id="rId15" Type="http://schemas.openxmlformats.org/officeDocument/2006/relationships/image" Target="../media/image139.png"/><Relationship Id="rId19" Type="http://schemas.openxmlformats.org/officeDocument/2006/relationships/image" Target="../media/image143.png"/><Relationship Id="rId20" Type="http://schemas.openxmlformats.org/officeDocument/2006/relationships/image" Target="../media/image144.png"/><Relationship Id="rId22" Type="http://schemas.openxmlformats.org/officeDocument/2006/relationships/image" Target="../media/image146.png"/><Relationship Id="rId21" Type="http://schemas.openxmlformats.org/officeDocument/2006/relationships/image" Target="../media/image145.png"/><Relationship Id="rId2" Type="http://schemas.openxmlformats.org/officeDocument/2006/relationships/image" Target="../media/image126.png"/></Relationships>
</file>

<file path=ppt/slides/_rels/slide43.xml.rels><?xml version="1.0" encoding="UTF-8" standalone="yes"?>
<Relationships xmlns="http://schemas.openxmlformats.org/package/2006/relationships"><Relationship Id="rId2" Type="http://schemas.openxmlformats.org/officeDocument/2006/relationships/image" Target="../media/image95.png"/><Relationship Id="rId3" Type="http://schemas.openxmlformats.org/officeDocument/2006/relationships/image" Target="../media/image154.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55.jpeg"/><Relationship Id="rId3" Type="http://schemas.openxmlformats.org/officeDocument/2006/relationships/image" Target="../media/image9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4" Type="http://schemas.openxmlformats.org/officeDocument/2006/relationships/oleObject" Target="../embeddings/oleObject9.bin"/><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oleObject" Target="../embeddings/oleObject8.bin"/></Relationships>
</file>

<file path=ppt/slides/_rels/slide46.xml.rels><?xml version="1.0" encoding="UTF-8" standalone="yes"?>
<Relationships xmlns="http://schemas.openxmlformats.org/package/2006/relationships"><Relationship Id="rId4" Type="http://schemas.openxmlformats.org/officeDocument/2006/relationships/oleObject" Target="../embeddings/oleObject10.bin"/><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image" Target="../media/image159.wmf"/></Relationships>
</file>

<file path=ppt/slides/_rels/slide4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4" Type="http://schemas.openxmlformats.org/officeDocument/2006/relationships/oleObject" Target="../embeddings/Microsoft_Equation1.bin"/><Relationship Id="rId1" Type="http://schemas.openxmlformats.org/officeDocument/2006/relationships/vmlDrawing" Target="../drawings/vmlDrawing7.vml"/><Relationship Id="rId2" Type="http://schemas.openxmlformats.org/officeDocument/2006/relationships/slideLayout" Target="../slideLayouts/slideLayout7.xml"/><Relationship Id="rId3" Type="http://schemas.openxmlformats.org/officeDocument/2006/relationships/image" Target="../media/image162.png"/><Relationship Id="rId5" Type="http://schemas.openxmlformats.org/officeDocument/2006/relationships/oleObject" Target="../embeddings/Microsoft_Equation2.bin"/></Relationships>
</file>

<file path=ppt/slides/_rels/slide49.xml.rels><?xml version="1.0" encoding="UTF-8" standalone="yes"?>
<Relationships xmlns="http://schemas.openxmlformats.org/package/2006/relationships"><Relationship Id="rId2" Type="http://schemas.openxmlformats.org/officeDocument/2006/relationships/image" Target="../media/image163.png"/><Relationship Id="rId3" Type="http://schemas.openxmlformats.org/officeDocument/2006/relationships/image" Target="../media/image10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4" Type="http://schemas.openxmlformats.org/officeDocument/2006/relationships/image" Target="../media/image15.png"/><Relationship Id="rId10" Type="http://schemas.openxmlformats.org/officeDocument/2006/relationships/image" Target="../media/image21.png"/><Relationship Id="rId5" Type="http://schemas.openxmlformats.org/officeDocument/2006/relationships/image" Target="../media/image16.png"/><Relationship Id="rId7" Type="http://schemas.openxmlformats.org/officeDocument/2006/relationships/image" Target="../media/image18.png"/><Relationship Id="rId11"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3.png"/><Relationship Id="rId9" Type="http://schemas.openxmlformats.org/officeDocument/2006/relationships/image" Target="../media/image20.png"/><Relationship Id="rId3" Type="http://schemas.openxmlformats.org/officeDocument/2006/relationships/image" Target="../media/image14.png"/><Relationship Id="rId6"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4" Type="http://schemas.openxmlformats.org/officeDocument/2006/relationships/image" Target="../media/image165.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4.png"/><Relationship Id="rId5" Type="http://schemas.openxmlformats.org/officeDocument/2006/relationships/image" Target="../media/image1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72.png"/><Relationship Id="rId4" Type="http://schemas.openxmlformats.org/officeDocument/2006/relationships/image" Target="../media/image168.png"/><Relationship Id="rId5" Type="http://schemas.openxmlformats.org/officeDocument/2006/relationships/image" Target="../media/image169.png"/><Relationship Id="rId7" Type="http://schemas.openxmlformats.org/officeDocument/2006/relationships/image" Target="../media/image171.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67.jpeg"/><Relationship Id="rId6" Type="http://schemas.openxmlformats.org/officeDocument/2006/relationships/image" Target="../media/image170.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3"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08854" y="1959250"/>
            <a:ext cx="7772400" cy="1470025"/>
          </a:xfrm>
        </p:spPr>
        <p:txBody>
          <a:bodyPr/>
          <a:lstStyle/>
          <a:p>
            <a:r>
              <a:rPr lang="en-US" b="1" dirty="0" smtClean="0">
                <a:solidFill>
                  <a:srgbClr val="0000CC"/>
                </a:solidFill>
              </a:rPr>
              <a:t>Using Agent-based Modeling to Study Tissue Patterning</a:t>
            </a:r>
            <a:endParaRPr lang="en-US" dirty="0">
              <a:solidFill>
                <a:srgbClr val="000090"/>
              </a:solidFill>
            </a:endParaRPr>
          </a:p>
        </p:txBody>
      </p:sp>
      <p:sp>
        <p:nvSpPr>
          <p:cNvPr id="2051" name="Rectangle 3"/>
          <p:cNvSpPr>
            <a:spLocks noGrp="1" noChangeArrowheads="1"/>
          </p:cNvSpPr>
          <p:nvPr>
            <p:ph type="subTitle" idx="1"/>
          </p:nvPr>
        </p:nvSpPr>
        <p:spPr>
          <a:xfrm>
            <a:off x="1358900" y="4144963"/>
            <a:ext cx="6400800" cy="762000"/>
          </a:xfrm>
        </p:spPr>
        <p:txBody>
          <a:bodyPr/>
          <a:lstStyle/>
          <a:p>
            <a:r>
              <a:rPr lang="en-US" sz="3600" b="1" dirty="0"/>
              <a:t>Shayn Peirce-Cottler, Ph.D.</a:t>
            </a:r>
          </a:p>
        </p:txBody>
      </p:sp>
      <p:sp>
        <p:nvSpPr>
          <p:cNvPr id="2061" name="Text Box 13"/>
          <p:cNvSpPr txBox="1">
            <a:spLocks noChangeArrowheads="1"/>
          </p:cNvSpPr>
          <p:nvPr/>
        </p:nvSpPr>
        <p:spPr bwMode="auto">
          <a:xfrm>
            <a:off x="1335495" y="6083300"/>
            <a:ext cx="6840538" cy="450850"/>
          </a:xfrm>
          <a:prstGeom prst="rect">
            <a:avLst/>
          </a:prstGeom>
          <a:solidFill>
            <a:srgbClr val="FFFFFF"/>
          </a:solidFill>
          <a:ln w="9525">
            <a:noFill/>
            <a:miter lim="800000"/>
            <a:headEnd/>
            <a:tailEnd/>
          </a:ln>
        </p:spPr>
        <p:txBody>
          <a:bodyPr>
            <a:prstTxWarp prst="textNoShape">
              <a:avLst/>
            </a:prstTxWarp>
          </a:bodyPr>
          <a:lstStyle/>
          <a:p>
            <a:pPr algn="ctr"/>
            <a:r>
              <a:rPr lang="en-US" b="1" i="1" dirty="0">
                <a:solidFill>
                  <a:srgbClr val="325A9A"/>
                </a:solidFill>
                <a:latin typeface="Times New Roman" pitchFamily="-65" charset="0"/>
              </a:rPr>
              <a:t>The</a:t>
            </a:r>
            <a:r>
              <a:rPr lang="en-US" b="1" dirty="0">
                <a:solidFill>
                  <a:srgbClr val="325A9A"/>
                </a:solidFill>
                <a:latin typeface="Times New Roman" pitchFamily="-65" charset="0"/>
              </a:rPr>
              <a:t> </a:t>
            </a:r>
            <a:r>
              <a:rPr lang="en-US" sz="2000" b="1" dirty="0">
                <a:solidFill>
                  <a:srgbClr val="325A9A"/>
                </a:solidFill>
                <a:latin typeface="Times New Roman" pitchFamily="-65" charset="0"/>
              </a:rPr>
              <a:t>DEPARTMENT </a:t>
            </a:r>
            <a:r>
              <a:rPr lang="en-US" b="1" i="1" dirty="0">
                <a:solidFill>
                  <a:srgbClr val="325A9A"/>
                </a:solidFill>
                <a:latin typeface="Times New Roman" pitchFamily="-65" charset="0"/>
              </a:rPr>
              <a:t>of</a:t>
            </a:r>
            <a:r>
              <a:rPr lang="en-US" b="1" dirty="0">
                <a:solidFill>
                  <a:srgbClr val="325A9A"/>
                </a:solidFill>
                <a:latin typeface="Times New Roman" pitchFamily="-65" charset="0"/>
              </a:rPr>
              <a:t> </a:t>
            </a:r>
            <a:r>
              <a:rPr lang="en-US" sz="2000" b="1" dirty="0">
                <a:solidFill>
                  <a:srgbClr val="325A9A"/>
                </a:solidFill>
                <a:latin typeface="Times New Roman" pitchFamily="-65" charset="0"/>
              </a:rPr>
              <a:t>BIOMEDICAL ENGINEERING</a:t>
            </a:r>
          </a:p>
          <a:p>
            <a:pPr algn="ctr"/>
            <a:r>
              <a:rPr lang="en-US" sz="1400" b="1" i="1" dirty="0">
                <a:solidFill>
                  <a:srgbClr val="325A9A"/>
                </a:solidFill>
                <a:latin typeface="Times New Roman" pitchFamily="-65" charset="0"/>
              </a:rPr>
              <a:t>School of Engineering and Applied Science </a:t>
            </a:r>
            <a:r>
              <a:rPr lang="en-US" sz="1400" b="1" dirty="0">
                <a:solidFill>
                  <a:srgbClr val="325A9A"/>
                </a:solidFill>
                <a:latin typeface="Times New Roman" pitchFamily="-65" charset="0"/>
                <a:sym typeface="Symbol" pitchFamily="-65" charset="2"/>
              </a:rPr>
              <a:t></a:t>
            </a:r>
            <a:r>
              <a:rPr lang="en-US" sz="1400" b="1" i="1" dirty="0">
                <a:solidFill>
                  <a:srgbClr val="325A9A"/>
                </a:solidFill>
                <a:latin typeface="Times New Roman" pitchFamily="-65" charset="0"/>
              </a:rPr>
              <a:t> School of Medicine</a:t>
            </a:r>
            <a:endParaRPr lang="en-US" sz="1400" b="1" dirty="0">
              <a:solidFill>
                <a:srgbClr val="325A9A"/>
              </a:solidFill>
              <a:latin typeface="Times New Roman" pitchFamily="-65" charset="0"/>
            </a:endParaRPr>
          </a:p>
        </p:txBody>
      </p:sp>
      <p:pic>
        <p:nvPicPr>
          <p:cNvPr id="2062" name="Picture 14"/>
          <p:cNvPicPr>
            <a:picLocks noChangeAspect="1" noChangeArrowheads="1"/>
          </p:cNvPicPr>
          <p:nvPr/>
        </p:nvPicPr>
        <p:blipFill>
          <a:blip r:embed="rId2"/>
          <a:srcRect/>
          <a:stretch>
            <a:fillRect/>
          </a:stretch>
        </p:blipFill>
        <p:spPr bwMode="auto">
          <a:xfrm>
            <a:off x="75020" y="5383213"/>
            <a:ext cx="1363663" cy="1363662"/>
          </a:xfrm>
          <a:prstGeom prst="rect">
            <a:avLst/>
          </a:prstGeom>
          <a:noFill/>
        </p:spPr>
      </p:pic>
      <p:sp>
        <p:nvSpPr>
          <p:cNvPr id="2063" name="Line 15"/>
          <p:cNvSpPr>
            <a:spLocks noChangeShapeType="1"/>
          </p:cNvSpPr>
          <p:nvPr/>
        </p:nvSpPr>
        <p:spPr bwMode="auto">
          <a:xfrm>
            <a:off x="1543458" y="6727825"/>
            <a:ext cx="6554787" cy="0"/>
          </a:xfrm>
          <a:prstGeom prst="line">
            <a:avLst/>
          </a:prstGeom>
          <a:noFill/>
          <a:ln w="28575">
            <a:solidFill>
              <a:srgbClr val="325A9A"/>
            </a:solidFill>
            <a:round/>
            <a:headEnd/>
            <a:tailEnd/>
          </a:ln>
          <a:effectLst/>
        </p:spPr>
        <p:txBody>
          <a:bodyPr>
            <a:prstTxWarp prst="textNoShape">
              <a:avLst/>
            </a:prstTxWarp>
          </a:bodyPr>
          <a:lstStyle/>
          <a:p>
            <a:endParaRPr lang="en-US" dirty="0"/>
          </a:p>
        </p:txBody>
      </p:sp>
      <p:pic>
        <p:nvPicPr>
          <p:cNvPr id="2064" name="Picture 16" descr="cvrcnewslogo"/>
          <p:cNvPicPr>
            <a:picLocks noChangeAspect="1" noChangeArrowheads="1"/>
          </p:cNvPicPr>
          <p:nvPr/>
        </p:nvPicPr>
        <p:blipFill>
          <a:blip r:embed="rId3"/>
          <a:srcRect b="16161"/>
          <a:stretch>
            <a:fillRect/>
          </a:stretch>
        </p:blipFill>
        <p:spPr bwMode="auto">
          <a:xfrm>
            <a:off x="7988708" y="5414963"/>
            <a:ext cx="1071562" cy="1185862"/>
          </a:xfrm>
          <a:prstGeom prst="rect">
            <a:avLst/>
          </a:prstGeom>
          <a:noFill/>
        </p:spPr>
      </p:pic>
      <p:pic>
        <p:nvPicPr>
          <p:cNvPr id="9" name="Picture 8"/>
          <p:cNvPicPr>
            <a:picLocks noChangeAspect="1"/>
          </p:cNvPicPr>
          <p:nvPr/>
        </p:nvPicPr>
        <p:blipFill>
          <a:blip r:embed="rId4"/>
          <a:stretch>
            <a:fillRect/>
          </a:stretch>
        </p:blipFill>
        <p:spPr>
          <a:xfrm>
            <a:off x="0" y="0"/>
            <a:ext cx="9144000" cy="129982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2" descr="geese #2"/>
          <p:cNvPicPr>
            <a:picLocks noChangeAspect="1" noChangeArrowheads="1"/>
          </p:cNvPicPr>
          <p:nvPr/>
        </p:nvPicPr>
        <p:blipFill>
          <a:blip r:embed="rId2"/>
          <a:srcRect/>
          <a:stretch>
            <a:fillRect/>
          </a:stretch>
        </p:blipFill>
        <p:spPr bwMode="auto">
          <a:xfrm>
            <a:off x="936625" y="1939925"/>
            <a:ext cx="2630488" cy="1776413"/>
          </a:xfrm>
          <a:prstGeom prst="rect">
            <a:avLst/>
          </a:prstGeom>
          <a:noFill/>
        </p:spPr>
      </p:pic>
      <p:sp>
        <p:nvSpPr>
          <p:cNvPr id="55299" name="AutoShape 3"/>
          <p:cNvSpPr>
            <a:spLocks noChangeArrowheads="1"/>
          </p:cNvSpPr>
          <p:nvPr/>
        </p:nvSpPr>
        <p:spPr bwMode="auto">
          <a:xfrm rot="16200000">
            <a:off x="4238625" y="2341563"/>
            <a:ext cx="446088" cy="1008062"/>
          </a:xfrm>
          <a:prstGeom prst="downArrow">
            <a:avLst>
              <a:gd name="adj1" fmla="val 50000"/>
              <a:gd name="adj2" fmla="val 56495"/>
            </a:avLst>
          </a:prstGeom>
          <a:solidFill>
            <a:srgbClr val="FF0000"/>
          </a:solidFill>
          <a:ln w="9525">
            <a:noFill/>
            <a:miter lim="800000"/>
            <a:headEnd/>
            <a:tailEnd/>
          </a:ln>
          <a:effectLst/>
        </p:spPr>
        <p:txBody>
          <a:bodyPr vert="eaVert" wrap="none" anchor="ctr">
            <a:prstTxWarp prst="textNoShape">
              <a:avLst/>
            </a:prstTxWarp>
          </a:bodyPr>
          <a:lstStyle/>
          <a:p>
            <a:endParaRPr lang="en-US" dirty="0"/>
          </a:p>
        </p:txBody>
      </p:sp>
      <p:pic>
        <p:nvPicPr>
          <p:cNvPr id="55300" name="Picture 4" descr="canada_geese_V"/>
          <p:cNvPicPr>
            <a:picLocks noChangeAspect="1" noChangeArrowheads="1"/>
          </p:cNvPicPr>
          <p:nvPr/>
        </p:nvPicPr>
        <p:blipFill>
          <a:blip r:embed="rId3"/>
          <a:srcRect/>
          <a:stretch>
            <a:fillRect/>
          </a:stretch>
        </p:blipFill>
        <p:spPr bwMode="auto">
          <a:xfrm>
            <a:off x="5345113" y="1873250"/>
            <a:ext cx="2757487" cy="1863725"/>
          </a:xfrm>
          <a:prstGeom prst="rect">
            <a:avLst/>
          </a:prstGeom>
          <a:noFill/>
        </p:spPr>
      </p:pic>
      <p:sp>
        <p:nvSpPr>
          <p:cNvPr id="55301" name="Rectangle 5"/>
          <p:cNvSpPr>
            <a:spLocks noChangeArrowheads="1"/>
          </p:cNvSpPr>
          <p:nvPr/>
        </p:nvSpPr>
        <p:spPr bwMode="auto">
          <a:xfrm>
            <a:off x="703263" y="223838"/>
            <a:ext cx="7772400" cy="750887"/>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rgbClr val="0000CC"/>
                </a:solidFill>
              </a:rPr>
              <a:t>Emergent </a:t>
            </a:r>
            <a:r>
              <a:rPr lang="en-US" sz="4400" b="1" dirty="0">
                <a:solidFill>
                  <a:srgbClr val="0000CC"/>
                </a:solidFill>
              </a:rPr>
              <a:t>Phenomena </a:t>
            </a:r>
          </a:p>
        </p:txBody>
      </p:sp>
      <p:grpSp>
        <p:nvGrpSpPr>
          <p:cNvPr id="2" name="Group 7"/>
          <p:cNvGrpSpPr>
            <a:grpSpLocks/>
          </p:cNvGrpSpPr>
          <p:nvPr/>
        </p:nvGrpSpPr>
        <p:grpSpPr bwMode="auto">
          <a:xfrm>
            <a:off x="5192713" y="4048125"/>
            <a:ext cx="3144837" cy="2520950"/>
            <a:chOff x="2781" y="2642"/>
            <a:chExt cx="2621" cy="1482"/>
          </a:xfrm>
        </p:grpSpPr>
        <p:pic>
          <p:nvPicPr>
            <p:cNvPr id="55304" name="Picture 8"/>
            <p:cNvPicPr>
              <a:picLocks noChangeAspect="1" noChangeArrowheads="1"/>
            </p:cNvPicPr>
            <p:nvPr/>
          </p:nvPicPr>
          <p:blipFill>
            <a:blip r:embed="rId4"/>
            <a:srcRect/>
            <a:stretch>
              <a:fillRect/>
            </a:stretch>
          </p:blipFill>
          <p:spPr bwMode="auto">
            <a:xfrm>
              <a:off x="4184" y="3859"/>
              <a:ext cx="265" cy="253"/>
            </a:xfrm>
            <a:prstGeom prst="rect">
              <a:avLst/>
            </a:prstGeom>
            <a:noFill/>
            <a:ln w="9525">
              <a:noFill/>
              <a:miter lim="800000"/>
              <a:headEnd/>
              <a:tailEnd/>
            </a:ln>
          </p:spPr>
        </p:pic>
        <p:pic>
          <p:nvPicPr>
            <p:cNvPr id="55305" name="Picture 9"/>
            <p:cNvPicPr>
              <a:picLocks noChangeAspect="1" noChangeArrowheads="1"/>
            </p:cNvPicPr>
            <p:nvPr/>
          </p:nvPicPr>
          <p:blipFill>
            <a:blip r:embed="rId5"/>
            <a:srcRect/>
            <a:stretch>
              <a:fillRect/>
            </a:stretch>
          </p:blipFill>
          <p:spPr bwMode="auto">
            <a:xfrm>
              <a:off x="4815" y="3866"/>
              <a:ext cx="266" cy="254"/>
            </a:xfrm>
            <a:prstGeom prst="rect">
              <a:avLst/>
            </a:prstGeom>
            <a:noFill/>
            <a:ln w="9525">
              <a:noFill/>
              <a:miter lim="800000"/>
              <a:headEnd/>
              <a:tailEnd/>
            </a:ln>
          </p:spPr>
        </p:pic>
        <p:pic>
          <p:nvPicPr>
            <p:cNvPr id="55306" name="Picture 10"/>
            <p:cNvPicPr>
              <a:picLocks noChangeAspect="1" noChangeArrowheads="1"/>
            </p:cNvPicPr>
            <p:nvPr/>
          </p:nvPicPr>
          <p:blipFill>
            <a:blip r:embed="rId6"/>
            <a:srcRect/>
            <a:stretch>
              <a:fillRect/>
            </a:stretch>
          </p:blipFill>
          <p:spPr bwMode="auto">
            <a:xfrm>
              <a:off x="4033" y="3850"/>
              <a:ext cx="266" cy="254"/>
            </a:xfrm>
            <a:prstGeom prst="rect">
              <a:avLst/>
            </a:prstGeom>
            <a:noFill/>
            <a:ln w="9525">
              <a:noFill/>
              <a:miter lim="800000"/>
              <a:headEnd/>
              <a:tailEnd/>
            </a:ln>
          </p:spPr>
        </p:pic>
        <p:pic>
          <p:nvPicPr>
            <p:cNvPr id="55307" name="Picture 11"/>
            <p:cNvPicPr>
              <a:picLocks noChangeAspect="1" noChangeArrowheads="1"/>
            </p:cNvPicPr>
            <p:nvPr/>
          </p:nvPicPr>
          <p:blipFill>
            <a:blip r:embed="rId7"/>
            <a:srcRect/>
            <a:stretch>
              <a:fillRect/>
            </a:stretch>
          </p:blipFill>
          <p:spPr bwMode="auto">
            <a:xfrm>
              <a:off x="3786" y="3845"/>
              <a:ext cx="266" cy="254"/>
            </a:xfrm>
            <a:prstGeom prst="rect">
              <a:avLst/>
            </a:prstGeom>
            <a:noFill/>
            <a:ln w="9525">
              <a:noFill/>
              <a:miter lim="800000"/>
              <a:headEnd/>
              <a:tailEnd/>
            </a:ln>
          </p:spPr>
        </p:pic>
        <p:pic>
          <p:nvPicPr>
            <p:cNvPr id="55308" name="Picture 12"/>
            <p:cNvPicPr>
              <a:picLocks noChangeAspect="1" noChangeArrowheads="1"/>
            </p:cNvPicPr>
            <p:nvPr/>
          </p:nvPicPr>
          <p:blipFill>
            <a:blip r:embed="rId8"/>
            <a:srcRect/>
            <a:stretch>
              <a:fillRect/>
            </a:stretch>
          </p:blipFill>
          <p:spPr bwMode="auto">
            <a:xfrm>
              <a:off x="3539" y="3842"/>
              <a:ext cx="266" cy="253"/>
            </a:xfrm>
            <a:prstGeom prst="rect">
              <a:avLst/>
            </a:prstGeom>
            <a:noFill/>
            <a:ln w="9525">
              <a:noFill/>
              <a:miter lim="800000"/>
              <a:headEnd/>
              <a:tailEnd/>
            </a:ln>
          </p:spPr>
        </p:pic>
        <p:pic>
          <p:nvPicPr>
            <p:cNvPr id="55309" name="Picture 13"/>
            <p:cNvPicPr>
              <a:picLocks noChangeAspect="1" noChangeArrowheads="1"/>
            </p:cNvPicPr>
            <p:nvPr/>
          </p:nvPicPr>
          <p:blipFill>
            <a:blip r:embed="rId9"/>
            <a:srcRect/>
            <a:stretch>
              <a:fillRect/>
            </a:stretch>
          </p:blipFill>
          <p:spPr bwMode="auto">
            <a:xfrm>
              <a:off x="3289" y="3837"/>
              <a:ext cx="266" cy="254"/>
            </a:xfrm>
            <a:prstGeom prst="rect">
              <a:avLst/>
            </a:prstGeom>
            <a:noFill/>
            <a:ln w="9525">
              <a:noFill/>
              <a:miter lim="800000"/>
              <a:headEnd/>
              <a:tailEnd/>
            </a:ln>
          </p:spPr>
        </p:pic>
        <p:pic>
          <p:nvPicPr>
            <p:cNvPr id="55310" name="Picture 14"/>
            <p:cNvPicPr>
              <a:picLocks noChangeAspect="1" noChangeArrowheads="1"/>
            </p:cNvPicPr>
            <p:nvPr/>
          </p:nvPicPr>
          <p:blipFill>
            <a:blip r:embed="rId10"/>
            <a:srcRect/>
            <a:stretch>
              <a:fillRect/>
            </a:stretch>
          </p:blipFill>
          <p:spPr bwMode="auto">
            <a:xfrm>
              <a:off x="3036" y="3832"/>
              <a:ext cx="266" cy="254"/>
            </a:xfrm>
            <a:prstGeom prst="rect">
              <a:avLst/>
            </a:prstGeom>
            <a:noFill/>
            <a:ln w="9525">
              <a:noFill/>
              <a:miter lim="800000"/>
              <a:headEnd/>
              <a:tailEnd/>
            </a:ln>
          </p:spPr>
        </p:pic>
        <p:pic>
          <p:nvPicPr>
            <p:cNvPr id="55311" name="Picture 15"/>
            <p:cNvPicPr>
              <a:picLocks noChangeAspect="1" noChangeArrowheads="1"/>
            </p:cNvPicPr>
            <p:nvPr/>
          </p:nvPicPr>
          <p:blipFill>
            <a:blip r:embed="rId11"/>
            <a:srcRect/>
            <a:stretch>
              <a:fillRect/>
            </a:stretch>
          </p:blipFill>
          <p:spPr bwMode="auto">
            <a:xfrm>
              <a:off x="2781" y="3827"/>
              <a:ext cx="266" cy="254"/>
            </a:xfrm>
            <a:prstGeom prst="rect">
              <a:avLst/>
            </a:prstGeom>
            <a:noFill/>
            <a:ln w="9525">
              <a:noFill/>
              <a:miter lim="800000"/>
              <a:headEnd/>
              <a:tailEnd/>
            </a:ln>
          </p:spPr>
        </p:pic>
        <p:pic>
          <p:nvPicPr>
            <p:cNvPr id="55312" name="Picture 16"/>
            <p:cNvPicPr>
              <a:picLocks noChangeAspect="1" noChangeArrowheads="1"/>
            </p:cNvPicPr>
            <p:nvPr/>
          </p:nvPicPr>
          <p:blipFill>
            <a:blip r:embed="rId12"/>
            <a:srcRect/>
            <a:stretch>
              <a:fillRect/>
            </a:stretch>
          </p:blipFill>
          <p:spPr bwMode="auto">
            <a:xfrm>
              <a:off x="5083" y="3646"/>
              <a:ext cx="266" cy="254"/>
            </a:xfrm>
            <a:prstGeom prst="rect">
              <a:avLst/>
            </a:prstGeom>
            <a:noFill/>
            <a:ln w="9525">
              <a:noFill/>
              <a:miter lim="800000"/>
              <a:headEnd/>
              <a:tailEnd/>
            </a:ln>
          </p:spPr>
        </p:pic>
        <p:pic>
          <p:nvPicPr>
            <p:cNvPr id="55313" name="Picture 17"/>
            <p:cNvPicPr>
              <a:picLocks noChangeAspect="1" noChangeArrowheads="1"/>
            </p:cNvPicPr>
            <p:nvPr/>
          </p:nvPicPr>
          <p:blipFill>
            <a:blip r:embed="rId13"/>
            <a:srcRect/>
            <a:stretch>
              <a:fillRect/>
            </a:stretch>
          </p:blipFill>
          <p:spPr bwMode="auto">
            <a:xfrm>
              <a:off x="4840" y="3641"/>
              <a:ext cx="266" cy="254"/>
            </a:xfrm>
            <a:prstGeom prst="rect">
              <a:avLst/>
            </a:prstGeom>
            <a:noFill/>
            <a:ln w="9525">
              <a:noFill/>
              <a:miter lim="800000"/>
              <a:headEnd/>
              <a:tailEnd/>
            </a:ln>
          </p:spPr>
        </p:pic>
        <p:pic>
          <p:nvPicPr>
            <p:cNvPr id="55314" name="Picture 18"/>
            <p:cNvPicPr>
              <a:picLocks noChangeAspect="1" noChangeArrowheads="1"/>
            </p:cNvPicPr>
            <p:nvPr/>
          </p:nvPicPr>
          <p:blipFill>
            <a:blip r:embed="rId14"/>
            <a:srcRect/>
            <a:stretch>
              <a:fillRect/>
            </a:stretch>
          </p:blipFill>
          <p:spPr bwMode="auto">
            <a:xfrm>
              <a:off x="4592" y="3636"/>
              <a:ext cx="266" cy="254"/>
            </a:xfrm>
            <a:prstGeom prst="rect">
              <a:avLst/>
            </a:prstGeom>
            <a:noFill/>
            <a:ln w="9525">
              <a:noFill/>
              <a:miter lim="800000"/>
              <a:headEnd/>
              <a:tailEnd/>
            </a:ln>
          </p:spPr>
        </p:pic>
        <p:pic>
          <p:nvPicPr>
            <p:cNvPr id="55315" name="Picture 19"/>
            <p:cNvPicPr>
              <a:picLocks noChangeAspect="1" noChangeArrowheads="1"/>
            </p:cNvPicPr>
            <p:nvPr/>
          </p:nvPicPr>
          <p:blipFill>
            <a:blip r:embed="rId15"/>
            <a:srcRect/>
            <a:stretch>
              <a:fillRect/>
            </a:stretch>
          </p:blipFill>
          <p:spPr bwMode="auto">
            <a:xfrm>
              <a:off x="4329" y="3632"/>
              <a:ext cx="266" cy="254"/>
            </a:xfrm>
            <a:prstGeom prst="rect">
              <a:avLst/>
            </a:prstGeom>
            <a:noFill/>
            <a:ln w="9525">
              <a:noFill/>
              <a:miter lim="800000"/>
              <a:headEnd/>
              <a:tailEnd/>
            </a:ln>
          </p:spPr>
        </p:pic>
        <p:pic>
          <p:nvPicPr>
            <p:cNvPr id="55316" name="Picture 20"/>
            <p:cNvPicPr>
              <a:picLocks noChangeAspect="1" noChangeArrowheads="1"/>
            </p:cNvPicPr>
            <p:nvPr/>
          </p:nvPicPr>
          <p:blipFill>
            <a:blip r:embed="rId16"/>
            <a:srcRect/>
            <a:stretch>
              <a:fillRect/>
            </a:stretch>
          </p:blipFill>
          <p:spPr bwMode="auto">
            <a:xfrm>
              <a:off x="4082" y="3627"/>
              <a:ext cx="266" cy="254"/>
            </a:xfrm>
            <a:prstGeom prst="rect">
              <a:avLst/>
            </a:prstGeom>
            <a:noFill/>
            <a:ln w="9525">
              <a:noFill/>
              <a:miter lim="800000"/>
              <a:headEnd/>
              <a:tailEnd/>
            </a:ln>
          </p:spPr>
        </p:pic>
        <p:pic>
          <p:nvPicPr>
            <p:cNvPr id="55317" name="Picture 21"/>
            <p:cNvPicPr>
              <a:picLocks noChangeAspect="1" noChangeArrowheads="1"/>
            </p:cNvPicPr>
            <p:nvPr/>
          </p:nvPicPr>
          <p:blipFill>
            <a:blip r:embed="rId17"/>
            <a:srcRect/>
            <a:stretch>
              <a:fillRect/>
            </a:stretch>
          </p:blipFill>
          <p:spPr bwMode="auto">
            <a:xfrm>
              <a:off x="3840" y="3623"/>
              <a:ext cx="266" cy="254"/>
            </a:xfrm>
            <a:prstGeom prst="rect">
              <a:avLst/>
            </a:prstGeom>
            <a:noFill/>
            <a:ln w="9525">
              <a:noFill/>
              <a:miter lim="800000"/>
              <a:headEnd/>
              <a:tailEnd/>
            </a:ln>
          </p:spPr>
        </p:pic>
        <p:pic>
          <p:nvPicPr>
            <p:cNvPr id="55318" name="Picture 22"/>
            <p:cNvPicPr>
              <a:picLocks noChangeAspect="1" noChangeArrowheads="1"/>
            </p:cNvPicPr>
            <p:nvPr/>
          </p:nvPicPr>
          <p:blipFill>
            <a:blip r:embed="rId18"/>
            <a:srcRect/>
            <a:stretch>
              <a:fillRect/>
            </a:stretch>
          </p:blipFill>
          <p:spPr bwMode="auto">
            <a:xfrm>
              <a:off x="3588" y="3617"/>
              <a:ext cx="266" cy="254"/>
            </a:xfrm>
            <a:prstGeom prst="rect">
              <a:avLst/>
            </a:prstGeom>
            <a:noFill/>
            <a:ln w="9525">
              <a:noFill/>
              <a:miter lim="800000"/>
              <a:headEnd/>
              <a:tailEnd/>
            </a:ln>
          </p:spPr>
        </p:pic>
        <p:pic>
          <p:nvPicPr>
            <p:cNvPr id="55319" name="Picture 23"/>
            <p:cNvPicPr>
              <a:picLocks noChangeAspect="1" noChangeArrowheads="1"/>
            </p:cNvPicPr>
            <p:nvPr/>
          </p:nvPicPr>
          <p:blipFill>
            <a:blip r:embed="rId19"/>
            <a:srcRect/>
            <a:stretch>
              <a:fillRect/>
            </a:stretch>
          </p:blipFill>
          <p:spPr bwMode="auto">
            <a:xfrm>
              <a:off x="3366" y="3613"/>
              <a:ext cx="266" cy="254"/>
            </a:xfrm>
            <a:prstGeom prst="rect">
              <a:avLst/>
            </a:prstGeom>
            <a:noFill/>
            <a:ln w="9525">
              <a:noFill/>
              <a:miter lim="800000"/>
              <a:headEnd/>
              <a:tailEnd/>
            </a:ln>
          </p:spPr>
        </p:pic>
        <p:pic>
          <p:nvPicPr>
            <p:cNvPr id="55320" name="Picture 24"/>
            <p:cNvPicPr>
              <a:picLocks noChangeAspect="1" noChangeArrowheads="1"/>
            </p:cNvPicPr>
            <p:nvPr/>
          </p:nvPicPr>
          <p:blipFill>
            <a:blip r:embed="rId20"/>
            <a:srcRect/>
            <a:stretch>
              <a:fillRect/>
            </a:stretch>
          </p:blipFill>
          <p:spPr bwMode="auto">
            <a:xfrm>
              <a:off x="2862" y="3604"/>
              <a:ext cx="266" cy="254"/>
            </a:xfrm>
            <a:prstGeom prst="rect">
              <a:avLst/>
            </a:prstGeom>
            <a:noFill/>
            <a:ln w="9525">
              <a:noFill/>
              <a:miter lim="800000"/>
              <a:headEnd/>
              <a:tailEnd/>
            </a:ln>
          </p:spPr>
        </p:pic>
        <p:pic>
          <p:nvPicPr>
            <p:cNvPr id="55321" name="Picture 25"/>
            <p:cNvPicPr>
              <a:picLocks noChangeAspect="1" noChangeArrowheads="1"/>
            </p:cNvPicPr>
            <p:nvPr/>
          </p:nvPicPr>
          <p:blipFill>
            <a:blip r:embed="rId21"/>
            <a:srcRect/>
            <a:stretch>
              <a:fillRect/>
            </a:stretch>
          </p:blipFill>
          <p:spPr bwMode="auto">
            <a:xfrm>
              <a:off x="5126" y="3403"/>
              <a:ext cx="266" cy="254"/>
            </a:xfrm>
            <a:prstGeom prst="rect">
              <a:avLst/>
            </a:prstGeom>
            <a:noFill/>
            <a:ln w="9525">
              <a:noFill/>
              <a:miter lim="800000"/>
              <a:headEnd/>
              <a:tailEnd/>
            </a:ln>
          </p:spPr>
        </p:pic>
        <p:pic>
          <p:nvPicPr>
            <p:cNvPr id="55322" name="Picture 26"/>
            <p:cNvPicPr>
              <a:picLocks noChangeAspect="1" noChangeArrowheads="1"/>
            </p:cNvPicPr>
            <p:nvPr/>
          </p:nvPicPr>
          <p:blipFill>
            <a:blip r:embed="rId22"/>
            <a:srcRect/>
            <a:stretch>
              <a:fillRect/>
            </a:stretch>
          </p:blipFill>
          <p:spPr bwMode="auto">
            <a:xfrm>
              <a:off x="4866" y="3400"/>
              <a:ext cx="266" cy="253"/>
            </a:xfrm>
            <a:prstGeom prst="rect">
              <a:avLst/>
            </a:prstGeom>
            <a:noFill/>
            <a:ln w="9525">
              <a:noFill/>
              <a:miter lim="800000"/>
              <a:headEnd/>
              <a:tailEnd/>
            </a:ln>
          </p:spPr>
        </p:pic>
        <p:pic>
          <p:nvPicPr>
            <p:cNvPr id="55323" name="Picture 27"/>
            <p:cNvPicPr>
              <a:picLocks noChangeAspect="1" noChangeArrowheads="1"/>
            </p:cNvPicPr>
            <p:nvPr/>
          </p:nvPicPr>
          <p:blipFill>
            <a:blip r:embed="rId23"/>
            <a:srcRect/>
            <a:stretch>
              <a:fillRect/>
            </a:stretch>
          </p:blipFill>
          <p:spPr bwMode="auto">
            <a:xfrm>
              <a:off x="4611" y="3396"/>
              <a:ext cx="266" cy="253"/>
            </a:xfrm>
            <a:prstGeom prst="rect">
              <a:avLst/>
            </a:prstGeom>
            <a:noFill/>
            <a:ln w="9525">
              <a:noFill/>
              <a:miter lim="800000"/>
              <a:headEnd/>
              <a:tailEnd/>
            </a:ln>
          </p:spPr>
        </p:pic>
        <p:pic>
          <p:nvPicPr>
            <p:cNvPr id="55324" name="Picture 28"/>
            <p:cNvPicPr>
              <a:picLocks noChangeAspect="1" noChangeArrowheads="1"/>
            </p:cNvPicPr>
            <p:nvPr/>
          </p:nvPicPr>
          <p:blipFill>
            <a:blip r:embed="rId24"/>
            <a:srcRect/>
            <a:stretch>
              <a:fillRect/>
            </a:stretch>
          </p:blipFill>
          <p:spPr bwMode="auto">
            <a:xfrm>
              <a:off x="4354" y="3392"/>
              <a:ext cx="266" cy="254"/>
            </a:xfrm>
            <a:prstGeom prst="rect">
              <a:avLst/>
            </a:prstGeom>
            <a:noFill/>
            <a:ln w="9525">
              <a:noFill/>
              <a:miter lim="800000"/>
              <a:headEnd/>
              <a:tailEnd/>
            </a:ln>
          </p:spPr>
        </p:pic>
        <p:pic>
          <p:nvPicPr>
            <p:cNvPr id="55325" name="Picture 29"/>
            <p:cNvPicPr>
              <a:picLocks noChangeAspect="1" noChangeArrowheads="1"/>
            </p:cNvPicPr>
            <p:nvPr/>
          </p:nvPicPr>
          <p:blipFill>
            <a:blip r:embed="rId25"/>
            <a:srcRect/>
            <a:stretch>
              <a:fillRect/>
            </a:stretch>
          </p:blipFill>
          <p:spPr bwMode="auto">
            <a:xfrm>
              <a:off x="4106" y="3387"/>
              <a:ext cx="266" cy="254"/>
            </a:xfrm>
            <a:prstGeom prst="rect">
              <a:avLst/>
            </a:prstGeom>
            <a:noFill/>
            <a:ln w="9525">
              <a:noFill/>
              <a:miter lim="800000"/>
              <a:headEnd/>
              <a:tailEnd/>
            </a:ln>
          </p:spPr>
        </p:pic>
        <p:pic>
          <p:nvPicPr>
            <p:cNvPr id="55326" name="Picture 30"/>
            <p:cNvPicPr>
              <a:picLocks noChangeAspect="1" noChangeArrowheads="1"/>
            </p:cNvPicPr>
            <p:nvPr/>
          </p:nvPicPr>
          <p:blipFill>
            <a:blip r:embed="rId26"/>
            <a:srcRect/>
            <a:stretch>
              <a:fillRect/>
            </a:stretch>
          </p:blipFill>
          <p:spPr bwMode="auto">
            <a:xfrm>
              <a:off x="3592" y="3379"/>
              <a:ext cx="266" cy="254"/>
            </a:xfrm>
            <a:prstGeom prst="rect">
              <a:avLst/>
            </a:prstGeom>
            <a:noFill/>
            <a:ln w="9525">
              <a:noFill/>
              <a:miter lim="800000"/>
              <a:headEnd/>
              <a:tailEnd/>
            </a:ln>
          </p:spPr>
        </p:pic>
        <p:pic>
          <p:nvPicPr>
            <p:cNvPr id="55327" name="Picture 31"/>
            <p:cNvPicPr>
              <a:picLocks noChangeAspect="1" noChangeArrowheads="1"/>
            </p:cNvPicPr>
            <p:nvPr/>
          </p:nvPicPr>
          <p:blipFill>
            <a:blip r:embed="rId27"/>
            <a:srcRect/>
            <a:stretch>
              <a:fillRect/>
            </a:stretch>
          </p:blipFill>
          <p:spPr bwMode="auto">
            <a:xfrm>
              <a:off x="3327" y="3374"/>
              <a:ext cx="266" cy="254"/>
            </a:xfrm>
            <a:prstGeom prst="rect">
              <a:avLst/>
            </a:prstGeom>
            <a:noFill/>
            <a:ln w="9525">
              <a:noFill/>
              <a:miter lim="800000"/>
              <a:headEnd/>
              <a:tailEnd/>
            </a:ln>
          </p:spPr>
        </p:pic>
        <p:pic>
          <p:nvPicPr>
            <p:cNvPr id="55328" name="Picture 32"/>
            <p:cNvPicPr>
              <a:picLocks noChangeAspect="1" noChangeArrowheads="1"/>
            </p:cNvPicPr>
            <p:nvPr/>
          </p:nvPicPr>
          <p:blipFill>
            <a:blip r:embed="rId28"/>
            <a:srcRect/>
            <a:stretch>
              <a:fillRect/>
            </a:stretch>
          </p:blipFill>
          <p:spPr bwMode="auto">
            <a:xfrm>
              <a:off x="3081" y="3369"/>
              <a:ext cx="266" cy="254"/>
            </a:xfrm>
            <a:prstGeom prst="rect">
              <a:avLst/>
            </a:prstGeom>
            <a:noFill/>
            <a:ln w="9525">
              <a:noFill/>
              <a:miter lim="800000"/>
              <a:headEnd/>
              <a:tailEnd/>
            </a:ln>
          </p:spPr>
        </p:pic>
        <p:pic>
          <p:nvPicPr>
            <p:cNvPr id="55329" name="Picture 33"/>
            <p:cNvPicPr>
              <a:picLocks noChangeAspect="1" noChangeArrowheads="1"/>
            </p:cNvPicPr>
            <p:nvPr/>
          </p:nvPicPr>
          <p:blipFill>
            <a:blip r:embed="rId29"/>
            <a:srcRect/>
            <a:stretch>
              <a:fillRect/>
            </a:stretch>
          </p:blipFill>
          <p:spPr bwMode="auto">
            <a:xfrm>
              <a:off x="4882" y="3157"/>
              <a:ext cx="266" cy="254"/>
            </a:xfrm>
            <a:prstGeom prst="rect">
              <a:avLst/>
            </a:prstGeom>
            <a:noFill/>
            <a:ln w="9525">
              <a:noFill/>
              <a:miter lim="800000"/>
              <a:headEnd/>
              <a:tailEnd/>
            </a:ln>
          </p:spPr>
        </p:pic>
        <p:pic>
          <p:nvPicPr>
            <p:cNvPr id="55330" name="Picture 34"/>
            <p:cNvPicPr>
              <a:picLocks noChangeAspect="1" noChangeArrowheads="1"/>
            </p:cNvPicPr>
            <p:nvPr/>
          </p:nvPicPr>
          <p:blipFill>
            <a:blip r:embed="rId30"/>
            <a:srcRect/>
            <a:stretch>
              <a:fillRect/>
            </a:stretch>
          </p:blipFill>
          <p:spPr bwMode="auto">
            <a:xfrm>
              <a:off x="4627" y="3152"/>
              <a:ext cx="266" cy="253"/>
            </a:xfrm>
            <a:prstGeom prst="rect">
              <a:avLst/>
            </a:prstGeom>
            <a:noFill/>
            <a:ln w="9525">
              <a:noFill/>
              <a:miter lim="800000"/>
              <a:headEnd/>
              <a:tailEnd/>
            </a:ln>
          </p:spPr>
        </p:pic>
        <p:pic>
          <p:nvPicPr>
            <p:cNvPr id="55331" name="Picture 35"/>
            <p:cNvPicPr>
              <a:picLocks noChangeAspect="1" noChangeArrowheads="1"/>
            </p:cNvPicPr>
            <p:nvPr/>
          </p:nvPicPr>
          <p:blipFill>
            <a:blip r:embed="rId31"/>
            <a:srcRect/>
            <a:stretch>
              <a:fillRect/>
            </a:stretch>
          </p:blipFill>
          <p:spPr bwMode="auto">
            <a:xfrm>
              <a:off x="4382" y="3146"/>
              <a:ext cx="265" cy="254"/>
            </a:xfrm>
            <a:prstGeom prst="rect">
              <a:avLst/>
            </a:prstGeom>
            <a:noFill/>
            <a:ln w="9525">
              <a:noFill/>
              <a:miter lim="800000"/>
              <a:headEnd/>
              <a:tailEnd/>
            </a:ln>
          </p:spPr>
        </p:pic>
        <p:pic>
          <p:nvPicPr>
            <p:cNvPr id="55332" name="Picture 36"/>
            <p:cNvPicPr>
              <a:picLocks noChangeAspect="1" noChangeArrowheads="1"/>
            </p:cNvPicPr>
            <p:nvPr/>
          </p:nvPicPr>
          <p:blipFill>
            <a:blip r:embed="rId32"/>
            <a:srcRect/>
            <a:stretch>
              <a:fillRect/>
            </a:stretch>
          </p:blipFill>
          <p:spPr bwMode="auto">
            <a:xfrm>
              <a:off x="3182" y="2642"/>
              <a:ext cx="266" cy="253"/>
            </a:xfrm>
            <a:prstGeom prst="rect">
              <a:avLst/>
            </a:prstGeom>
            <a:noFill/>
            <a:ln w="9525">
              <a:noFill/>
              <a:miter lim="800000"/>
              <a:headEnd/>
              <a:tailEnd/>
            </a:ln>
          </p:spPr>
        </p:pic>
        <p:pic>
          <p:nvPicPr>
            <p:cNvPr id="55333" name="Picture 37"/>
            <p:cNvPicPr>
              <a:picLocks noChangeAspect="1" noChangeArrowheads="1"/>
            </p:cNvPicPr>
            <p:nvPr/>
          </p:nvPicPr>
          <p:blipFill>
            <a:blip r:embed="rId33"/>
            <a:srcRect/>
            <a:stretch>
              <a:fillRect/>
            </a:stretch>
          </p:blipFill>
          <p:spPr bwMode="auto">
            <a:xfrm>
              <a:off x="3649" y="2651"/>
              <a:ext cx="266" cy="254"/>
            </a:xfrm>
            <a:prstGeom prst="rect">
              <a:avLst/>
            </a:prstGeom>
            <a:noFill/>
            <a:ln w="9525">
              <a:noFill/>
              <a:miter lim="800000"/>
              <a:headEnd/>
              <a:tailEnd/>
            </a:ln>
          </p:spPr>
        </p:pic>
        <p:pic>
          <p:nvPicPr>
            <p:cNvPr id="55334" name="Picture 38"/>
            <p:cNvPicPr>
              <a:picLocks noChangeAspect="1" noChangeArrowheads="1"/>
            </p:cNvPicPr>
            <p:nvPr/>
          </p:nvPicPr>
          <p:blipFill>
            <a:blip r:embed="rId34"/>
            <a:srcRect/>
            <a:stretch>
              <a:fillRect/>
            </a:stretch>
          </p:blipFill>
          <p:spPr bwMode="auto">
            <a:xfrm>
              <a:off x="3887" y="2655"/>
              <a:ext cx="266" cy="253"/>
            </a:xfrm>
            <a:prstGeom prst="rect">
              <a:avLst/>
            </a:prstGeom>
            <a:noFill/>
            <a:ln w="9525">
              <a:noFill/>
              <a:miter lim="800000"/>
              <a:headEnd/>
              <a:tailEnd/>
            </a:ln>
          </p:spPr>
        </p:pic>
        <p:pic>
          <p:nvPicPr>
            <p:cNvPr id="55335" name="Picture 39"/>
            <p:cNvPicPr>
              <a:picLocks noChangeAspect="1" noChangeArrowheads="1"/>
            </p:cNvPicPr>
            <p:nvPr/>
          </p:nvPicPr>
          <p:blipFill>
            <a:blip r:embed="rId35"/>
            <a:srcRect/>
            <a:stretch>
              <a:fillRect/>
            </a:stretch>
          </p:blipFill>
          <p:spPr bwMode="auto">
            <a:xfrm>
              <a:off x="4380" y="2663"/>
              <a:ext cx="266" cy="254"/>
            </a:xfrm>
            <a:prstGeom prst="rect">
              <a:avLst/>
            </a:prstGeom>
            <a:noFill/>
            <a:ln w="9525">
              <a:noFill/>
              <a:miter lim="800000"/>
              <a:headEnd/>
              <a:tailEnd/>
            </a:ln>
          </p:spPr>
        </p:pic>
        <p:pic>
          <p:nvPicPr>
            <p:cNvPr id="55336" name="Picture 40"/>
            <p:cNvPicPr>
              <a:picLocks noChangeAspect="1" noChangeArrowheads="1"/>
            </p:cNvPicPr>
            <p:nvPr/>
          </p:nvPicPr>
          <p:blipFill>
            <a:blip r:embed="rId36"/>
            <a:srcRect/>
            <a:stretch>
              <a:fillRect/>
            </a:stretch>
          </p:blipFill>
          <p:spPr bwMode="auto">
            <a:xfrm>
              <a:off x="2872" y="2877"/>
              <a:ext cx="266" cy="254"/>
            </a:xfrm>
            <a:prstGeom prst="rect">
              <a:avLst/>
            </a:prstGeom>
            <a:noFill/>
            <a:ln w="9525">
              <a:noFill/>
              <a:miter lim="800000"/>
              <a:headEnd/>
              <a:tailEnd/>
            </a:ln>
          </p:spPr>
        </p:pic>
        <p:pic>
          <p:nvPicPr>
            <p:cNvPr id="55337" name="Picture 41"/>
            <p:cNvPicPr>
              <a:picLocks noChangeAspect="1" noChangeArrowheads="1"/>
            </p:cNvPicPr>
            <p:nvPr/>
          </p:nvPicPr>
          <p:blipFill>
            <a:blip r:embed="rId37"/>
            <a:srcRect/>
            <a:stretch>
              <a:fillRect/>
            </a:stretch>
          </p:blipFill>
          <p:spPr bwMode="auto">
            <a:xfrm>
              <a:off x="4864" y="2917"/>
              <a:ext cx="266" cy="254"/>
            </a:xfrm>
            <a:prstGeom prst="rect">
              <a:avLst/>
            </a:prstGeom>
            <a:noFill/>
            <a:ln w="9525">
              <a:noFill/>
              <a:miter lim="800000"/>
              <a:headEnd/>
              <a:tailEnd/>
            </a:ln>
          </p:spPr>
        </p:pic>
        <p:pic>
          <p:nvPicPr>
            <p:cNvPr id="55338" name="Picture 42"/>
            <p:cNvPicPr>
              <a:picLocks noChangeAspect="1" noChangeArrowheads="1"/>
            </p:cNvPicPr>
            <p:nvPr/>
          </p:nvPicPr>
          <p:blipFill>
            <a:blip r:embed="rId38"/>
            <a:srcRect/>
            <a:stretch>
              <a:fillRect/>
            </a:stretch>
          </p:blipFill>
          <p:spPr bwMode="auto">
            <a:xfrm>
              <a:off x="4614" y="2912"/>
              <a:ext cx="266" cy="254"/>
            </a:xfrm>
            <a:prstGeom prst="rect">
              <a:avLst/>
            </a:prstGeom>
            <a:noFill/>
            <a:ln w="9525">
              <a:noFill/>
              <a:miter lim="800000"/>
              <a:headEnd/>
              <a:tailEnd/>
            </a:ln>
          </p:spPr>
        </p:pic>
        <p:pic>
          <p:nvPicPr>
            <p:cNvPr id="55339" name="Picture 43"/>
            <p:cNvPicPr>
              <a:picLocks noChangeAspect="1" noChangeArrowheads="1"/>
            </p:cNvPicPr>
            <p:nvPr/>
          </p:nvPicPr>
          <p:blipFill>
            <a:blip r:embed="rId39"/>
            <a:srcRect/>
            <a:stretch>
              <a:fillRect/>
            </a:stretch>
          </p:blipFill>
          <p:spPr bwMode="auto">
            <a:xfrm>
              <a:off x="4356" y="2907"/>
              <a:ext cx="265" cy="254"/>
            </a:xfrm>
            <a:prstGeom prst="rect">
              <a:avLst/>
            </a:prstGeom>
            <a:noFill/>
            <a:ln w="9525">
              <a:noFill/>
              <a:miter lim="800000"/>
              <a:headEnd/>
              <a:tailEnd/>
            </a:ln>
          </p:spPr>
        </p:pic>
        <p:pic>
          <p:nvPicPr>
            <p:cNvPr id="55340" name="Picture 44"/>
            <p:cNvPicPr>
              <a:picLocks noChangeAspect="1" noChangeArrowheads="1"/>
            </p:cNvPicPr>
            <p:nvPr/>
          </p:nvPicPr>
          <p:blipFill>
            <a:blip r:embed="rId40"/>
            <a:srcRect/>
            <a:stretch>
              <a:fillRect/>
            </a:stretch>
          </p:blipFill>
          <p:spPr bwMode="auto">
            <a:xfrm>
              <a:off x="4113" y="2902"/>
              <a:ext cx="265" cy="254"/>
            </a:xfrm>
            <a:prstGeom prst="rect">
              <a:avLst/>
            </a:prstGeom>
            <a:noFill/>
            <a:ln w="9525">
              <a:noFill/>
              <a:miter lim="800000"/>
              <a:headEnd/>
              <a:tailEnd/>
            </a:ln>
          </p:spPr>
        </p:pic>
        <p:pic>
          <p:nvPicPr>
            <p:cNvPr id="55341" name="Picture 45"/>
            <p:cNvPicPr>
              <a:picLocks noChangeAspect="1" noChangeArrowheads="1"/>
            </p:cNvPicPr>
            <p:nvPr/>
          </p:nvPicPr>
          <p:blipFill>
            <a:blip r:embed="rId41"/>
            <a:srcRect/>
            <a:stretch>
              <a:fillRect/>
            </a:stretch>
          </p:blipFill>
          <p:spPr bwMode="auto">
            <a:xfrm>
              <a:off x="3855" y="2895"/>
              <a:ext cx="266" cy="254"/>
            </a:xfrm>
            <a:prstGeom prst="rect">
              <a:avLst/>
            </a:prstGeom>
            <a:noFill/>
            <a:ln w="9525">
              <a:noFill/>
              <a:miter lim="800000"/>
              <a:headEnd/>
              <a:tailEnd/>
            </a:ln>
          </p:spPr>
        </p:pic>
        <p:pic>
          <p:nvPicPr>
            <p:cNvPr id="55342" name="Picture 46"/>
            <p:cNvPicPr>
              <a:picLocks noChangeAspect="1" noChangeArrowheads="1"/>
            </p:cNvPicPr>
            <p:nvPr/>
          </p:nvPicPr>
          <p:blipFill>
            <a:blip r:embed="rId42"/>
            <a:srcRect/>
            <a:stretch>
              <a:fillRect/>
            </a:stretch>
          </p:blipFill>
          <p:spPr bwMode="auto">
            <a:xfrm>
              <a:off x="3624" y="2892"/>
              <a:ext cx="266" cy="253"/>
            </a:xfrm>
            <a:prstGeom prst="rect">
              <a:avLst/>
            </a:prstGeom>
            <a:noFill/>
            <a:ln w="9525">
              <a:noFill/>
              <a:miter lim="800000"/>
              <a:headEnd/>
              <a:tailEnd/>
            </a:ln>
          </p:spPr>
        </p:pic>
        <p:pic>
          <p:nvPicPr>
            <p:cNvPr id="55343" name="Picture 47"/>
            <p:cNvPicPr>
              <a:picLocks noChangeAspect="1" noChangeArrowheads="1"/>
            </p:cNvPicPr>
            <p:nvPr/>
          </p:nvPicPr>
          <p:blipFill>
            <a:blip r:embed="rId43"/>
            <a:srcRect/>
            <a:stretch>
              <a:fillRect/>
            </a:stretch>
          </p:blipFill>
          <p:spPr bwMode="auto">
            <a:xfrm>
              <a:off x="3107" y="2882"/>
              <a:ext cx="266" cy="254"/>
            </a:xfrm>
            <a:prstGeom prst="rect">
              <a:avLst/>
            </a:prstGeom>
            <a:noFill/>
            <a:ln w="9525">
              <a:noFill/>
              <a:miter lim="800000"/>
              <a:headEnd/>
              <a:tailEnd/>
            </a:ln>
          </p:spPr>
        </p:pic>
        <p:pic>
          <p:nvPicPr>
            <p:cNvPr id="55344" name="Picture 48"/>
            <p:cNvPicPr>
              <a:picLocks noChangeAspect="1" noChangeArrowheads="1"/>
            </p:cNvPicPr>
            <p:nvPr/>
          </p:nvPicPr>
          <p:blipFill>
            <a:blip r:embed="rId44"/>
            <a:srcRect/>
            <a:stretch>
              <a:fillRect/>
            </a:stretch>
          </p:blipFill>
          <p:spPr bwMode="auto">
            <a:xfrm>
              <a:off x="5106" y="2922"/>
              <a:ext cx="266" cy="254"/>
            </a:xfrm>
            <a:prstGeom prst="rect">
              <a:avLst/>
            </a:prstGeom>
            <a:noFill/>
            <a:ln w="9525">
              <a:noFill/>
              <a:miter lim="800000"/>
              <a:headEnd/>
              <a:tailEnd/>
            </a:ln>
          </p:spPr>
        </p:pic>
        <p:pic>
          <p:nvPicPr>
            <p:cNvPr id="55345" name="Picture 49"/>
            <p:cNvPicPr>
              <a:picLocks noChangeAspect="1" noChangeArrowheads="1"/>
            </p:cNvPicPr>
            <p:nvPr/>
          </p:nvPicPr>
          <p:blipFill>
            <a:blip r:embed="rId45"/>
            <a:srcRect/>
            <a:stretch>
              <a:fillRect/>
            </a:stretch>
          </p:blipFill>
          <p:spPr bwMode="auto">
            <a:xfrm>
              <a:off x="5137" y="3161"/>
              <a:ext cx="265" cy="254"/>
            </a:xfrm>
            <a:prstGeom prst="rect">
              <a:avLst/>
            </a:prstGeom>
            <a:noFill/>
            <a:ln w="9525">
              <a:noFill/>
              <a:miter lim="800000"/>
              <a:headEnd/>
              <a:tailEnd/>
            </a:ln>
          </p:spPr>
        </p:pic>
        <p:pic>
          <p:nvPicPr>
            <p:cNvPr id="55346" name="Picture 50"/>
            <p:cNvPicPr>
              <a:picLocks noChangeAspect="1" noChangeArrowheads="1"/>
            </p:cNvPicPr>
            <p:nvPr/>
          </p:nvPicPr>
          <p:blipFill>
            <a:blip r:embed="rId46"/>
            <a:srcRect/>
            <a:stretch>
              <a:fillRect/>
            </a:stretch>
          </p:blipFill>
          <p:spPr bwMode="auto">
            <a:xfrm>
              <a:off x="3111" y="3124"/>
              <a:ext cx="266" cy="254"/>
            </a:xfrm>
            <a:prstGeom prst="rect">
              <a:avLst/>
            </a:prstGeom>
            <a:noFill/>
            <a:ln w="9525">
              <a:noFill/>
              <a:miter lim="800000"/>
              <a:headEnd/>
              <a:tailEnd/>
            </a:ln>
          </p:spPr>
        </p:pic>
        <p:pic>
          <p:nvPicPr>
            <p:cNvPr id="55347" name="Picture 51"/>
            <p:cNvPicPr>
              <a:picLocks noChangeAspect="1" noChangeArrowheads="1"/>
            </p:cNvPicPr>
            <p:nvPr/>
          </p:nvPicPr>
          <p:blipFill>
            <a:blip r:embed="rId47"/>
            <a:srcRect/>
            <a:stretch>
              <a:fillRect/>
            </a:stretch>
          </p:blipFill>
          <p:spPr bwMode="auto">
            <a:xfrm>
              <a:off x="4116" y="3142"/>
              <a:ext cx="266" cy="254"/>
            </a:xfrm>
            <a:prstGeom prst="rect">
              <a:avLst/>
            </a:prstGeom>
            <a:noFill/>
            <a:ln w="9525">
              <a:noFill/>
              <a:miter lim="800000"/>
              <a:headEnd/>
              <a:tailEnd/>
            </a:ln>
          </p:spPr>
        </p:pic>
        <p:pic>
          <p:nvPicPr>
            <p:cNvPr id="55348" name="Picture 52"/>
            <p:cNvPicPr>
              <a:picLocks noChangeAspect="1" noChangeArrowheads="1"/>
            </p:cNvPicPr>
            <p:nvPr/>
          </p:nvPicPr>
          <p:blipFill>
            <a:blip r:embed="rId48"/>
            <a:srcRect/>
            <a:stretch>
              <a:fillRect/>
            </a:stretch>
          </p:blipFill>
          <p:spPr bwMode="auto">
            <a:xfrm>
              <a:off x="2863" y="3120"/>
              <a:ext cx="266" cy="253"/>
            </a:xfrm>
            <a:prstGeom prst="rect">
              <a:avLst/>
            </a:prstGeom>
            <a:noFill/>
            <a:ln w="9525">
              <a:noFill/>
              <a:miter lim="800000"/>
              <a:headEnd/>
              <a:tailEnd/>
            </a:ln>
          </p:spPr>
        </p:pic>
        <p:pic>
          <p:nvPicPr>
            <p:cNvPr id="55349" name="Picture 53"/>
            <p:cNvPicPr>
              <a:picLocks noChangeAspect="1" noChangeArrowheads="1"/>
            </p:cNvPicPr>
            <p:nvPr/>
          </p:nvPicPr>
          <p:blipFill>
            <a:blip r:embed="rId49"/>
            <a:srcRect/>
            <a:stretch>
              <a:fillRect/>
            </a:stretch>
          </p:blipFill>
          <p:spPr bwMode="auto">
            <a:xfrm>
              <a:off x="2826" y="3365"/>
              <a:ext cx="266" cy="253"/>
            </a:xfrm>
            <a:prstGeom prst="rect">
              <a:avLst/>
            </a:prstGeom>
            <a:noFill/>
            <a:ln w="9525">
              <a:noFill/>
              <a:miter lim="800000"/>
              <a:headEnd/>
              <a:tailEnd/>
            </a:ln>
          </p:spPr>
        </p:pic>
        <p:pic>
          <p:nvPicPr>
            <p:cNvPr id="55350" name="Picture 54"/>
            <p:cNvPicPr>
              <a:picLocks noChangeAspect="1" noChangeArrowheads="1"/>
            </p:cNvPicPr>
            <p:nvPr/>
          </p:nvPicPr>
          <p:blipFill>
            <a:blip r:embed="rId50"/>
            <a:srcRect/>
            <a:stretch>
              <a:fillRect/>
            </a:stretch>
          </p:blipFill>
          <p:spPr bwMode="auto">
            <a:xfrm>
              <a:off x="3842" y="3383"/>
              <a:ext cx="266" cy="253"/>
            </a:xfrm>
            <a:prstGeom prst="rect">
              <a:avLst/>
            </a:prstGeom>
            <a:noFill/>
            <a:ln w="9525">
              <a:noFill/>
              <a:miter lim="800000"/>
              <a:headEnd/>
              <a:tailEnd/>
            </a:ln>
          </p:spPr>
        </p:pic>
        <p:pic>
          <p:nvPicPr>
            <p:cNvPr id="55351" name="Picture 55"/>
            <p:cNvPicPr>
              <a:picLocks noChangeAspect="1" noChangeArrowheads="1"/>
            </p:cNvPicPr>
            <p:nvPr/>
          </p:nvPicPr>
          <p:blipFill>
            <a:blip r:embed="rId51"/>
            <a:srcRect/>
            <a:stretch>
              <a:fillRect/>
            </a:stretch>
          </p:blipFill>
          <p:spPr bwMode="auto">
            <a:xfrm>
              <a:off x="3112" y="3608"/>
              <a:ext cx="266" cy="254"/>
            </a:xfrm>
            <a:prstGeom prst="rect">
              <a:avLst/>
            </a:prstGeom>
            <a:noFill/>
            <a:ln w="9525">
              <a:noFill/>
              <a:miter lim="800000"/>
              <a:headEnd/>
              <a:tailEnd/>
            </a:ln>
          </p:spPr>
        </p:pic>
        <p:pic>
          <p:nvPicPr>
            <p:cNvPr id="55352" name="Picture 56"/>
            <p:cNvPicPr>
              <a:picLocks noChangeAspect="1" noChangeArrowheads="1"/>
            </p:cNvPicPr>
            <p:nvPr/>
          </p:nvPicPr>
          <p:blipFill>
            <a:blip r:embed="rId52"/>
            <a:srcRect/>
            <a:stretch>
              <a:fillRect/>
            </a:stretch>
          </p:blipFill>
          <p:spPr bwMode="auto">
            <a:xfrm>
              <a:off x="5069" y="3870"/>
              <a:ext cx="266" cy="254"/>
            </a:xfrm>
            <a:prstGeom prst="rect">
              <a:avLst/>
            </a:prstGeom>
            <a:noFill/>
            <a:ln w="9525">
              <a:noFill/>
              <a:miter lim="800000"/>
              <a:headEnd/>
              <a:tailEnd/>
            </a:ln>
          </p:spPr>
        </p:pic>
        <p:pic>
          <p:nvPicPr>
            <p:cNvPr id="55353" name="Picture 57"/>
            <p:cNvPicPr>
              <a:picLocks noChangeAspect="1" noChangeArrowheads="1"/>
            </p:cNvPicPr>
            <p:nvPr/>
          </p:nvPicPr>
          <p:blipFill>
            <a:blip r:embed="rId53"/>
            <a:srcRect/>
            <a:stretch>
              <a:fillRect/>
            </a:stretch>
          </p:blipFill>
          <p:spPr bwMode="auto">
            <a:xfrm>
              <a:off x="4576" y="3862"/>
              <a:ext cx="266" cy="254"/>
            </a:xfrm>
            <a:prstGeom prst="rect">
              <a:avLst/>
            </a:prstGeom>
            <a:noFill/>
            <a:ln w="9525">
              <a:noFill/>
              <a:miter lim="800000"/>
              <a:headEnd/>
              <a:tailEnd/>
            </a:ln>
          </p:spPr>
        </p:pic>
        <p:pic>
          <p:nvPicPr>
            <p:cNvPr id="55354" name="Picture 58"/>
            <p:cNvPicPr>
              <a:picLocks noChangeAspect="1" noChangeArrowheads="1"/>
            </p:cNvPicPr>
            <p:nvPr/>
          </p:nvPicPr>
          <p:blipFill>
            <a:blip r:embed="rId54"/>
            <a:srcRect/>
            <a:stretch>
              <a:fillRect/>
            </a:stretch>
          </p:blipFill>
          <p:spPr bwMode="auto">
            <a:xfrm>
              <a:off x="4332" y="3857"/>
              <a:ext cx="266" cy="254"/>
            </a:xfrm>
            <a:prstGeom prst="rect">
              <a:avLst/>
            </a:prstGeom>
            <a:noFill/>
            <a:ln w="9525">
              <a:noFill/>
              <a:miter lim="800000"/>
              <a:headEnd/>
              <a:tailEnd/>
            </a:ln>
          </p:spPr>
        </p:pic>
        <p:pic>
          <p:nvPicPr>
            <p:cNvPr id="55355" name="Picture 59"/>
            <p:cNvPicPr>
              <a:picLocks noChangeAspect="1" noChangeArrowheads="1"/>
            </p:cNvPicPr>
            <p:nvPr/>
          </p:nvPicPr>
          <p:blipFill>
            <a:blip r:embed="rId55"/>
            <a:srcRect/>
            <a:stretch>
              <a:fillRect/>
            </a:stretch>
          </p:blipFill>
          <p:spPr bwMode="auto">
            <a:xfrm>
              <a:off x="3396" y="2645"/>
              <a:ext cx="266" cy="254"/>
            </a:xfrm>
            <a:prstGeom prst="rect">
              <a:avLst/>
            </a:prstGeom>
            <a:noFill/>
            <a:ln w="9525">
              <a:noFill/>
              <a:miter lim="800000"/>
              <a:headEnd/>
              <a:tailEnd/>
            </a:ln>
          </p:spPr>
        </p:pic>
        <p:pic>
          <p:nvPicPr>
            <p:cNvPr id="55356" name="Picture 60"/>
            <p:cNvPicPr>
              <a:picLocks noChangeAspect="1" noChangeArrowheads="1"/>
            </p:cNvPicPr>
            <p:nvPr/>
          </p:nvPicPr>
          <p:blipFill>
            <a:blip r:embed="rId56"/>
            <a:srcRect/>
            <a:stretch>
              <a:fillRect/>
            </a:stretch>
          </p:blipFill>
          <p:spPr bwMode="auto">
            <a:xfrm>
              <a:off x="4135" y="2658"/>
              <a:ext cx="266" cy="254"/>
            </a:xfrm>
            <a:prstGeom prst="rect">
              <a:avLst/>
            </a:prstGeom>
            <a:noFill/>
            <a:ln w="9525">
              <a:noFill/>
              <a:miter lim="800000"/>
              <a:headEnd/>
              <a:tailEnd/>
            </a:ln>
          </p:spPr>
        </p:pic>
        <p:pic>
          <p:nvPicPr>
            <p:cNvPr id="55357" name="Picture 61"/>
            <p:cNvPicPr>
              <a:picLocks noChangeAspect="1" noChangeArrowheads="1"/>
            </p:cNvPicPr>
            <p:nvPr/>
          </p:nvPicPr>
          <p:blipFill>
            <a:blip r:embed="rId57"/>
            <a:srcRect/>
            <a:stretch>
              <a:fillRect/>
            </a:stretch>
          </p:blipFill>
          <p:spPr bwMode="auto">
            <a:xfrm>
              <a:off x="5115" y="2678"/>
              <a:ext cx="266" cy="253"/>
            </a:xfrm>
            <a:prstGeom prst="rect">
              <a:avLst/>
            </a:prstGeom>
            <a:noFill/>
            <a:ln w="9525">
              <a:noFill/>
              <a:miter lim="800000"/>
              <a:headEnd/>
              <a:tailEnd/>
            </a:ln>
          </p:spPr>
        </p:pic>
        <p:pic>
          <p:nvPicPr>
            <p:cNvPr id="55358" name="Picture 62"/>
            <p:cNvPicPr>
              <a:picLocks noChangeAspect="1" noChangeArrowheads="1"/>
            </p:cNvPicPr>
            <p:nvPr/>
          </p:nvPicPr>
          <p:blipFill>
            <a:blip r:embed="rId58"/>
            <a:srcRect/>
            <a:stretch>
              <a:fillRect/>
            </a:stretch>
          </p:blipFill>
          <p:spPr bwMode="auto">
            <a:xfrm>
              <a:off x="4872" y="2673"/>
              <a:ext cx="266" cy="254"/>
            </a:xfrm>
            <a:prstGeom prst="rect">
              <a:avLst/>
            </a:prstGeom>
            <a:noFill/>
            <a:ln w="9525">
              <a:noFill/>
              <a:miter lim="800000"/>
              <a:headEnd/>
              <a:tailEnd/>
            </a:ln>
          </p:spPr>
        </p:pic>
        <p:pic>
          <p:nvPicPr>
            <p:cNvPr id="55359" name="Picture 63"/>
            <p:cNvPicPr>
              <a:picLocks noChangeAspect="1" noChangeArrowheads="1"/>
            </p:cNvPicPr>
            <p:nvPr/>
          </p:nvPicPr>
          <p:blipFill>
            <a:blip r:embed="rId59"/>
            <a:srcRect/>
            <a:stretch>
              <a:fillRect/>
            </a:stretch>
          </p:blipFill>
          <p:spPr bwMode="auto">
            <a:xfrm>
              <a:off x="4635" y="2666"/>
              <a:ext cx="266" cy="254"/>
            </a:xfrm>
            <a:prstGeom prst="rect">
              <a:avLst/>
            </a:prstGeom>
            <a:noFill/>
            <a:ln w="9525">
              <a:noFill/>
              <a:miter lim="800000"/>
              <a:headEnd/>
              <a:tailEnd/>
            </a:ln>
          </p:spPr>
        </p:pic>
        <p:pic>
          <p:nvPicPr>
            <p:cNvPr id="55360" name="Picture 64"/>
            <p:cNvPicPr>
              <a:picLocks noChangeAspect="1" noChangeArrowheads="1"/>
            </p:cNvPicPr>
            <p:nvPr/>
          </p:nvPicPr>
          <p:blipFill>
            <a:blip r:embed="rId60"/>
            <a:srcRect/>
            <a:stretch>
              <a:fillRect/>
            </a:stretch>
          </p:blipFill>
          <p:spPr bwMode="auto">
            <a:xfrm>
              <a:off x="3360" y="2887"/>
              <a:ext cx="266" cy="253"/>
            </a:xfrm>
            <a:prstGeom prst="rect">
              <a:avLst/>
            </a:prstGeom>
            <a:noFill/>
            <a:ln w="9525">
              <a:noFill/>
              <a:miter lim="800000"/>
              <a:headEnd/>
              <a:tailEnd/>
            </a:ln>
          </p:spPr>
        </p:pic>
        <p:pic>
          <p:nvPicPr>
            <p:cNvPr id="55361" name="Picture 65"/>
            <p:cNvPicPr>
              <a:picLocks noChangeAspect="1" noChangeArrowheads="1"/>
            </p:cNvPicPr>
            <p:nvPr/>
          </p:nvPicPr>
          <p:blipFill>
            <a:blip r:embed="rId61"/>
            <a:srcRect/>
            <a:stretch>
              <a:fillRect/>
            </a:stretch>
          </p:blipFill>
          <p:spPr bwMode="auto">
            <a:xfrm>
              <a:off x="3619" y="3133"/>
              <a:ext cx="266" cy="254"/>
            </a:xfrm>
            <a:prstGeom prst="rect">
              <a:avLst/>
            </a:prstGeom>
            <a:noFill/>
            <a:ln w="9525">
              <a:noFill/>
              <a:miter lim="800000"/>
              <a:headEnd/>
              <a:tailEnd/>
            </a:ln>
          </p:spPr>
        </p:pic>
        <p:pic>
          <p:nvPicPr>
            <p:cNvPr id="55362" name="Picture 66"/>
            <p:cNvPicPr>
              <a:picLocks noChangeAspect="1" noChangeArrowheads="1"/>
            </p:cNvPicPr>
            <p:nvPr/>
          </p:nvPicPr>
          <p:blipFill>
            <a:blip r:embed="rId62"/>
            <a:srcRect/>
            <a:stretch>
              <a:fillRect/>
            </a:stretch>
          </p:blipFill>
          <p:spPr bwMode="auto">
            <a:xfrm>
              <a:off x="3370" y="3129"/>
              <a:ext cx="266" cy="254"/>
            </a:xfrm>
            <a:prstGeom prst="rect">
              <a:avLst/>
            </a:prstGeom>
            <a:noFill/>
            <a:ln w="9525">
              <a:noFill/>
              <a:miter lim="800000"/>
              <a:headEnd/>
              <a:tailEnd/>
            </a:ln>
          </p:spPr>
        </p:pic>
        <p:pic>
          <p:nvPicPr>
            <p:cNvPr id="55363" name="Picture 67"/>
            <p:cNvPicPr>
              <a:picLocks noChangeAspect="1" noChangeArrowheads="1"/>
            </p:cNvPicPr>
            <p:nvPr/>
          </p:nvPicPr>
          <p:blipFill>
            <a:blip r:embed="rId63"/>
            <a:srcRect/>
            <a:stretch>
              <a:fillRect/>
            </a:stretch>
          </p:blipFill>
          <p:spPr bwMode="auto">
            <a:xfrm>
              <a:off x="3877" y="3138"/>
              <a:ext cx="266" cy="254"/>
            </a:xfrm>
            <a:prstGeom prst="rect">
              <a:avLst/>
            </a:prstGeom>
            <a:noFill/>
            <a:ln w="9525">
              <a:noFill/>
              <a:miter lim="800000"/>
              <a:headEnd/>
              <a:tailEnd/>
            </a:ln>
          </p:spPr>
        </p:pic>
      </p:grpSp>
      <p:sp>
        <p:nvSpPr>
          <p:cNvPr id="55364" name="Rectangle 68"/>
          <p:cNvSpPr>
            <a:spLocks noChangeArrowheads="1"/>
          </p:cNvSpPr>
          <p:nvPr/>
        </p:nvSpPr>
        <p:spPr bwMode="auto">
          <a:xfrm>
            <a:off x="835025" y="4205288"/>
            <a:ext cx="1087438" cy="657225"/>
          </a:xfrm>
          <a:prstGeom prst="rect">
            <a:avLst/>
          </a:prstGeom>
          <a:noFill/>
          <a:ln w="9525">
            <a:noFill/>
            <a:miter lim="800000"/>
            <a:headEnd/>
            <a:tailEnd/>
          </a:ln>
        </p:spPr>
        <p:txBody>
          <a:bodyPr>
            <a:prstTxWarp prst="textNoShape">
              <a:avLst/>
            </a:prstTxWarp>
          </a:bodyPr>
          <a:lstStyle/>
          <a:p>
            <a:endParaRPr lang="en-US" dirty="0"/>
          </a:p>
        </p:txBody>
      </p:sp>
      <p:sp>
        <p:nvSpPr>
          <p:cNvPr id="55365" name="AutoShape 69"/>
          <p:cNvSpPr>
            <a:spLocks noChangeArrowheads="1"/>
          </p:cNvSpPr>
          <p:nvPr/>
        </p:nvSpPr>
        <p:spPr bwMode="auto">
          <a:xfrm rot="16200000">
            <a:off x="4246563" y="4852987"/>
            <a:ext cx="446088" cy="1008063"/>
          </a:xfrm>
          <a:prstGeom prst="downArrow">
            <a:avLst>
              <a:gd name="adj1" fmla="val 50000"/>
              <a:gd name="adj2" fmla="val 56495"/>
            </a:avLst>
          </a:prstGeom>
          <a:solidFill>
            <a:srgbClr val="FF0000"/>
          </a:solidFill>
          <a:ln w="9525">
            <a:noFill/>
            <a:miter lim="800000"/>
            <a:headEnd/>
            <a:tailEnd/>
          </a:ln>
          <a:effectLst/>
        </p:spPr>
        <p:txBody>
          <a:bodyPr vert="eaVert" wrap="none" anchor="ctr">
            <a:prstTxWarp prst="textNoShape">
              <a:avLst/>
            </a:prstTxWarp>
          </a:bodyPr>
          <a:lstStyle/>
          <a:p>
            <a:endParaRPr lang="en-US" dirty="0"/>
          </a:p>
        </p:txBody>
      </p:sp>
      <p:pic>
        <p:nvPicPr>
          <p:cNvPr id="55366" name="Picture 70" descr="Ns4_12_B"/>
          <p:cNvPicPr>
            <a:picLocks noChangeAspect="1" noChangeArrowheads="1"/>
          </p:cNvPicPr>
          <p:nvPr/>
        </p:nvPicPr>
        <p:blipFill>
          <a:blip r:embed="rId64"/>
          <a:srcRect l="12463" t="29550" r="27380" b="7748"/>
          <a:stretch>
            <a:fillRect/>
          </a:stretch>
        </p:blipFill>
        <p:spPr bwMode="auto">
          <a:xfrm>
            <a:off x="935038" y="4340225"/>
            <a:ext cx="2614612" cy="229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0"/>
          <p:cNvSpPr>
            <a:spLocks noChangeArrowheads="1"/>
          </p:cNvSpPr>
          <p:nvPr/>
        </p:nvSpPr>
        <p:spPr bwMode="auto">
          <a:xfrm>
            <a:off x="0" y="111656"/>
            <a:ext cx="9144000" cy="750888"/>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rgbClr val="0000CC"/>
                </a:solidFill>
              </a:rPr>
              <a:t>Benefits of ABM</a:t>
            </a:r>
          </a:p>
        </p:txBody>
      </p:sp>
      <p:sp>
        <p:nvSpPr>
          <p:cNvPr id="3" name="Rectangle 3"/>
          <p:cNvSpPr>
            <a:spLocks noChangeArrowheads="1"/>
          </p:cNvSpPr>
          <p:nvPr/>
        </p:nvSpPr>
        <p:spPr bwMode="auto">
          <a:xfrm>
            <a:off x="219997" y="992648"/>
            <a:ext cx="8464550" cy="533400"/>
          </a:xfrm>
          <a:prstGeom prst="rect">
            <a:avLst/>
          </a:prstGeom>
          <a:noFill/>
          <a:ln w="9525">
            <a:noFill/>
            <a:miter lim="800000"/>
            <a:headEnd/>
            <a:tailEnd/>
          </a:ln>
          <a:effectLst/>
        </p:spPr>
        <p:txBody>
          <a:bodyPr>
            <a:prstTxWarp prst="textNoShape">
              <a:avLst/>
            </a:prstTxWarp>
          </a:bodyPr>
          <a:lstStyle/>
          <a:p>
            <a:pPr marL="342900" indent="-342900">
              <a:lnSpc>
                <a:spcPct val="110000"/>
              </a:lnSpc>
              <a:spcBef>
                <a:spcPct val="20000"/>
              </a:spcBef>
            </a:pPr>
            <a:r>
              <a:rPr lang="en-US" sz="2600" b="1" dirty="0"/>
              <a:t>.</a:t>
            </a:r>
            <a:r>
              <a:rPr lang="en-US" sz="2600" b="1" dirty="0" smtClean="0"/>
              <a:t> Spatial &amp; temporally dynamic instantiation of hypotheses (integrate the knowledge of the field)</a:t>
            </a:r>
            <a:endParaRPr lang="en-US" sz="2600" b="1" i="1" dirty="0"/>
          </a:p>
        </p:txBody>
      </p:sp>
      <p:sp>
        <p:nvSpPr>
          <p:cNvPr id="4" name="Rectangle 3"/>
          <p:cNvSpPr>
            <a:spLocks noChangeArrowheads="1"/>
          </p:cNvSpPr>
          <p:nvPr/>
        </p:nvSpPr>
        <p:spPr bwMode="auto">
          <a:xfrm>
            <a:off x="204937" y="2233680"/>
            <a:ext cx="8464550" cy="533400"/>
          </a:xfrm>
          <a:prstGeom prst="rect">
            <a:avLst/>
          </a:prstGeom>
          <a:noFill/>
          <a:ln w="9525">
            <a:noFill/>
            <a:miter lim="800000"/>
            <a:headEnd/>
            <a:tailEnd/>
          </a:ln>
          <a:effectLst/>
        </p:spPr>
        <p:txBody>
          <a:bodyPr>
            <a:prstTxWarp prst="textNoShape">
              <a:avLst/>
            </a:prstTxWarp>
          </a:bodyPr>
          <a:lstStyle/>
          <a:p>
            <a:pPr marL="342900" indent="-342900">
              <a:lnSpc>
                <a:spcPct val="110000"/>
              </a:lnSpc>
              <a:spcBef>
                <a:spcPct val="20000"/>
              </a:spcBef>
            </a:pPr>
            <a:r>
              <a:rPr lang="en-US" sz="2600" b="1" dirty="0"/>
              <a:t>.</a:t>
            </a:r>
            <a:r>
              <a:rPr lang="en-US" sz="2600" b="1" dirty="0" smtClean="0"/>
              <a:t> Access to cell lineage/history information</a:t>
            </a:r>
            <a:endParaRPr lang="en-US" sz="2600" b="1" i="1" dirty="0"/>
          </a:p>
        </p:txBody>
      </p:sp>
      <p:sp>
        <p:nvSpPr>
          <p:cNvPr id="5" name="Rectangle 4"/>
          <p:cNvSpPr>
            <a:spLocks noChangeArrowheads="1"/>
          </p:cNvSpPr>
          <p:nvPr/>
        </p:nvSpPr>
        <p:spPr bwMode="auto">
          <a:xfrm>
            <a:off x="245697" y="3111829"/>
            <a:ext cx="5085105" cy="533400"/>
          </a:xfrm>
          <a:prstGeom prst="rect">
            <a:avLst/>
          </a:prstGeom>
          <a:noFill/>
          <a:ln w="9525">
            <a:noFill/>
            <a:miter lim="800000"/>
            <a:headEnd/>
            <a:tailEnd/>
          </a:ln>
          <a:effectLst/>
        </p:spPr>
        <p:txBody>
          <a:bodyPr>
            <a:prstTxWarp prst="textNoShape">
              <a:avLst/>
            </a:prstTxWarp>
          </a:bodyPr>
          <a:lstStyle/>
          <a:p>
            <a:pPr marL="342900" indent="-342900">
              <a:lnSpc>
                <a:spcPct val="110000"/>
              </a:lnSpc>
              <a:spcBef>
                <a:spcPct val="20000"/>
              </a:spcBef>
            </a:pPr>
            <a:r>
              <a:rPr lang="en-US" sz="2600" b="1" dirty="0"/>
              <a:t>.</a:t>
            </a:r>
            <a:r>
              <a:rPr lang="en-US" sz="2600" b="1" dirty="0" smtClean="0"/>
              <a:t> Incorporate biological stochasticity</a:t>
            </a:r>
            <a:endParaRPr lang="en-US" sz="2600" b="1" i="1" dirty="0"/>
          </a:p>
        </p:txBody>
      </p:sp>
      <p:grpSp>
        <p:nvGrpSpPr>
          <p:cNvPr id="6" name="Group 12"/>
          <p:cNvGrpSpPr>
            <a:grpSpLocks/>
          </p:cNvGrpSpPr>
          <p:nvPr/>
        </p:nvGrpSpPr>
        <p:grpSpPr bwMode="auto">
          <a:xfrm>
            <a:off x="5093567" y="3056529"/>
            <a:ext cx="4050433" cy="3801471"/>
            <a:chOff x="1666" y="931"/>
            <a:chExt cx="2410" cy="2573"/>
          </a:xfrm>
        </p:grpSpPr>
        <p:pic>
          <p:nvPicPr>
            <p:cNvPr id="8" name="Picture 13"/>
            <p:cNvPicPr>
              <a:picLocks noChangeAspect="1" noChangeArrowheads="1"/>
            </p:cNvPicPr>
            <p:nvPr/>
          </p:nvPicPr>
          <p:blipFill>
            <a:blip r:embed="rId2"/>
            <a:srcRect l="31155" t="12094" r="45300" b="58568"/>
            <a:stretch>
              <a:fillRect/>
            </a:stretch>
          </p:blipFill>
          <p:spPr bwMode="auto">
            <a:xfrm>
              <a:off x="1666" y="931"/>
              <a:ext cx="2410" cy="2573"/>
            </a:xfrm>
            <a:prstGeom prst="rect">
              <a:avLst/>
            </a:prstGeom>
            <a:noFill/>
            <a:ln w="9525">
              <a:noFill/>
              <a:miter lim="800000"/>
              <a:headEnd/>
              <a:tailEnd/>
            </a:ln>
          </p:spPr>
        </p:pic>
        <p:sp>
          <p:nvSpPr>
            <p:cNvPr id="9" name="Text Box 14"/>
            <p:cNvSpPr txBox="1">
              <a:spLocks noChangeArrowheads="1"/>
            </p:cNvSpPr>
            <p:nvPr/>
          </p:nvSpPr>
          <p:spPr bwMode="auto">
            <a:xfrm>
              <a:off x="2024" y="1269"/>
              <a:ext cx="350" cy="365"/>
            </a:xfrm>
            <a:prstGeom prst="rect">
              <a:avLst/>
            </a:prstGeom>
            <a:noFill/>
            <a:ln w="9525">
              <a:noFill/>
              <a:miter lim="800000"/>
              <a:headEnd/>
              <a:tailEnd/>
            </a:ln>
          </p:spPr>
          <p:txBody>
            <a:bodyPr>
              <a:prstTxWarp prst="textNoShape">
                <a:avLst/>
              </a:prstTxWarp>
            </a:bodyPr>
            <a:lstStyle/>
            <a:p>
              <a:pPr algn="l" eaLnBrk="0" hangingPunct="0"/>
              <a:r>
                <a:rPr lang="en-US" sz="2000" dirty="0">
                  <a:solidFill>
                    <a:srgbClr val="FFFFFF"/>
                  </a:solidFill>
                  <a:effectLst/>
                </a:rPr>
                <a:t>3</a:t>
              </a:r>
            </a:p>
          </p:txBody>
        </p:sp>
        <p:sp>
          <p:nvSpPr>
            <p:cNvPr id="10" name="Line 15"/>
            <p:cNvSpPr>
              <a:spLocks noChangeShapeType="1"/>
            </p:cNvSpPr>
            <p:nvPr/>
          </p:nvSpPr>
          <p:spPr bwMode="auto">
            <a:xfrm>
              <a:off x="2035" y="1475"/>
              <a:ext cx="283" cy="71"/>
            </a:xfrm>
            <a:prstGeom prst="line">
              <a:avLst/>
            </a:prstGeom>
            <a:noFill/>
            <a:ln w="19050">
              <a:solidFill>
                <a:srgbClr val="FFFFFF"/>
              </a:solidFill>
              <a:prstDash val="sysDot"/>
              <a:round/>
              <a:headEnd/>
              <a:tailEnd type="triangle" w="sm" len="med"/>
            </a:ln>
          </p:spPr>
          <p:txBody>
            <a:bodyPr>
              <a:prstTxWarp prst="textNoShape">
                <a:avLst/>
              </a:prstTxWarp>
            </a:bodyPr>
            <a:lstStyle/>
            <a:p>
              <a:endParaRPr lang="en-US" dirty="0"/>
            </a:p>
          </p:txBody>
        </p:sp>
        <p:sp>
          <p:nvSpPr>
            <p:cNvPr id="11" name="Text Box 16"/>
            <p:cNvSpPr txBox="1">
              <a:spLocks noChangeArrowheads="1"/>
            </p:cNvSpPr>
            <p:nvPr/>
          </p:nvSpPr>
          <p:spPr bwMode="auto">
            <a:xfrm>
              <a:off x="2238" y="2267"/>
              <a:ext cx="350" cy="366"/>
            </a:xfrm>
            <a:prstGeom prst="rect">
              <a:avLst/>
            </a:prstGeom>
            <a:noFill/>
            <a:ln w="9525">
              <a:noFill/>
              <a:miter lim="800000"/>
              <a:headEnd/>
              <a:tailEnd/>
            </a:ln>
          </p:spPr>
          <p:txBody>
            <a:bodyPr>
              <a:prstTxWarp prst="textNoShape">
                <a:avLst/>
              </a:prstTxWarp>
            </a:bodyPr>
            <a:lstStyle/>
            <a:p>
              <a:pPr algn="l" eaLnBrk="0" hangingPunct="0"/>
              <a:r>
                <a:rPr lang="en-US" sz="2000" dirty="0">
                  <a:solidFill>
                    <a:srgbClr val="FFFFFF"/>
                  </a:solidFill>
                  <a:effectLst/>
                </a:rPr>
                <a:t>4</a:t>
              </a:r>
            </a:p>
          </p:txBody>
        </p:sp>
        <p:sp>
          <p:nvSpPr>
            <p:cNvPr id="12" name="Oval 17"/>
            <p:cNvSpPr>
              <a:spLocks noChangeArrowheads="1"/>
            </p:cNvSpPr>
            <p:nvPr/>
          </p:nvSpPr>
          <p:spPr bwMode="auto">
            <a:xfrm>
              <a:off x="3235" y="1171"/>
              <a:ext cx="699" cy="761"/>
            </a:xfrm>
            <a:prstGeom prst="ellipse">
              <a:avLst/>
            </a:prstGeom>
            <a:noFill/>
            <a:ln w="19050">
              <a:solidFill>
                <a:srgbClr val="FFFFFF"/>
              </a:solidFill>
              <a:prstDash val="dash"/>
              <a:round/>
              <a:headEnd/>
              <a:tailEnd/>
            </a:ln>
          </p:spPr>
          <p:txBody>
            <a:bodyPr>
              <a:prstTxWarp prst="textNoShape">
                <a:avLst/>
              </a:prstTxWarp>
            </a:bodyPr>
            <a:lstStyle/>
            <a:p>
              <a:endParaRPr lang="en-US" dirty="0"/>
            </a:p>
          </p:txBody>
        </p:sp>
        <p:sp>
          <p:nvSpPr>
            <p:cNvPr id="13" name="Text Box 18"/>
            <p:cNvSpPr txBox="1">
              <a:spLocks noChangeArrowheads="1"/>
            </p:cNvSpPr>
            <p:nvPr/>
          </p:nvSpPr>
          <p:spPr bwMode="auto">
            <a:xfrm>
              <a:off x="3443" y="1597"/>
              <a:ext cx="349" cy="366"/>
            </a:xfrm>
            <a:prstGeom prst="rect">
              <a:avLst/>
            </a:prstGeom>
            <a:noFill/>
            <a:ln w="9525">
              <a:noFill/>
              <a:miter lim="800000"/>
              <a:headEnd/>
              <a:tailEnd/>
            </a:ln>
          </p:spPr>
          <p:txBody>
            <a:bodyPr>
              <a:prstTxWarp prst="textNoShape">
                <a:avLst/>
              </a:prstTxWarp>
            </a:bodyPr>
            <a:lstStyle/>
            <a:p>
              <a:pPr algn="l" eaLnBrk="0" hangingPunct="0"/>
              <a:r>
                <a:rPr lang="en-US" sz="2000" dirty="0">
                  <a:solidFill>
                    <a:srgbClr val="FFFFFF"/>
                  </a:solidFill>
                  <a:effectLst/>
                </a:rPr>
                <a:t>1</a:t>
              </a:r>
            </a:p>
          </p:txBody>
        </p:sp>
        <p:sp>
          <p:nvSpPr>
            <p:cNvPr id="14" name="AutoShape 19"/>
            <p:cNvSpPr>
              <a:spLocks noChangeArrowheads="1"/>
            </p:cNvSpPr>
            <p:nvPr/>
          </p:nvSpPr>
          <p:spPr bwMode="auto">
            <a:xfrm rot="-2390361">
              <a:off x="3203" y="2689"/>
              <a:ext cx="293" cy="322"/>
            </a:xfrm>
            <a:prstGeom prst="upArrow">
              <a:avLst>
                <a:gd name="adj1" fmla="val 55417"/>
                <a:gd name="adj2" fmla="val 46981"/>
              </a:avLst>
            </a:prstGeom>
            <a:solidFill>
              <a:srgbClr val="00CC00"/>
            </a:solidFill>
            <a:ln w="9525">
              <a:solidFill>
                <a:srgbClr val="000000"/>
              </a:solidFill>
              <a:miter lim="800000"/>
              <a:headEnd/>
              <a:tailEnd/>
            </a:ln>
          </p:spPr>
          <p:txBody>
            <a:bodyPr>
              <a:prstTxWarp prst="textNoShape">
                <a:avLst/>
              </a:prstTxWarp>
            </a:bodyPr>
            <a:lstStyle/>
            <a:p>
              <a:endParaRPr lang="en-US" dirty="0"/>
            </a:p>
          </p:txBody>
        </p:sp>
        <p:sp>
          <p:nvSpPr>
            <p:cNvPr id="15" name="Freeform 20"/>
            <p:cNvSpPr>
              <a:spLocks/>
            </p:cNvSpPr>
            <p:nvPr/>
          </p:nvSpPr>
          <p:spPr bwMode="auto">
            <a:xfrm rot="-1516370">
              <a:off x="2413" y="2294"/>
              <a:ext cx="97" cy="241"/>
            </a:xfrm>
            <a:custGeom>
              <a:avLst/>
              <a:gdLst/>
              <a:ahLst/>
              <a:cxnLst>
                <a:cxn ang="0">
                  <a:pos x="205" y="0"/>
                </a:cxn>
                <a:cxn ang="0">
                  <a:pos x="25" y="135"/>
                </a:cxn>
                <a:cxn ang="0">
                  <a:pos x="55" y="345"/>
                </a:cxn>
                <a:cxn ang="0">
                  <a:pos x="205" y="465"/>
                </a:cxn>
              </a:cxnLst>
              <a:rect l="0" t="0" r="r" b="b"/>
              <a:pathLst>
                <a:path w="205" h="465">
                  <a:moveTo>
                    <a:pt x="205" y="0"/>
                  </a:moveTo>
                  <a:cubicBezTo>
                    <a:pt x="127" y="38"/>
                    <a:pt x="50" y="77"/>
                    <a:pt x="25" y="135"/>
                  </a:cubicBezTo>
                  <a:cubicBezTo>
                    <a:pt x="0" y="193"/>
                    <a:pt x="25" y="290"/>
                    <a:pt x="55" y="345"/>
                  </a:cubicBezTo>
                  <a:cubicBezTo>
                    <a:pt x="85" y="400"/>
                    <a:pt x="177" y="445"/>
                    <a:pt x="205" y="465"/>
                  </a:cubicBezTo>
                </a:path>
              </a:pathLst>
            </a:custGeom>
            <a:noFill/>
            <a:ln w="19050" cap="flat" cmpd="sng">
              <a:solidFill>
                <a:srgbClr val="FFFFFF"/>
              </a:solidFill>
              <a:prstDash val="sysDot"/>
              <a:round/>
              <a:headEnd type="none" w="med" len="med"/>
              <a:tailEnd type="triangle" w="sm" len="med"/>
            </a:ln>
          </p:spPr>
          <p:txBody>
            <a:bodyPr>
              <a:prstTxWarp prst="textNoShape">
                <a:avLst/>
              </a:prstTxWarp>
            </a:bodyPr>
            <a:lstStyle/>
            <a:p>
              <a:endParaRPr lang="en-US" dirty="0"/>
            </a:p>
          </p:txBody>
        </p:sp>
        <p:sp>
          <p:nvSpPr>
            <p:cNvPr id="16" name="Text Box 21"/>
            <p:cNvSpPr txBox="1">
              <a:spLocks noChangeArrowheads="1"/>
            </p:cNvSpPr>
            <p:nvPr/>
          </p:nvSpPr>
          <p:spPr bwMode="auto">
            <a:xfrm>
              <a:off x="3225" y="2724"/>
              <a:ext cx="350" cy="366"/>
            </a:xfrm>
            <a:prstGeom prst="rect">
              <a:avLst/>
            </a:prstGeom>
            <a:noFill/>
            <a:ln w="9525">
              <a:noFill/>
              <a:miter lim="800000"/>
              <a:headEnd/>
              <a:tailEnd/>
            </a:ln>
          </p:spPr>
          <p:txBody>
            <a:bodyPr>
              <a:prstTxWarp prst="textNoShape">
                <a:avLst/>
              </a:prstTxWarp>
            </a:bodyPr>
            <a:lstStyle/>
            <a:p>
              <a:pPr algn="l" eaLnBrk="0" hangingPunct="0"/>
              <a:r>
                <a:rPr lang="en-US" sz="2000" dirty="0">
                  <a:solidFill>
                    <a:srgbClr val="FFFFFF"/>
                  </a:solidFill>
                  <a:effectLst/>
                </a:rPr>
                <a:t>2</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Line 2"/>
          <p:cNvSpPr>
            <a:spLocks noChangeShapeType="1"/>
          </p:cNvSpPr>
          <p:nvPr/>
        </p:nvSpPr>
        <p:spPr bwMode="auto">
          <a:xfrm>
            <a:off x="3047059" y="5405659"/>
            <a:ext cx="900112" cy="393700"/>
          </a:xfrm>
          <a:prstGeom prst="line">
            <a:avLst/>
          </a:prstGeom>
          <a:noFill/>
          <a:ln w="38100">
            <a:solidFill>
              <a:schemeClr val="tx1"/>
            </a:solidFill>
            <a:prstDash val="sysDot"/>
            <a:round/>
            <a:headEnd/>
            <a:tailEnd type="triangle" w="med" len="med"/>
          </a:ln>
          <a:effectLst/>
        </p:spPr>
        <p:txBody>
          <a:bodyPr>
            <a:prstTxWarp prst="textNoShape">
              <a:avLst/>
            </a:prstTxWarp>
          </a:bodyPr>
          <a:lstStyle/>
          <a:p>
            <a:endParaRPr lang="en-US" dirty="0"/>
          </a:p>
        </p:txBody>
      </p:sp>
      <p:sp>
        <p:nvSpPr>
          <p:cNvPr id="95236" name="Line 4"/>
          <p:cNvSpPr>
            <a:spLocks noChangeShapeType="1"/>
          </p:cNvSpPr>
          <p:nvPr/>
        </p:nvSpPr>
        <p:spPr bwMode="auto">
          <a:xfrm>
            <a:off x="3048000" y="2717201"/>
            <a:ext cx="804863" cy="306387"/>
          </a:xfrm>
          <a:prstGeom prst="line">
            <a:avLst/>
          </a:prstGeom>
          <a:noFill/>
          <a:ln w="38100">
            <a:solidFill>
              <a:schemeClr val="tx1"/>
            </a:solidFill>
            <a:prstDash val="sysDot"/>
            <a:round/>
            <a:headEnd/>
            <a:tailEnd type="triangle" w="med" len="med"/>
          </a:ln>
          <a:effectLst/>
        </p:spPr>
        <p:txBody>
          <a:bodyPr>
            <a:prstTxWarp prst="textNoShape">
              <a:avLst/>
            </a:prstTxWarp>
          </a:bodyPr>
          <a:lstStyle/>
          <a:p>
            <a:endParaRPr lang="en-US" dirty="0"/>
          </a:p>
        </p:txBody>
      </p:sp>
      <p:sp>
        <p:nvSpPr>
          <p:cNvPr id="95238" name="AutoShape 6"/>
          <p:cNvSpPr>
            <a:spLocks noChangeArrowheads="1"/>
          </p:cNvSpPr>
          <p:nvPr/>
        </p:nvSpPr>
        <p:spPr bwMode="auto">
          <a:xfrm>
            <a:off x="1055688" y="987425"/>
            <a:ext cx="1970087" cy="5605463"/>
          </a:xfrm>
          <a:prstGeom prst="roundRect">
            <a:avLst>
              <a:gd name="adj" fmla="val 16667"/>
            </a:avLst>
          </a:prstGeom>
          <a:solidFill>
            <a:srgbClr val="EAEAEA"/>
          </a:solidFill>
          <a:ln w="9525">
            <a:solidFill>
              <a:schemeClr val="tx1"/>
            </a:solidFill>
            <a:round/>
            <a:headEnd/>
            <a:tailEnd/>
          </a:ln>
          <a:effectLst/>
        </p:spPr>
        <p:txBody>
          <a:bodyPr wrap="none" anchor="ctr">
            <a:prstTxWarp prst="textNoShape">
              <a:avLst/>
            </a:prstTxWarp>
          </a:bodyPr>
          <a:lstStyle/>
          <a:p>
            <a:endParaRPr lang="en-US" dirty="0"/>
          </a:p>
        </p:txBody>
      </p:sp>
      <p:sp>
        <p:nvSpPr>
          <p:cNvPr id="95239" name="Rectangle 7"/>
          <p:cNvSpPr>
            <a:spLocks noChangeArrowheads="1"/>
          </p:cNvSpPr>
          <p:nvPr/>
        </p:nvSpPr>
        <p:spPr bwMode="auto">
          <a:xfrm>
            <a:off x="152400" y="0"/>
            <a:ext cx="8893175" cy="519113"/>
          </a:xfrm>
          <a:prstGeom prst="rect">
            <a:avLst/>
          </a:prstGeom>
          <a:noFill/>
          <a:ln w="9525">
            <a:noFill/>
            <a:miter lim="800000"/>
            <a:headEnd/>
            <a:tailEnd/>
          </a:ln>
          <a:effectLst/>
        </p:spPr>
        <p:txBody>
          <a:bodyPr>
            <a:prstTxWarp prst="textNoShape">
              <a:avLst/>
            </a:prstTxWarp>
            <a:spAutoFit/>
          </a:bodyPr>
          <a:lstStyle/>
          <a:p>
            <a:pPr algn="ctr">
              <a:spcBef>
                <a:spcPct val="50000"/>
              </a:spcBef>
              <a:buFont typeface="Wingdings" pitchFamily="-112" charset="2"/>
              <a:buNone/>
            </a:pPr>
            <a:r>
              <a:rPr lang="en-US" sz="2800" b="1" dirty="0">
                <a:solidFill>
                  <a:srgbClr val="0000CC"/>
                </a:solidFill>
              </a:rPr>
              <a:t>Parallel </a:t>
            </a:r>
            <a:r>
              <a:rPr lang="en-US" sz="2800" b="1" dirty="0" smtClean="0">
                <a:solidFill>
                  <a:srgbClr val="0000CC"/>
                </a:solidFill>
              </a:rPr>
              <a:t>Approach                                            </a:t>
            </a:r>
            <a:endParaRPr lang="en-US" sz="2800" b="1" dirty="0">
              <a:solidFill>
                <a:srgbClr val="0000CC"/>
              </a:solidFill>
            </a:endParaRPr>
          </a:p>
        </p:txBody>
      </p:sp>
      <p:sp>
        <p:nvSpPr>
          <p:cNvPr id="95240" name="Text Box 8"/>
          <p:cNvSpPr txBox="1">
            <a:spLocks noChangeArrowheads="1"/>
          </p:cNvSpPr>
          <p:nvPr/>
        </p:nvSpPr>
        <p:spPr bwMode="auto">
          <a:xfrm>
            <a:off x="1158875" y="1244600"/>
            <a:ext cx="1773238" cy="641350"/>
          </a:xfrm>
          <a:prstGeom prst="rect">
            <a:avLst/>
          </a:prstGeom>
          <a:noFill/>
          <a:ln w="9525">
            <a:noFill/>
            <a:miter lim="800000"/>
            <a:headEnd/>
            <a:tailEnd/>
          </a:ln>
          <a:effectLst/>
        </p:spPr>
        <p:txBody>
          <a:bodyPr>
            <a:prstTxWarp prst="textNoShape">
              <a:avLst/>
            </a:prstTxWarp>
            <a:spAutoFit/>
          </a:bodyPr>
          <a:lstStyle/>
          <a:p>
            <a:pPr algn="ctr"/>
            <a:r>
              <a:rPr lang="en-US" b="1" dirty="0"/>
              <a:t>Experimental Observations</a:t>
            </a:r>
          </a:p>
        </p:txBody>
      </p:sp>
      <p:sp>
        <p:nvSpPr>
          <p:cNvPr id="95241" name="Text Box 9"/>
          <p:cNvSpPr txBox="1">
            <a:spLocks noChangeArrowheads="1"/>
          </p:cNvSpPr>
          <p:nvPr/>
        </p:nvSpPr>
        <p:spPr bwMode="auto">
          <a:xfrm>
            <a:off x="3673347" y="1562593"/>
            <a:ext cx="1773238" cy="366713"/>
          </a:xfrm>
          <a:prstGeom prst="rect">
            <a:avLst/>
          </a:prstGeom>
          <a:noFill/>
          <a:ln w="9525">
            <a:noFill/>
            <a:miter lim="800000"/>
            <a:headEnd/>
            <a:tailEnd/>
          </a:ln>
          <a:effectLst/>
        </p:spPr>
        <p:txBody>
          <a:bodyPr>
            <a:prstTxWarp prst="textNoShape">
              <a:avLst/>
            </a:prstTxWarp>
            <a:spAutoFit/>
          </a:bodyPr>
          <a:lstStyle/>
          <a:p>
            <a:pPr algn="ctr"/>
            <a:r>
              <a:rPr lang="en-US" b="1" dirty="0"/>
              <a:t>Question</a:t>
            </a:r>
          </a:p>
        </p:txBody>
      </p:sp>
      <p:sp>
        <p:nvSpPr>
          <p:cNvPr id="95242" name="Text Box 10"/>
          <p:cNvSpPr txBox="1">
            <a:spLocks noChangeArrowheads="1"/>
          </p:cNvSpPr>
          <p:nvPr/>
        </p:nvSpPr>
        <p:spPr bwMode="auto">
          <a:xfrm>
            <a:off x="1146046" y="2299432"/>
            <a:ext cx="1773238" cy="641350"/>
          </a:xfrm>
          <a:prstGeom prst="rect">
            <a:avLst/>
          </a:prstGeom>
          <a:noFill/>
          <a:ln w="9525">
            <a:noFill/>
            <a:miter lim="800000"/>
            <a:headEnd/>
            <a:tailEnd/>
          </a:ln>
          <a:effectLst/>
        </p:spPr>
        <p:txBody>
          <a:bodyPr>
            <a:prstTxWarp prst="textNoShape">
              <a:avLst/>
            </a:prstTxWarp>
            <a:spAutoFit/>
          </a:bodyPr>
          <a:lstStyle/>
          <a:p>
            <a:pPr algn="ctr"/>
            <a:r>
              <a:rPr lang="en-US" b="1" dirty="0"/>
              <a:t>Experimental </a:t>
            </a:r>
          </a:p>
          <a:p>
            <a:pPr algn="ctr"/>
            <a:r>
              <a:rPr lang="en-US" b="1" dirty="0"/>
              <a:t>Data</a:t>
            </a:r>
          </a:p>
        </p:txBody>
      </p:sp>
      <p:sp>
        <p:nvSpPr>
          <p:cNvPr id="95243" name="Text Box 11"/>
          <p:cNvSpPr txBox="1">
            <a:spLocks noChangeArrowheads="1"/>
          </p:cNvSpPr>
          <p:nvPr/>
        </p:nvSpPr>
        <p:spPr bwMode="auto">
          <a:xfrm>
            <a:off x="1197363" y="4693238"/>
            <a:ext cx="1773238" cy="641350"/>
          </a:xfrm>
          <a:prstGeom prst="rect">
            <a:avLst/>
          </a:prstGeom>
          <a:noFill/>
          <a:ln w="9525">
            <a:noFill/>
            <a:miter lim="800000"/>
            <a:headEnd/>
            <a:tailEnd/>
          </a:ln>
          <a:effectLst/>
        </p:spPr>
        <p:txBody>
          <a:bodyPr>
            <a:prstTxWarp prst="textNoShape">
              <a:avLst/>
            </a:prstTxWarp>
            <a:spAutoFit/>
          </a:bodyPr>
          <a:lstStyle/>
          <a:p>
            <a:pPr algn="ctr"/>
            <a:r>
              <a:rPr lang="en-US" b="1" dirty="0"/>
              <a:t>New Experiments</a:t>
            </a:r>
          </a:p>
        </p:txBody>
      </p:sp>
      <p:sp>
        <p:nvSpPr>
          <p:cNvPr id="95244" name="Text Box 12"/>
          <p:cNvSpPr txBox="1">
            <a:spLocks noChangeArrowheads="1"/>
          </p:cNvSpPr>
          <p:nvPr/>
        </p:nvSpPr>
        <p:spPr bwMode="auto">
          <a:xfrm>
            <a:off x="3660517" y="2670067"/>
            <a:ext cx="1773238" cy="641350"/>
          </a:xfrm>
          <a:prstGeom prst="rect">
            <a:avLst/>
          </a:prstGeom>
          <a:noFill/>
          <a:ln w="9525">
            <a:noFill/>
            <a:miter lim="800000"/>
            <a:headEnd/>
            <a:tailEnd/>
          </a:ln>
          <a:effectLst/>
        </p:spPr>
        <p:txBody>
          <a:bodyPr>
            <a:prstTxWarp prst="textNoShape">
              <a:avLst/>
            </a:prstTxWarp>
            <a:spAutoFit/>
          </a:bodyPr>
          <a:lstStyle/>
          <a:p>
            <a:pPr algn="ctr"/>
            <a:r>
              <a:rPr lang="en-US" b="1" dirty="0"/>
              <a:t>Hypothesis</a:t>
            </a:r>
          </a:p>
          <a:p>
            <a:pPr algn="ctr"/>
            <a:r>
              <a:rPr lang="en-US" b="1" dirty="0"/>
              <a:t>Generation</a:t>
            </a:r>
          </a:p>
        </p:txBody>
      </p:sp>
      <p:grpSp>
        <p:nvGrpSpPr>
          <p:cNvPr id="68" name="Group 67"/>
          <p:cNvGrpSpPr/>
          <p:nvPr/>
        </p:nvGrpSpPr>
        <p:grpSpPr>
          <a:xfrm>
            <a:off x="6064250" y="1020763"/>
            <a:ext cx="1970088" cy="5572125"/>
            <a:chOff x="6064250" y="1020763"/>
            <a:chExt cx="1970088" cy="5572125"/>
          </a:xfrm>
        </p:grpSpPr>
        <p:sp>
          <p:nvSpPr>
            <p:cNvPr id="95237" name="AutoShape 5"/>
            <p:cNvSpPr>
              <a:spLocks noChangeArrowheads="1"/>
            </p:cNvSpPr>
            <p:nvPr/>
          </p:nvSpPr>
          <p:spPr bwMode="auto">
            <a:xfrm>
              <a:off x="6064250" y="1020763"/>
              <a:ext cx="1970088" cy="5572125"/>
            </a:xfrm>
            <a:prstGeom prst="roundRect">
              <a:avLst>
                <a:gd name="adj" fmla="val 16667"/>
              </a:avLst>
            </a:prstGeom>
            <a:solidFill>
              <a:srgbClr val="EAEAEA"/>
            </a:solidFill>
            <a:ln w="9525">
              <a:solidFill>
                <a:schemeClr val="tx1"/>
              </a:solidFill>
              <a:round/>
              <a:headEnd/>
              <a:tailEnd/>
            </a:ln>
            <a:effectLst/>
          </p:spPr>
          <p:txBody>
            <a:bodyPr wrap="none" anchor="ctr">
              <a:prstTxWarp prst="textNoShape">
                <a:avLst/>
              </a:prstTxWarp>
            </a:bodyPr>
            <a:lstStyle/>
            <a:p>
              <a:endParaRPr lang="en-US" dirty="0"/>
            </a:p>
          </p:txBody>
        </p:sp>
        <p:grpSp>
          <p:nvGrpSpPr>
            <p:cNvPr id="2" name="Group 14"/>
            <p:cNvGrpSpPr>
              <a:grpSpLocks/>
            </p:cNvGrpSpPr>
            <p:nvPr/>
          </p:nvGrpSpPr>
          <p:grpSpPr bwMode="auto">
            <a:xfrm>
              <a:off x="6070600" y="1550988"/>
              <a:ext cx="1936750" cy="3516312"/>
              <a:chOff x="3824" y="977"/>
              <a:chExt cx="1220" cy="2215"/>
            </a:xfrm>
          </p:grpSpPr>
          <p:grpSp>
            <p:nvGrpSpPr>
              <p:cNvPr id="3" name="Group 15"/>
              <p:cNvGrpSpPr>
                <a:grpSpLocks/>
              </p:cNvGrpSpPr>
              <p:nvPr/>
            </p:nvGrpSpPr>
            <p:grpSpPr bwMode="auto">
              <a:xfrm>
                <a:off x="4136" y="977"/>
                <a:ext cx="289" cy="513"/>
                <a:chOff x="4136" y="977"/>
                <a:chExt cx="289" cy="513"/>
              </a:xfrm>
            </p:grpSpPr>
            <p:sp>
              <p:nvSpPr>
                <p:cNvPr id="95248" name="Freeform 16"/>
                <p:cNvSpPr>
                  <a:spLocks/>
                </p:cNvSpPr>
                <p:nvPr/>
              </p:nvSpPr>
              <p:spPr bwMode="auto">
                <a:xfrm>
                  <a:off x="4136" y="1332"/>
                  <a:ext cx="66" cy="50"/>
                </a:xfrm>
                <a:custGeom>
                  <a:avLst/>
                  <a:gdLst/>
                  <a:ahLst/>
                  <a:cxnLst>
                    <a:cxn ang="0">
                      <a:pos x="330" y="191"/>
                    </a:cxn>
                    <a:cxn ang="0">
                      <a:pos x="236" y="191"/>
                    </a:cxn>
                    <a:cxn ang="0">
                      <a:pos x="236" y="0"/>
                    </a:cxn>
                    <a:cxn ang="0">
                      <a:pos x="97" y="0"/>
                    </a:cxn>
                    <a:cxn ang="0">
                      <a:pos x="97" y="191"/>
                    </a:cxn>
                    <a:cxn ang="0">
                      <a:pos x="0" y="191"/>
                    </a:cxn>
                    <a:cxn ang="0">
                      <a:pos x="0" y="248"/>
                    </a:cxn>
                    <a:cxn ang="0">
                      <a:pos x="330" y="248"/>
                    </a:cxn>
                    <a:cxn ang="0">
                      <a:pos x="330" y="191"/>
                    </a:cxn>
                  </a:cxnLst>
                  <a:rect l="0" t="0" r="r" b="b"/>
                  <a:pathLst>
                    <a:path w="330" h="248">
                      <a:moveTo>
                        <a:pt x="330" y="191"/>
                      </a:moveTo>
                      <a:lnTo>
                        <a:pt x="236" y="191"/>
                      </a:lnTo>
                      <a:lnTo>
                        <a:pt x="236" y="0"/>
                      </a:lnTo>
                      <a:lnTo>
                        <a:pt x="97" y="0"/>
                      </a:lnTo>
                      <a:lnTo>
                        <a:pt x="97" y="191"/>
                      </a:lnTo>
                      <a:lnTo>
                        <a:pt x="0" y="191"/>
                      </a:lnTo>
                      <a:lnTo>
                        <a:pt x="0" y="248"/>
                      </a:lnTo>
                      <a:lnTo>
                        <a:pt x="330" y="248"/>
                      </a:lnTo>
                      <a:lnTo>
                        <a:pt x="330" y="191"/>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49" name="Freeform 17"/>
                <p:cNvSpPr>
                  <a:spLocks/>
                </p:cNvSpPr>
                <p:nvPr/>
              </p:nvSpPr>
              <p:spPr bwMode="auto">
                <a:xfrm>
                  <a:off x="4155" y="1320"/>
                  <a:ext cx="29" cy="6"/>
                </a:xfrm>
                <a:custGeom>
                  <a:avLst/>
                  <a:gdLst/>
                  <a:ahLst/>
                  <a:cxnLst>
                    <a:cxn ang="0">
                      <a:pos x="142" y="29"/>
                    </a:cxn>
                    <a:cxn ang="0">
                      <a:pos x="114" y="0"/>
                    </a:cxn>
                    <a:cxn ang="0">
                      <a:pos x="28" y="0"/>
                    </a:cxn>
                    <a:cxn ang="0">
                      <a:pos x="0" y="29"/>
                    </a:cxn>
                    <a:cxn ang="0">
                      <a:pos x="142" y="29"/>
                    </a:cxn>
                  </a:cxnLst>
                  <a:rect l="0" t="0" r="r" b="b"/>
                  <a:pathLst>
                    <a:path w="142" h="29">
                      <a:moveTo>
                        <a:pt x="142" y="29"/>
                      </a:moveTo>
                      <a:lnTo>
                        <a:pt x="114" y="0"/>
                      </a:lnTo>
                      <a:lnTo>
                        <a:pt x="28" y="0"/>
                      </a:lnTo>
                      <a:lnTo>
                        <a:pt x="0" y="29"/>
                      </a:lnTo>
                      <a:lnTo>
                        <a:pt x="142" y="29"/>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50" name="Freeform 18"/>
                <p:cNvSpPr>
                  <a:spLocks/>
                </p:cNvSpPr>
                <p:nvPr/>
              </p:nvSpPr>
              <p:spPr bwMode="auto">
                <a:xfrm>
                  <a:off x="4159" y="1402"/>
                  <a:ext cx="12" cy="88"/>
                </a:xfrm>
                <a:custGeom>
                  <a:avLst/>
                  <a:gdLst/>
                  <a:ahLst/>
                  <a:cxnLst>
                    <a:cxn ang="0">
                      <a:pos x="57" y="390"/>
                    </a:cxn>
                    <a:cxn ang="0">
                      <a:pos x="57" y="0"/>
                    </a:cxn>
                    <a:cxn ang="0">
                      <a:pos x="0" y="0"/>
                    </a:cxn>
                    <a:cxn ang="0">
                      <a:pos x="0" y="439"/>
                    </a:cxn>
                    <a:cxn ang="0">
                      <a:pos x="57" y="390"/>
                    </a:cxn>
                  </a:cxnLst>
                  <a:rect l="0" t="0" r="r" b="b"/>
                  <a:pathLst>
                    <a:path w="57" h="439">
                      <a:moveTo>
                        <a:pt x="57" y="390"/>
                      </a:moveTo>
                      <a:lnTo>
                        <a:pt x="57" y="0"/>
                      </a:lnTo>
                      <a:lnTo>
                        <a:pt x="0" y="0"/>
                      </a:lnTo>
                      <a:lnTo>
                        <a:pt x="0" y="439"/>
                      </a:lnTo>
                      <a:lnTo>
                        <a:pt x="57" y="390"/>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51" name="AutoShape 19"/>
                <p:cNvSpPr>
                  <a:spLocks noChangeAspect="1" noChangeArrowheads="1" noTextEdit="1"/>
                </p:cNvSpPr>
                <p:nvPr/>
              </p:nvSpPr>
              <p:spPr bwMode="auto">
                <a:xfrm>
                  <a:off x="4142" y="977"/>
                  <a:ext cx="283" cy="440"/>
                </a:xfrm>
                <a:prstGeom prst="rect">
                  <a:avLst/>
                </a:prstGeom>
                <a:noFill/>
                <a:ln w="9525">
                  <a:noFill/>
                  <a:miter lim="800000"/>
                  <a:headEnd/>
                  <a:tailEnd/>
                </a:ln>
              </p:spPr>
              <p:txBody>
                <a:bodyPr>
                  <a:prstTxWarp prst="textNoShape">
                    <a:avLst/>
                  </a:prstTxWarp>
                </a:bodyPr>
                <a:lstStyle/>
                <a:p>
                  <a:endParaRPr lang="en-US" dirty="0"/>
                </a:p>
              </p:txBody>
            </p:sp>
            <p:sp>
              <p:nvSpPr>
                <p:cNvPr id="95252" name="Freeform 20"/>
                <p:cNvSpPr>
                  <a:spLocks/>
                </p:cNvSpPr>
                <p:nvPr/>
              </p:nvSpPr>
              <p:spPr bwMode="auto">
                <a:xfrm>
                  <a:off x="4142" y="1048"/>
                  <a:ext cx="283" cy="369"/>
                </a:xfrm>
                <a:custGeom>
                  <a:avLst/>
                  <a:gdLst/>
                  <a:ahLst/>
                  <a:cxnLst>
                    <a:cxn ang="0">
                      <a:pos x="533" y="1544"/>
                    </a:cxn>
                    <a:cxn ang="0">
                      <a:pos x="515" y="1518"/>
                    </a:cxn>
                    <a:cxn ang="0">
                      <a:pos x="498" y="1491"/>
                    </a:cxn>
                    <a:cxn ang="0">
                      <a:pos x="481" y="1465"/>
                    </a:cxn>
                    <a:cxn ang="0">
                      <a:pos x="466" y="1437"/>
                    </a:cxn>
                    <a:cxn ang="0">
                      <a:pos x="505" y="1413"/>
                    </a:cxn>
                    <a:cxn ang="0">
                      <a:pos x="534" y="1378"/>
                    </a:cxn>
                    <a:cxn ang="0">
                      <a:pos x="555" y="1337"/>
                    </a:cxn>
                    <a:cxn ang="0">
                      <a:pos x="562" y="1290"/>
                    </a:cxn>
                    <a:cxn ang="0">
                      <a:pos x="549" y="1227"/>
                    </a:cxn>
                    <a:cxn ang="0">
                      <a:pos x="514" y="1176"/>
                    </a:cxn>
                    <a:cxn ang="0">
                      <a:pos x="460" y="1140"/>
                    </a:cxn>
                    <a:cxn ang="0">
                      <a:pos x="396" y="1128"/>
                    </a:cxn>
                    <a:cxn ang="0">
                      <a:pos x="385" y="1128"/>
                    </a:cxn>
                    <a:cxn ang="0">
                      <a:pos x="373" y="1129"/>
                    </a:cxn>
                    <a:cxn ang="0">
                      <a:pos x="370" y="1097"/>
                    </a:cxn>
                    <a:cxn ang="0">
                      <a:pos x="370" y="1064"/>
                    </a:cxn>
                    <a:cxn ang="0">
                      <a:pos x="531" y="1123"/>
                    </a:cxn>
                    <a:cxn ang="0">
                      <a:pos x="1065" y="1064"/>
                    </a:cxn>
                    <a:cxn ang="0">
                      <a:pos x="1330" y="970"/>
                    </a:cxn>
                    <a:cxn ang="0">
                      <a:pos x="381" y="938"/>
                    </a:cxn>
                    <a:cxn ang="0">
                      <a:pos x="394" y="874"/>
                    </a:cxn>
                    <a:cxn ang="0">
                      <a:pos x="412" y="810"/>
                    </a:cxn>
                    <a:cxn ang="0">
                      <a:pos x="436" y="750"/>
                    </a:cxn>
                    <a:cxn ang="0">
                      <a:pos x="465" y="691"/>
                    </a:cxn>
                    <a:cxn ang="0">
                      <a:pos x="499" y="636"/>
                    </a:cxn>
                    <a:cxn ang="0">
                      <a:pos x="537" y="581"/>
                    </a:cxn>
                    <a:cxn ang="0">
                      <a:pos x="578" y="530"/>
                    </a:cxn>
                    <a:cxn ang="0">
                      <a:pos x="600" y="386"/>
                    </a:cxn>
                    <a:cxn ang="0">
                      <a:pos x="657" y="450"/>
                    </a:cxn>
                    <a:cxn ang="0">
                      <a:pos x="661" y="448"/>
                    </a:cxn>
                    <a:cxn ang="0">
                      <a:pos x="663" y="446"/>
                    </a:cxn>
                    <a:cxn ang="0">
                      <a:pos x="1053" y="396"/>
                    </a:cxn>
                    <a:cxn ang="0">
                      <a:pos x="930" y="0"/>
                    </a:cxn>
                    <a:cxn ang="0">
                      <a:pos x="663" y="237"/>
                    </a:cxn>
                    <a:cxn ang="0">
                      <a:pos x="523" y="290"/>
                    </a:cxn>
                    <a:cxn ang="0">
                      <a:pos x="396" y="361"/>
                    </a:cxn>
                    <a:cxn ang="0">
                      <a:pos x="284" y="447"/>
                    </a:cxn>
                    <a:cxn ang="0">
                      <a:pos x="188" y="547"/>
                    </a:cxn>
                    <a:cxn ang="0">
                      <a:pos x="109" y="659"/>
                    </a:cxn>
                    <a:cxn ang="0">
                      <a:pos x="51" y="783"/>
                    </a:cxn>
                    <a:cxn ang="0">
                      <a:pos x="15" y="915"/>
                    </a:cxn>
                    <a:cxn ang="0">
                      <a:pos x="2" y="1054"/>
                    </a:cxn>
                    <a:cxn ang="0">
                      <a:pos x="14" y="1188"/>
                    </a:cxn>
                    <a:cxn ang="0">
                      <a:pos x="48" y="1315"/>
                    </a:cxn>
                    <a:cxn ang="0">
                      <a:pos x="101" y="1434"/>
                    </a:cxn>
                    <a:cxn ang="0">
                      <a:pos x="174" y="1544"/>
                    </a:cxn>
                    <a:cxn ang="0">
                      <a:pos x="1152" y="1694"/>
                    </a:cxn>
                    <a:cxn ang="0">
                      <a:pos x="57" y="1749"/>
                    </a:cxn>
                    <a:cxn ang="0">
                      <a:pos x="1415" y="1847"/>
                    </a:cxn>
                  </a:cxnLst>
                  <a:rect l="0" t="0" r="r" b="b"/>
                  <a:pathLst>
                    <a:path w="1415" h="1847">
                      <a:moveTo>
                        <a:pt x="1273" y="1544"/>
                      </a:moveTo>
                      <a:lnTo>
                        <a:pt x="533" y="1544"/>
                      </a:lnTo>
                      <a:lnTo>
                        <a:pt x="524" y="1531"/>
                      </a:lnTo>
                      <a:lnTo>
                        <a:pt x="515" y="1518"/>
                      </a:lnTo>
                      <a:lnTo>
                        <a:pt x="506" y="1505"/>
                      </a:lnTo>
                      <a:lnTo>
                        <a:pt x="498" y="1491"/>
                      </a:lnTo>
                      <a:lnTo>
                        <a:pt x="489" y="1478"/>
                      </a:lnTo>
                      <a:lnTo>
                        <a:pt x="481" y="1465"/>
                      </a:lnTo>
                      <a:lnTo>
                        <a:pt x="474" y="1451"/>
                      </a:lnTo>
                      <a:lnTo>
                        <a:pt x="466" y="1437"/>
                      </a:lnTo>
                      <a:lnTo>
                        <a:pt x="486" y="1426"/>
                      </a:lnTo>
                      <a:lnTo>
                        <a:pt x="505" y="1413"/>
                      </a:lnTo>
                      <a:lnTo>
                        <a:pt x="521" y="1397"/>
                      </a:lnTo>
                      <a:lnTo>
                        <a:pt x="534" y="1378"/>
                      </a:lnTo>
                      <a:lnTo>
                        <a:pt x="546" y="1359"/>
                      </a:lnTo>
                      <a:lnTo>
                        <a:pt x="555" y="1337"/>
                      </a:lnTo>
                      <a:lnTo>
                        <a:pt x="559" y="1315"/>
                      </a:lnTo>
                      <a:lnTo>
                        <a:pt x="562" y="1290"/>
                      </a:lnTo>
                      <a:lnTo>
                        <a:pt x="558" y="1257"/>
                      </a:lnTo>
                      <a:lnTo>
                        <a:pt x="549" y="1227"/>
                      </a:lnTo>
                      <a:lnTo>
                        <a:pt x="533" y="1199"/>
                      </a:lnTo>
                      <a:lnTo>
                        <a:pt x="514" y="1176"/>
                      </a:lnTo>
                      <a:lnTo>
                        <a:pt x="489" y="1156"/>
                      </a:lnTo>
                      <a:lnTo>
                        <a:pt x="460" y="1140"/>
                      </a:lnTo>
                      <a:lnTo>
                        <a:pt x="430" y="1131"/>
                      </a:lnTo>
                      <a:lnTo>
                        <a:pt x="396" y="1128"/>
                      </a:lnTo>
                      <a:lnTo>
                        <a:pt x="391" y="1128"/>
                      </a:lnTo>
                      <a:lnTo>
                        <a:pt x="385" y="1128"/>
                      </a:lnTo>
                      <a:lnTo>
                        <a:pt x="378" y="1128"/>
                      </a:lnTo>
                      <a:lnTo>
                        <a:pt x="373" y="1129"/>
                      </a:lnTo>
                      <a:lnTo>
                        <a:pt x="371" y="1114"/>
                      </a:lnTo>
                      <a:lnTo>
                        <a:pt x="370" y="1097"/>
                      </a:lnTo>
                      <a:lnTo>
                        <a:pt x="370" y="1080"/>
                      </a:lnTo>
                      <a:lnTo>
                        <a:pt x="370" y="1064"/>
                      </a:lnTo>
                      <a:lnTo>
                        <a:pt x="531" y="1064"/>
                      </a:lnTo>
                      <a:lnTo>
                        <a:pt x="531" y="1123"/>
                      </a:lnTo>
                      <a:lnTo>
                        <a:pt x="1065" y="1123"/>
                      </a:lnTo>
                      <a:lnTo>
                        <a:pt x="1065" y="1064"/>
                      </a:lnTo>
                      <a:lnTo>
                        <a:pt x="1212" y="1064"/>
                      </a:lnTo>
                      <a:lnTo>
                        <a:pt x="1330" y="970"/>
                      </a:lnTo>
                      <a:lnTo>
                        <a:pt x="376" y="970"/>
                      </a:lnTo>
                      <a:lnTo>
                        <a:pt x="381" y="938"/>
                      </a:lnTo>
                      <a:lnTo>
                        <a:pt x="386" y="905"/>
                      </a:lnTo>
                      <a:lnTo>
                        <a:pt x="394" y="874"/>
                      </a:lnTo>
                      <a:lnTo>
                        <a:pt x="402" y="841"/>
                      </a:lnTo>
                      <a:lnTo>
                        <a:pt x="412" y="810"/>
                      </a:lnTo>
                      <a:lnTo>
                        <a:pt x="424" y="780"/>
                      </a:lnTo>
                      <a:lnTo>
                        <a:pt x="436" y="750"/>
                      </a:lnTo>
                      <a:lnTo>
                        <a:pt x="450" y="720"/>
                      </a:lnTo>
                      <a:lnTo>
                        <a:pt x="465" y="691"/>
                      </a:lnTo>
                      <a:lnTo>
                        <a:pt x="481" y="664"/>
                      </a:lnTo>
                      <a:lnTo>
                        <a:pt x="499" y="636"/>
                      </a:lnTo>
                      <a:lnTo>
                        <a:pt x="517" y="608"/>
                      </a:lnTo>
                      <a:lnTo>
                        <a:pt x="537" y="581"/>
                      </a:lnTo>
                      <a:lnTo>
                        <a:pt x="557" y="556"/>
                      </a:lnTo>
                      <a:lnTo>
                        <a:pt x="578" y="530"/>
                      </a:lnTo>
                      <a:lnTo>
                        <a:pt x="600" y="506"/>
                      </a:lnTo>
                      <a:lnTo>
                        <a:pt x="600" y="386"/>
                      </a:lnTo>
                      <a:lnTo>
                        <a:pt x="657" y="347"/>
                      </a:lnTo>
                      <a:lnTo>
                        <a:pt x="657" y="450"/>
                      </a:lnTo>
                      <a:lnTo>
                        <a:pt x="659" y="449"/>
                      </a:lnTo>
                      <a:lnTo>
                        <a:pt x="661" y="448"/>
                      </a:lnTo>
                      <a:lnTo>
                        <a:pt x="662" y="447"/>
                      </a:lnTo>
                      <a:lnTo>
                        <a:pt x="663" y="446"/>
                      </a:lnTo>
                      <a:lnTo>
                        <a:pt x="663" y="630"/>
                      </a:lnTo>
                      <a:lnTo>
                        <a:pt x="1053" y="396"/>
                      </a:lnTo>
                      <a:lnTo>
                        <a:pt x="930" y="391"/>
                      </a:lnTo>
                      <a:lnTo>
                        <a:pt x="930" y="0"/>
                      </a:lnTo>
                      <a:lnTo>
                        <a:pt x="663" y="0"/>
                      </a:lnTo>
                      <a:lnTo>
                        <a:pt x="663" y="237"/>
                      </a:lnTo>
                      <a:lnTo>
                        <a:pt x="591" y="261"/>
                      </a:lnTo>
                      <a:lnTo>
                        <a:pt x="523" y="290"/>
                      </a:lnTo>
                      <a:lnTo>
                        <a:pt x="458" y="324"/>
                      </a:lnTo>
                      <a:lnTo>
                        <a:pt x="396" y="361"/>
                      </a:lnTo>
                      <a:lnTo>
                        <a:pt x="338" y="403"/>
                      </a:lnTo>
                      <a:lnTo>
                        <a:pt x="284" y="447"/>
                      </a:lnTo>
                      <a:lnTo>
                        <a:pt x="234" y="496"/>
                      </a:lnTo>
                      <a:lnTo>
                        <a:pt x="188" y="547"/>
                      </a:lnTo>
                      <a:lnTo>
                        <a:pt x="146" y="603"/>
                      </a:lnTo>
                      <a:lnTo>
                        <a:pt x="109" y="659"/>
                      </a:lnTo>
                      <a:lnTo>
                        <a:pt x="77" y="720"/>
                      </a:lnTo>
                      <a:lnTo>
                        <a:pt x="51" y="783"/>
                      </a:lnTo>
                      <a:lnTo>
                        <a:pt x="30" y="847"/>
                      </a:lnTo>
                      <a:lnTo>
                        <a:pt x="15" y="915"/>
                      </a:lnTo>
                      <a:lnTo>
                        <a:pt x="6" y="984"/>
                      </a:lnTo>
                      <a:lnTo>
                        <a:pt x="2" y="1054"/>
                      </a:lnTo>
                      <a:lnTo>
                        <a:pt x="6" y="1121"/>
                      </a:lnTo>
                      <a:lnTo>
                        <a:pt x="14" y="1188"/>
                      </a:lnTo>
                      <a:lnTo>
                        <a:pt x="28" y="1253"/>
                      </a:lnTo>
                      <a:lnTo>
                        <a:pt x="48" y="1315"/>
                      </a:lnTo>
                      <a:lnTo>
                        <a:pt x="72" y="1376"/>
                      </a:lnTo>
                      <a:lnTo>
                        <a:pt x="101" y="1434"/>
                      </a:lnTo>
                      <a:lnTo>
                        <a:pt x="136" y="1490"/>
                      </a:lnTo>
                      <a:lnTo>
                        <a:pt x="174" y="1544"/>
                      </a:lnTo>
                      <a:lnTo>
                        <a:pt x="85" y="1694"/>
                      </a:lnTo>
                      <a:lnTo>
                        <a:pt x="1152" y="1694"/>
                      </a:lnTo>
                      <a:lnTo>
                        <a:pt x="1165" y="1749"/>
                      </a:lnTo>
                      <a:lnTo>
                        <a:pt x="57" y="1749"/>
                      </a:lnTo>
                      <a:lnTo>
                        <a:pt x="0" y="1847"/>
                      </a:lnTo>
                      <a:lnTo>
                        <a:pt x="1415" y="1847"/>
                      </a:lnTo>
                      <a:lnTo>
                        <a:pt x="1273" y="1544"/>
                      </a:lnTo>
                      <a:close/>
                    </a:path>
                  </a:pathLst>
                </a:custGeom>
                <a:solidFill>
                  <a:srgbClr val="FF9900"/>
                </a:solidFill>
                <a:ln w="9525">
                  <a:noFill/>
                  <a:round/>
                  <a:headEnd/>
                  <a:tailEnd/>
                </a:ln>
              </p:spPr>
              <p:txBody>
                <a:bodyPr>
                  <a:prstTxWarp prst="textNoShape">
                    <a:avLst/>
                  </a:prstTxWarp>
                </a:bodyPr>
                <a:lstStyle/>
                <a:p>
                  <a:endParaRPr lang="en-US" dirty="0"/>
                </a:p>
              </p:txBody>
            </p:sp>
            <p:sp>
              <p:nvSpPr>
                <p:cNvPr id="95253" name="Freeform 21"/>
                <p:cNvSpPr>
                  <a:spLocks/>
                </p:cNvSpPr>
                <p:nvPr/>
              </p:nvSpPr>
              <p:spPr bwMode="auto">
                <a:xfrm>
                  <a:off x="4259" y="1135"/>
                  <a:ext cx="124" cy="94"/>
                </a:xfrm>
                <a:custGeom>
                  <a:avLst/>
                  <a:gdLst/>
                  <a:ahLst/>
                  <a:cxnLst>
                    <a:cxn ang="0">
                      <a:pos x="559" y="106"/>
                    </a:cxn>
                    <a:cxn ang="0">
                      <a:pos x="530" y="94"/>
                    </a:cxn>
                    <a:cxn ang="0">
                      <a:pos x="533" y="70"/>
                    </a:cxn>
                    <a:cxn ang="0">
                      <a:pos x="533" y="45"/>
                    </a:cxn>
                    <a:cxn ang="0">
                      <a:pos x="528" y="22"/>
                    </a:cxn>
                    <a:cxn ang="0">
                      <a:pos x="520" y="0"/>
                    </a:cxn>
                    <a:cxn ang="0">
                      <a:pos x="0" y="299"/>
                    </a:cxn>
                    <a:cxn ang="0">
                      <a:pos x="9" y="310"/>
                    </a:cxn>
                    <a:cxn ang="0">
                      <a:pos x="19" y="320"/>
                    </a:cxn>
                    <a:cxn ang="0">
                      <a:pos x="30" y="329"/>
                    </a:cxn>
                    <a:cxn ang="0">
                      <a:pos x="43" y="336"/>
                    </a:cxn>
                    <a:cxn ang="0">
                      <a:pos x="56" y="343"/>
                    </a:cxn>
                    <a:cxn ang="0">
                      <a:pos x="69" y="349"/>
                    </a:cxn>
                    <a:cxn ang="0">
                      <a:pos x="84" y="354"/>
                    </a:cxn>
                    <a:cxn ang="0">
                      <a:pos x="100" y="358"/>
                    </a:cxn>
                    <a:cxn ang="0">
                      <a:pos x="102" y="391"/>
                    </a:cxn>
                    <a:cxn ang="0">
                      <a:pos x="138" y="390"/>
                    </a:cxn>
                    <a:cxn ang="0">
                      <a:pos x="142" y="472"/>
                    </a:cxn>
                    <a:cxn ang="0">
                      <a:pos x="214" y="469"/>
                    </a:cxn>
                    <a:cxn ang="0">
                      <a:pos x="209" y="386"/>
                    </a:cxn>
                    <a:cxn ang="0">
                      <a:pos x="252" y="384"/>
                    </a:cxn>
                    <a:cxn ang="0">
                      <a:pos x="250" y="351"/>
                    </a:cxn>
                    <a:cxn ang="0">
                      <a:pos x="255" y="350"/>
                    </a:cxn>
                    <a:cxn ang="0">
                      <a:pos x="259" y="349"/>
                    </a:cxn>
                    <a:cxn ang="0">
                      <a:pos x="263" y="348"/>
                    </a:cxn>
                    <a:cxn ang="0">
                      <a:pos x="267" y="345"/>
                    </a:cxn>
                    <a:cxn ang="0">
                      <a:pos x="272" y="344"/>
                    </a:cxn>
                    <a:cxn ang="0">
                      <a:pos x="277" y="343"/>
                    </a:cxn>
                    <a:cxn ang="0">
                      <a:pos x="280" y="341"/>
                    </a:cxn>
                    <a:cxn ang="0">
                      <a:pos x="285" y="340"/>
                    </a:cxn>
                    <a:cxn ang="0">
                      <a:pos x="305" y="374"/>
                    </a:cxn>
                    <a:cxn ang="0">
                      <a:pos x="336" y="356"/>
                    </a:cxn>
                    <a:cxn ang="0">
                      <a:pos x="379" y="428"/>
                    </a:cxn>
                    <a:cxn ang="0">
                      <a:pos x="441" y="393"/>
                    </a:cxn>
                    <a:cxn ang="0">
                      <a:pos x="397" y="322"/>
                    </a:cxn>
                    <a:cxn ang="0">
                      <a:pos x="434" y="300"/>
                    </a:cxn>
                    <a:cxn ang="0">
                      <a:pos x="414" y="268"/>
                    </a:cxn>
                    <a:cxn ang="0">
                      <a:pos x="420" y="262"/>
                    </a:cxn>
                    <a:cxn ang="0">
                      <a:pos x="426" y="256"/>
                    </a:cxn>
                    <a:cxn ang="0">
                      <a:pos x="433" y="251"/>
                    </a:cxn>
                    <a:cxn ang="0">
                      <a:pos x="438" y="245"/>
                    </a:cxn>
                    <a:cxn ang="0">
                      <a:pos x="444" y="241"/>
                    </a:cxn>
                    <a:cxn ang="0">
                      <a:pos x="450" y="235"/>
                    </a:cxn>
                    <a:cxn ang="0">
                      <a:pos x="454" y="230"/>
                    </a:cxn>
                    <a:cxn ang="0">
                      <a:pos x="460" y="224"/>
                    </a:cxn>
                    <a:cxn ang="0">
                      <a:pos x="499" y="241"/>
                    </a:cxn>
                    <a:cxn ang="0">
                      <a:pos x="512" y="209"/>
                    </a:cxn>
                    <a:cxn ang="0">
                      <a:pos x="591" y="243"/>
                    </a:cxn>
                    <a:cxn ang="0">
                      <a:pos x="620" y="179"/>
                    </a:cxn>
                    <a:cxn ang="0">
                      <a:pos x="541" y="145"/>
                    </a:cxn>
                    <a:cxn ang="0">
                      <a:pos x="559" y="106"/>
                    </a:cxn>
                  </a:cxnLst>
                  <a:rect l="0" t="0" r="r" b="b"/>
                  <a:pathLst>
                    <a:path w="620" h="472">
                      <a:moveTo>
                        <a:pt x="559" y="106"/>
                      </a:moveTo>
                      <a:lnTo>
                        <a:pt x="530" y="94"/>
                      </a:lnTo>
                      <a:lnTo>
                        <a:pt x="533" y="70"/>
                      </a:lnTo>
                      <a:lnTo>
                        <a:pt x="533" y="45"/>
                      </a:lnTo>
                      <a:lnTo>
                        <a:pt x="528" y="22"/>
                      </a:lnTo>
                      <a:lnTo>
                        <a:pt x="520" y="0"/>
                      </a:lnTo>
                      <a:lnTo>
                        <a:pt x="0" y="299"/>
                      </a:lnTo>
                      <a:lnTo>
                        <a:pt x="9" y="310"/>
                      </a:lnTo>
                      <a:lnTo>
                        <a:pt x="19" y="320"/>
                      </a:lnTo>
                      <a:lnTo>
                        <a:pt x="30" y="329"/>
                      </a:lnTo>
                      <a:lnTo>
                        <a:pt x="43" y="336"/>
                      </a:lnTo>
                      <a:lnTo>
                        <a:pt x="56" y="343"/>
                      </a:lnTo>
                      <a:lnTo>
                        <a:pt x="69" y="349"/>
                      </a:lnTo>
                      <a:lnTo>
                        <a:pt x="84" y="354"/>
                      </a:lnTo>
                      <a:lnTo>
                        <a:pt x="100" y="358"/>
                      </a:lnTo>
                      <a:lnTo>
                        <a:pt x="102" y="391"/>
                      </a:lnTo>
                      <a:lnTo>
                        <a:pt x="138" y="390"/>
                      </a:lnTo>
                      <a:lnTo>
                        <a:pt x="142" y="472"/>
                      </a:lnTo>
                      <a:lnTo>
                        <a:pt x="214" y="469"/>
                      </a:lnTo>
                      <a:lnTo>
                        <a:pt x="209" y="386"/>
                      </a:lnTo>
                      <a:lnTo>
                        <a:pt x="252" y="384"/>
                      </a:lnTo>
                      <a:lnTo>
                        <a:pt x="250" y="351"/>
                      </a:lnTo>
                      <a:lnTo>
                        <a:pt x="255" y="350"/>
                      </a:lnTo>
                      <a:lnTo>
                        <a:pt x="259" y="349"/>
                      </a:lnTo>
                      <a:lnTo>
                        <a:pt x="263" y="348"/>
                      </a:lnTo>
                      <a:lnTo>
                        <a:pt x="267" y="345"/>
                      </a:lnTo>
                      <a:lnTo>
                        <a:pt x="272" y="344"/>
                      </a:lnTo>
                      <a:lnTo>
                        <a:pt x="277" y="343"/>
                      </a:lnTo>
                      <a:lnTo>
                        <a:pt x="280" y="341"/>
                      </a:lnTo>
                      <a:lnTo>
                        <a:pt x="285" y="340"/>
                      </a:lnTo>
                      <a:lnTo>
                        <a:pt x="305" y="374"/>
                      </a:lnTo>
                      <a:lnTo>
                        <a:pt x="336" y="356"/>
                      </a:lnTo>
                      <a:lnTo>
                        <a:pt x="379" y="428"/>
                      </a:lnTo>
                      <a:lnTo>
                        <a:pt x="441" y="393"/>
                      </a:lnTo>
                      <a:lnTo>
                        <a:pt x="397" y="322"/>
                      </a:lnTo>
                      <a:lnTo>
                        <a:pt x="434" y="300"/>
                      </a:lnTo>
                      <a:lnTo>
                        <a:pt x="414" y="268"/>
                      </a:lnTo>
                      <a:lnTo>
                        <a:pt x="420" y="262"/>
                      </a:lnTo>
                      <a:lnTo>
                        <a:pt x="426" y="256"/>
                      </a:lnTo>
                      <a:lnTo>
                        <a:pt x="433" y="251"/>
                      </a:lnTo>
                      <a:lnTo>
                        <a:pt x="438" y="245"/>
                      </a:lnTo>
                      <a:lnTo>
                        <a:pt x="444" y="241"/>
                      </a:lnTo>
                      <a:lnTo>
                        <a:pt x="450" y="235"/>
                      </a:lnTo>
                      <a:lnTo>
                        <a:pt x="454" y="230"/>
                      </a:lnTo>
                      <a:lnTo>
                        <a:pt x="460" y="224"/>
                      </a:lnTo>
                      <a:lnTo>
                        <a:pt x="499" y="241"/>
                      </a:lnTo>
                      <a:lnTo>
                        <a:pt x="512" y="209"/>
                      </a:lnTo>
                      <a:lnTo>
                        <a:pt x="591" y="243"/>
                      </a:lnTo>
                      <a:lnTo>
                        <a:pt x="620" y="179"/>
                      </a:lnTo>
                      <a:lnTo>
                        <a:pt x="541" y="145"/>
                      </a:lnTo>
                      <a:lnTo>
                        <a:pt x="559" y="106"/>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54" name="Freeform 22"/>
                <p:cNvSpPr>
                  <a:spLocks/>
                </p:cNvSpPr>
                <p:nvPr/>
              </p:nvSpPr>
              <p:spPr bwMode="auto">
                <a:xfrm>
                  <a:off x="4197" y="1283"/>
                  <a:ext cx="46" cy="45"/>
                </a:xfrm>
                <a:custGeom>
                  <a:avLst/>
                  <a:gdLst/>
                  <a:ahLst/>
                  <a:cxnLst>
                    <a:cxn ang="0">
                      <a:pos x="114" y="222"/>
                    </a:cxn>
                    <a:cxn ang="0">
                      <a:pos x="137" y="220"/>
                    </a:cxn>
                    <a:cxn ang="0">
                      <a:pos x="158" y="214"/>
                    </a:cxn>
                    <a:cxn ang="0">
                      <a:pos x="178" y="204"/>
                    </a:cxn>
                    <a:cxn ang="0">
                      <a:pos x="195" y="190"/>
                    </a:cxn>
                    <a:cxn ang="0">
                      <a:pos x="207" y="174"/>
                    </a:cxn>
                    <a:cxn ang="0">
                      <a:pos x="217" y="155"/>
                    </a:cxn>
                    <a:cxn ang="0">
                      <a:pos x="224" y="134"/>
                    </a:cxn>
                    <a:cxn ang="0">
                      <a:pos x="227" y="111"/>
                    </a:cxn>
                    <a:cxn ang="0">
                      <a:pos x="224" y="89"/>
                    </a:cxn>
                    <a:cxn ang="0">
                      <a:pos x="217" y="68"/>
                    </a:cxn>
                    <a:cxn ang="0">
                      <a:pos x="207" y="49"/>
                    </a:cxn>
                    <a:cxn ang="0">
                      <a:pos x="195" y="32"/>
                    </a:cxn>
                    <a:cxn ang="0">
                      <a:pos x="178" y="19"/>
                    </a:cxn>
                    <a:cxn ang="0">
                      <a:pos x="158" y="9"/>
                    </a:cxn>
                    <a:cxn ang="0">
                      <a:pos x="137" y="2"/>
                    </a:cxn>
                    <a:cxn ang="0">
                      <a:pos x="114" y="0"/>
                    </a:cxn>
                    <a:cxn ang="0">
                      <a:pos x="91" y="2"/>
                    </a:cxn>
                    <a:cxn ang="0">
                      <a:pos x="69" y="9"/>
                    </a:cxn>
                    <a:cxn ang="0">
                      <a:pos x="50" y="19"/>
                    </a:cxn>
                    <a:cxn ang="0">
                      <a:pos x="33" y="32"/>
                    </a:cxn>
                    <a:cxn ang="0">
                      <a:pos x="19" y="49"/>
                    </a:cxn>
                    <a:cxn ang="0">
                      <a:pos x="9" y="68"/>
                    </a:cxn>
                    <a:cxn ang="0">
                      <a:pos x="2" y="89"/>
                    </a:cxn>
                    <a:cxn ang="0">
                      <a:pos x="0" y="111"/>
                    </a:cxn>
                    <a:cxn ang="0">
                      <a:pos x="2" y="134"/>
                    </a:cxn>
                    <a:cxn ang="0">
                      <a:pos x="9" y="155"/>
                    </a:cxn>
                    <a:cxn ang="0">
                      <a:pos x="19" y="174"/>
                    </a:cxn>
                    <a:cxn ang="0">
                      <a:pos x="33" y="190"/>
                    </a:cxn>
                    <a:cxn ang="0">
                      <a:pos x="50" y="204"/>
                    </a:cxn>
                    <a:cxn ang="0">
                      <a:pos x="69" y="214"/>
                    </a:cxn>
                    <a:cxn ang="0">
                      <a:pos x="91" y="220"/>
                    </a:cxn>
                    <a:cxn ang="0">
                      <a:pos x="114" y="222"/>
                    </a:cxn>
                  </a:cxnLst>
                  <a:rect l="0" t="0" r="r" b="b"/>
                  <a:pathLst>
                    <a:path w="227" h="222">
                      <a:moveTo>
                        <a:pt x="114" y="222"/>
                      </a:moveTo>
                      <a:lnTo>
                        <a:pt x="137" y="220"/>
                      </a:lnTo>
                      <a:lnTo>
                        <a:pt x="158" y="214"/>
                      </a:lnTo>
                      <a:lnTo>
                        <a:pt x="178" y="204"/>
                      </a:lnTo>
                      <a:lnTo>
                        <a:pt x="195" y="190"/>
                      </a:lnTo>
                      <a:lnTo>
                        <a:pt x="207" y="174"/>
                      </a:lnTo>
                      <a:lnTo>
                        <a:pt x="217" y="155"/>
                      </a:lnTo>
                      <a:lnTo>
                        <a:pt x="224" y="134"/>
                      </a:lnTo>
                      <a:lnTo>
                        <a:pt x="227" y="111"/>
                      </a:lnTo>
                      <a:lnTo>
                        <a:pt x="224" y="89"/>
                      </a:lnTo>
                      <a:lnTo>
                        <a:pt x="217" y="68"/>
                      </a:lnTo>
                      <a:lnTo>
                        <a:pt x="207" y="49"/>
                      </a:lnTo>
                      <a:lnTo>
                        <a:pt x="195" y="32"/>
                      </a:lnTo>
                      <a:lnTo>
                        <a:pt x="178" y="19"/>
                      </a:lnTo>
                      <a:lnTo>
                        <a:pt x="158" y="9"/>
                      </a:lnTo>
                      <a:lnTo>
                        <a:pt x="137" y="2"/>
                      </a:lnTo>
                      <a:lnTo>
                        <a:pt x="114" y="0"/>
                      </a:lnTo>
                      <a:lnTo>
                        <a:pt x="91" y="2"/>
                      </a:lnTo>
                      <a:lnTo>
                        <a:pt x="69" y="9"/>
                      </a:lnTo>
                      <a:lnTo>
                        <a:pt x="50" y="19"/>
                      </a:lnTo>
                      <a:lnTo>
                        <a:pt x="33" y="32"/>
                      </a:lnTo>
                      <a:lnTo>
                        <a:pt x="19" y="49"/>
                      </a:lnTo>
                      <a:lnTo>
                        <a:pt x="9" y="68"/>
                      </a:lnTo>
                      <a:lnTo>
                        <a:pt x="2" y="89"/>
                      </a:lnTo>
                      <a:lnTo>
                        <a:pt x="0" y="111"/>
                      </a:lnTo>
                      <a:lnTo>
                        <a:pt x="2" y="134"/>
                      </a:lnTo>
                      <a:lnTo>
                        <a:pt x="9" y="155"/>
                      </a:lnTo>
                      <a:lnTo>
                        <a:pt x="19" y="174"/>
                      </a:lnTo>
                      <a:lnTo>
                        <a:pt x="33" y="190"/>
                      </a:lnTo>
                      <a:lnTo>
                        <a:pt x="50" y="204"/>
                      </a:lnTo>
                      <a:lnTo>
                        <a:pt x="69" y="214"/>
                      </a:lnTo>
                      <a:lnTo>
                        <a:pt x="91" y="220"/>
                      </a:lnTo>
                      <a:lnTo>
                        <a:pt x="114" y="222"/>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55" name="Freeform 23"/>
                <p:cNvSpPr>
                  <a:spLocks/>
                </p:cNvSpPr>
                <p:nvPr/>
              </p:nvSpPr>
              <p:spPr bwMode="auto">
                <a:xfrm>
                  <a:off x="4266" y="989"/>
                  <a:ext cx="66" cy="50"/>
                </a:xfrm>
                <a:custGeom>
                  <a:avLst/>
                  <a:gdLst/>
                  <a:ahLst/>
                  <a:cxnLst>
                    <a:cxn ang="0">
                      <a:pos x="330" y="191"/>
                    </a:cxn>
                    <a:cxn ang="0">
                      <a:pos x="236" y="191"/>
                    </a:cxn>
                    <a:cxn ang="0">
                      <a:pos x="236" y="0"/>
                    </a:cxn>
                    <a:cxn ang="0">
                      <a:pos x="97" y="0"/>
                    </a:cxn>
                    <a:cxn ang="0">
                      <a:pos x="97" y="191"/>
                    </a:cxn>
                    <a:cxn ang="0">
                      <a:pos x="0" y="191"/>
                    </a:cxn>
                    <a:cxn ang="0">
                      <a:pos x="0" y="248"/>
                    </a:cxn>
                    <a:cxn ang="0">
                      <a:pos x="330" y="248"/>
                    </a:cxn>
                    <a:cxn ang="0">
                      <a:pos x="330" y="191"/>
                    </a:cxn>
                  </a:cxnLst>
                  <a:rect l="0" t="0" r="r" b="b"/>
                  <a:pathLst>
                    <a:path w="330" h="248">
                      <a:moveTo>
                        <a:pt x="330" y="191"/>
                      </a:moveTo>
                      <a:lnTo>
                        <a:pt x="236" y="191"/>
                      </a:lnTo>
                      <a:lnTo>
                        <a:pt x="236" y="0"/>
                      </a:lnTo>
                      <a:lnTo>
                        <a:pt x="97" y="0"/>
                      </a:lnTo>
                      <a:lnTo>
                        <a:pt x="97" y="191"/>
                      </a:lnTo>
                      <a:lnTo>
                        <a:pt x="0" y="191"/>
                      </a:lnTo>
                      <a:lnTo>
                        <a:pt x="0" y="248"/>
                      </a:lnTo>
                      <a:lnTo>
                        <a:pt x="330" y="248"/>
                      </a:lnTo>
                      <a:lnTo>
                        <a:pt x="330" y="191"/>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56" name="Rectangle 24"/>
                <p:cNvSpPr>
                  <a:spLocks noChangeArrowheads="1"/>
                </p:cNvSpPr>
                <p:nvPr/>
              </p:nvSpPr>
              <p:spPr bwMode="auto">
                <a:xfrm>
                  <a:off x="4268" y="1283"/>
                  <a:ext cx="68" cy="15"/>
                </a:xfrm>
                <a:prstGeom prst="rect">
                  <a:avLst/>
                </a:prstGeom>
                <a:solidFill>
                  <a:srgbClr val="3FE000"/>
                </a:solidFill>
                <a:ln w="9525">
                  <a:noFill/>
                  <a:miter lim="800000"/>
                  <a:headEnd/>
                  <a:tailEnd/>
                </a:ln>
              </p:spPr>
              <p:txBody>
                <a:bodyPr>
                  <a:prstTxWarp prst="textNoShape">
                    <a:avLst/>
                  </a:prstTxWarp>
                </a:bodyPr>
                <a:lstStyle/>
                <a:p>
                  <a:endParaRPr lang="en-US" dirty="0"/>
                </a:p>
              </p:txBody>
            </p:sp>
            <p:sp>
              <p:nvSpPr>
                <p:cNvPr id="95257" name="Freeform 25"/>
                <p:cNvSpPr>
                  <a:spLocks/>
                </p:cNvSpPr>
                <p:nvPr/>
              </p:nvSpPr>
              <p:spPr bwMode="auto">
                <a:xfrm>
                  <a:off x="4285" y="977"/>
                  <a:ext cx="29" cy="6"/>
                </a:xfrm>
                <a:custGeom>
                  <a:avLst/>
                  <a:gdLst/>
                  <a:ahLst/>
                  <a:cxnLst>
                    <a:cxn ang="0">
                      <a:pos x="142" y="29"/>
                    </a:cxn>
                    <a:cxn ang="0">
                      <a:pos x="114" y="0"/>
                    </a:cxn>
                    <a:cxn ang="0">
                      <a:pos x="28" y="0"/>
                    </a:cxn>
                    <a:cxn ang="0">
                      <a:pos x="0" y="29"/>
                    </a:cxn>
                    <a:cxn ang="0">
                      <a:pos x="142" y="29"/>
                    </a:cxn>
                  </a:cxnLst>
                  <a:rect l="0" t="0" r="r" b="b"/>
                  <a:pathLst>
                    <a:path w="142" h="29">
                      <a:moveTo>
                        <a:pt x="142" y="29"/>
                      </a:moveTo>
                      <a:lnTo>
                        <a:pt x="114" y="0"/>
                      </a:lnTo>
                      <a:lnTo>
                        <a:pt x="28" y="0"/>
                      </a:lnTo>
                      <a:lnTo>
                        <a:pt x="0" y="29"/>
                      </a:lnTo>
                      <a:lnTo>
                        <a:pt x="142" y="29"/>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58" name="Freeform 26"/>
                <p:cNvSpPr>
                  <a:spLocks/>
                </p:cNvSpPr>
                <p:nvPr/>
              </p:nvSpPr>
              <p:spPr bwMode="auto">
                <a:xfrm>
                  <a:off x="4289" y="1059"/>
                  <a:ext cx="12" cy="88"/>
                </a:xfrm>
                <a:custGeom>
                  <a:avLst/>
                  <a:gdLst/>
                  <a:ahLst/>
                  <a:cxnLst>
                    <a:cxn ang="0">
                      <a:pos x="57" y="390"/>
                    </a:cxn>
                    <a:cxn ang="0">
                      <a:pos x="57" y="0"/>
                    </a:cxn>
                    <a:cxn ang="0">
                      <a:pos x="0" y="0"/>
                    </a:cxn>
                    <a:cxn ang="0">
                      <a:pos x="0" y="439"/>
                    </a:cxn>
                    <a:cxn ang="0">
                      <a:pos x="57" y="390"/>
                    </a:cxn>
                  </a:cxnLst>
                  <a:rect l="0" t="0" r="r" b="b"/>
                  <a:pathLst>
                    <a:path w="57" h="439">
                      <a:moveTo>
                        <a:pt x="57" y="390"/>
                      </a:moveTo>
                      <a:lnTo>
                        <a:pt x="57" y="0"/>
                      </a:lnTo>
                      <a:lnTo>
                        <a:pt x="0" y="0"/>
                      </a:lnTo>
                      <a:lnTo>
                        <a:pt x="0" y="439"/>
                      </a:lnTo>
                      <a:lnTo>
                        <a:pt x="57" y="390"/>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59" name="Freeform 27"/>
                <p:cNvSpPr>
                  <a:spLocks/>
                </p:cNvSpPr>
                <p:nvPr/>
              </p:nvSpPr>
              <p:spPr bwMode="auto">
                <a:xfrm>
                  <a:off x="4209" y="1294"/>
                  <a:ext cx="23" cy="23"/>
                </a:xfrm>
                <a:custGeom>
                  <a:avLst/>
                  <a:gdLst/>
                  <a:ahLst/>
                  <a:cxnLst>
                    <a:cxn ang="0">
                      <a:pos x="60" y="117"/>
                    </a:cxn>
                    <a:cxn ang="0">
                      <a:pos x="71" y="116"/>
                    </a:cxn>
                    <a:cxn ang="0">
                      <a:pos x="83" y="113"/>
                    </a:cxn>
                    <a:cxn ang="0">
                      <a:pos x="93" y="107"/>
                    </a:cxn>
                    <a:cxn ang="0">
                      <a:pos x="102" y="100"/>
                    </a:cxn>
                    <a:cxn ang="0">
                      <a:pos x="109" y="91"/>
                    </a:cxn>
                    <a:cxn ang="0">
                      <a:pos x="115" y="81"/>
                    </a:cxn>
                    <a:cxn ang="0">
                      <a:pos x="118" y="71"/>
                    </a:cxn>
                    <a:cxn ang="0">
                      <a:pos x="119" y="59"/>
                    </a:cxn>
                    <a:cxn ang="0">
                      <a:pos x="118" y="47"/>
                    </a:cxn>
                    <a:cxn ang="0">
                      <a:pos x="115" y="36"/>
                    </a:cxn>
                    <a:cxn ang="0">
                      <a:pos x="109" y="26"/>
                    </a:cxn>
                    <a:cxn ang="0">
                      <a:pos x="102" y="18"/>
                    </a:cxn>
                    <a:cxn ang="0">
                      <a:pos x="93" y="10"/>
                    </a:cxn>
                    <a:cxn ang="0">
                      <a:pos x="83" y="5"/>
                    </a:cxn>
                    <a:cxn ang="0">
                      <a:pos x="71" y="1"/>
                    </a:cxn>
                    <a:cxn ang="0">
                      <a:pos x="60" y="0"/>
                    </a:cxn>
                    <a:cxn ang="0">
                      <a:pos x="48" y="1"/>
                    </a:cxn>
                    <a:cxn ang="0">
                      <a:pos x="36" y="5"/>
                    </a:cxn>
                    <a:cxn ang="0">
                      <a:pos x="26" y="10"/>
                    </a:cxn>
                    <a:cxn ang="0">
                      <a:pos x="18" y="18"/>
                    </a:cxn>
                    <a:cxn ang="0">
                      <a:pos x="10" y="26"/>
                    </a:cxn>
                    <a:cxn ang="0">
                      <a:pos x="4" y="36"/>
                    </a:cxn>
                    <a:cxn ang="0">
                      <a:pos x="1" y="47"/>
                    </a:cxn>
                    <a:cxn ang="0">
                      <a:pos x="0" y="59"/>
                    </a:cxn>
                    <a:cxn ang="0">
                      <a:pos x="1" y="71"/>
                    </a:cxn>
                    <a:cxn ang="0">
                      <a:pos x="4" y="81"/>
                    </a:cxn>
                    <a:cxn ang="0">
                      <a:pos x="10" y="91"/>
                    </a:cxn>
                    <a:cxn ang="0">
                      <a:pos x="18" y="100"/>
                    </a:cxn>
                    <a:cxn ang="0">
                      <a:pos x="26" y="107"/>
                    </a:cxn>
                    <a:cxn ang="0">
                      <a:pos x="36" y="113"/>
                    </a:cxn>
                    <a:cxn ang="0">
                      <a:pos x="48" y="116"/>
                    </a:cxn>
                    <a:cxn ang="0">
                      <a:pos x="60" y="117"/>
                    </a:cxn>
                  </a:cxnLst>
                  <a:rect l="0" t="0" r="r" b="b"/>
                  <a:pathLst>
                    <a:path w="119" h="117">
                      <a:moveTo>
                        <a:pt x="60" y="117"/>
                      </a:moveTo>
                      <a:lnTo>
                        <a:pt x="71" y="116"/>
                      </a:lnTo>
                      <a:lnTo>
                        <a:pt x="83" y="113"/>
                      </a:lnTo>
                      <a:lnTo>
                        <a:pt x="93" y="107"/>
                      </a:lnTo>
                      <a:lnTo>
                        <a:pt x="102" y="100"/>
                      </a:lnTo>
                      <a:lnTo>
                        <a:pt x="109" y="91"/>
                      </a:lnTo>
                      <a:lnTo>
                        <a:pt x="115" y="81"/>
                      </a:lnTo>
                      <a:lnTo>
                        <a:pt x="118" y="71"/>
                      </a:lnTo>
                      <a:lnTo>
                        <a:pt x="119" y="59"/>
                      </a:lnTo>
                      <a:lnTo>
                        <a:pt x="118" y="47"/>
                      </a:lnTo>
                      <a:lnTo>
                        <a:pt x="115" y="36"/>
                      </a:lnTo>
                      <a:lnTo>
                        <a:pt x="109" y="26"/>
                      </a:lnTo>
                      <a:lnTo>
                        <a:pt x="102" y="18"/>
                      </a:lnTo>
                      <a:lnTo>
                        <a:pt x="93" y="10"/>
                      </a:lnTo>
                      <a:lnTo>
                        <a:pt x="83" y="5"/>
                      </a:lnTo>
                      <a:lnTo>
                        <a:pt x="71" y="1"/>
                      </a:lnTo>
                      <a:lnTo>
                        <a:pt x="60" y="0"/>
                      </a:lnTo>
                      <a:lnTo>
                        <a:pt x="48" y="1"/>
                      </a:lnTo>
                      <a:lnTo>
                        <a:pt x="36" y="5"/>
                      </a:lnTo>
                      <a:lnTo>
                        <a:pt x="26" y="10"/>
                      </a:lnTo>
                      <a:lnTo>
                        <a:pt x="18" y="18"/>
                      </a:lnTo>
                      <a:lnTo>
                        <a:pt x="10" y="26"/>
                      </a:lnTo>
                      <a:lnTo>
                        <a:pt x="4" y="36"/>
                      </a:lnTo>
                      <a:lnTo>
                        <a:pt x="1" y="47"/>
                      </a:lnTo>
                      <a:lnTo>
                        <a:pt x="0" y="59"/>
                      </a:lnTo>
                      <a:lnTo>
                        <a:pt x="1" y="71"/>
                      </a:lnTo>
                      <a:lnTo>
                        <a:pt x="4" y="81"/>
                      </a:lnTo>
                      <a:lnTo>
                        <a:pt x="10" y="91"/>
                      </a:lnTo>
                      <a:lnTo>
                        <a:pt x="18" y="100"/>
                      </a:lnTo>
                      <a:lnTo>
                        <a:pt x="26" y="107"/>
                      </a:lnTo>
                      <a:lnTo>
                        <a:pt x="36" y="113"/>
                      </a:lnTo>
                      <a:lnTo>
                        <a:pt x="48" y="116"/>
                      </a:lnTo>
                      <a:lnTo>
                        <a:pt x="60" y="117"/>
                      </a:lnTo>
                      <a:close/>
                    </a:path>
                  </a:pathLst>
                </a:custGeom>
                <a:solidFill>
                  <a:srgbClr val="FF9900"/>
                </a:solidFill>
                <a:ln w="9525">
                  <a:noFill/>
                  <a:round/>
                  <a:headEnd/>
                  <a:tailEnd/>
                </a:ln>
              </p:spPr>
              <p:txBody>
                <a:bodyPr>
                  <a:prstTxWarp prst="textNoShape">
                    <a:avLst/>
                  </a:prstTxWarp>
                </a:bodyPr>
                <a:lstStyle/>
                <a:p>
                  <a:endParaRPr lang="en-US" dirty="0"/>
                </a:p>
              </p:txBody>
            </p:sp>
          </p:grpSp>
          <p:sp>
            <p:nvSpPr>
              <p:cNvPr id="95260" name="Text Box 28"/>
              <p:cNvSpPr txBox="1">
                <a:spLocks noChangeArrowheads="1"/>
              </p:cNvSpPr>
              <p:nvPr/>
            </p:nvSpPr>
            <p:spPr bwMode="auto">
              <a:xfrm>
                <a:off x="3824" y="2615"/>
                <a:ext cx="1220" cy="577"/>
              </a:xfrm>
              <a:prstGeom prst="rect">
                <a:avLst/>
              </a:prstGeom>
              <a:noFill/>
              <a:ln w="9525">
                <a:noFill/>
                <a:miter lim="800000"/>
                <a:headEnd/>
                <a:tailEnd/>
              </a:ln>
              <a:effectLst/>
            </p:spPr>
            <p:txBody>
              <a:bodyPr>
                <a:prstTxWarp prst="textNoShape">
                  <a:avLst/>
                </a:prstTxWarp>
                <a:spAutoFit/>
              </a:bodyPr>
              <a:lstStyle/>
              <a:p>
                <a:pPr algn="ctr"/>
                <a:r>
                  <a:rPr lang="en-US" b="1" dirty="0"/>
                  <a:t>Integrative Computational</a:t>
                </a:r>
              </a:p>
              <a:p>
                <a:pPr algn="ctr"/>
                <a:r>
                  <a:rPr lang="en-US" b="1" dirty="0"/>
                  <a:t>Model </a:t>
                </a:r>
              </a:p>
            </p:txBody>
          </p:sp>
          <p:pic>
            <p:nvPicPr>
              <p:cNvPr id="95261" name="Picture 29" descr="images"/>
              <p:cNvPicPr>
                <a:picLocks noChangeAspect="1" noChangeArrowheads="1"/>
              </p:cNvPicPr>
              <p:nvPr/>
            </p:nvPicPr>
            <p:blipFill>
              <a:blip r:embed="rId2"/>
              <a:srcRect/>
              <a:stretch>
                <a:fillRect/>
              </a:stretch>
            </p:blipFill>
            <p:spPr bwMode="auto">
              <a:xfrm>
                <a:off x="4132" y="2003"/>
                <a:ext cx="594" cy="594"/>
              </a:xfrm>
              <a:prstGeom prst="rect">
                <a:avLst/>
              </a:prstGeom>
              <a:noFill/>
            </p:spPr>
          </p:pic>
          <p:sp>
            <p:nvSpPr>
              <p:cNvPr id="95262" name="AutoShape 30"/>
              <p:cNvSpPr>
                <a:spLocks/>
              </p:cNvSpPr>
              <p:nvPr/>
            </p:nvSpPr>
            <p:spPr bwMode="auto">
              <a:xfrm rot="5400000">
                <a:off x="4371" y="1368"/>
                <a:ext cx="151" cy="1008"/>
              </a:xfrm>
              <a:prstGeom prst="rightBrace">
                <a:avLst>
                  <a:gd name="adj1" fmla="val 55629"/>
                  <a:gd name="adj2" fmla="val 50000"/>
                </a:avLst>
              </a:prstGeom>
              <a:noFill/>
              <a:ln w="9525">
                <a:solidFill>
                  <a:schemeClr val="tx1"/>
                </a:solidFill>
                <a:round/>
                <a:headEnd/>
                <a:tailEnd/>
              </a:ln>
              <a:effectLst/>
            </p:spPr>
            <p:txBody>
              <a:bodyPr wrap="none" anchor="ctr">
                <a:prstTxWarp prst="textNoShape">
                  <a:avLst/>
                </a:prstTxWarp>
              </a:bodyPr>
              <a:lstStyle/>
              <a:p>
                <a:endParaRPr lang="en-US" dirty="0"/>
              </a:p>
            </p:txBody>
          </p:sp>
          <p:sp>
            <p:nvSpPr>
              <p:cNvPr id="95263" name="Freeform 31"/>
              <p:cNvSpPr>
                <a:spLocks/>
              </p:cNvSpPr>
              <p:nvPr/>
            </p:nvSpPr>
            <p:spPr bwMode="auto">
              <a:xfrm>
                <a:off x="4549" y="1082"/>
                <a:ext cx="305" cy="358"/>
              </a:xfrm>
              <a:custGeom>
                <a:avLst/>
                <a:gdLst/>
                <a:ahLst/>
                <a:cxnLst>
                  <a:cxn ang="0">
                    <a:pos x="44" y="123"/>
                  </a:cxn>
                  <a:cxn ang="0">
                    <a:pos x="133" y="115"/>
                  </a:cxn>
                  <a:cxn ang="0">
                    <a:pos x="143" y="51"/>
                  </a:cxn>
                  <a:cxn ang="0">
                    <a:pos x="189" y="1"/>
                  </a:cxn>
                  <a:cxn ang="0">
                    <a:pos x="213" y="54"/>
                  </a:cxn>
                  <a:cxn ang="0">
                    <a:pos x="194" y="110"/>
                  </a:cxn>
                  <a:cxn ang="0">
                    <a:pos x="250" y="67"/>
                  </a:cxn>
                  <a:cxn ang="0">
                    <a:pos x="317" y="62"/>
                  </a:cxn>
                  <a:cxn ang="0">
                    <a:pos x="306" y="112"/>
                  </a:cxn>
                  <a:cxn ang="0">
                    <a:pos x="221" y="134"/>
                  </a:cxn>
                  <a:cxn ang="0">
                    <a:pos x="249" y="147"/>
                  </a:cxn>
                  <a:cxn ang="0">
                    <a:pos x="401" y="280"/>
                  </a:cxn>
                  <a:cxn ang="0">
                    <a:pos x="429" y="454"/>
                  </a:cxn>
                  <a:cxn ang="0">
                    <a:pos x="337" y="524"/>
                  </a:cxn>
                  <a:cxn ang="0">
                    <a:pos x="465" y="484"/>
                  </a:cxn>
                  <a:cxn ang="0">
                    <a:pos x="503" y="313"/>
                  </a:cxn>
                  <a:cxn ang="0">
                    <a:pos x="493" y="144"/>
                  </a:cxn>
                  <a:cxn ang="0">
                    <a:pos x="607" y="70"/>
                  </a:cxn>
                  <a:cxn ang="0">
                    <a:pos x="605" y="80"/>
                  </a:cxn>
                  <a:cxn ang="0">
                    <a:pos x="514" y="153"/>
                  </a:cxn>
                  <a:cxn ang="0">
                    <a:pos x="521" y="267"/>
                  </a:cxn>
                  <a:cxn ang="0">
                    <a:pos x="537" y="390"/>
                  </a:cxn>
                  <a:cxn ang="0">
                    <a:pos x="484" y="516"/>
                  </a:cxn>
                  <a:cxn ang="0">
                    <a:pos x="322" y="550"/>
                  </a:cxn>
                  <a:cxn ang="0">
                    <a:pos x="300" y="537"/>
                  </a:cxn>
                  <a:cxn ang="0">
                    <a:pos x="108" y="532"/>
                  </a:cxn>
                  <a:cxn ang="0">
                    <a:pos x="105" y="531"/>
                  </a:cxn>
                  <a:cxn ang="0">
                    <a:pos x="169" y="494"/>
                  </a:cxn>
                  <a:cxn ang="0">
                    <a:pos x="249" y="508"/>
                  </a:cxn>
                  <a:cxn ang="0">
                    <a:pos x="223" y="396"/>
                  </a:cxn>
                  <a:cxn ang="0">
                    <a:pos x="253" y="337"/>
                  </a:cxn>
                  <a:cxn ang="0">
                    <a:pos x="269" y="323"/>
                  </a:cxn>
                  <a:cxn ang="0">
                    <a:pos x="204" y="342"/>
                  </a:cxn>
                  <a:cxn ang="0">
                    <a:pos x="226" y="491"/>
                  </a:cxn>
                  <a:cxn ang="0">
                    <a:pos x="143" y="400"/>
                  </a:cxn>
                  <a:cxn ang="0">
                    <a:pos x="129" y="316"/>
                  </a:cxn>
                  <a:cxn ang="0">
                    <a:pos x="74" y="315"/>
                  </a:cxn>
                  <a:cxn ang="0">
                    <a:pos x="66" y="302"/>
                  </a:cxn>
                  <a:cxn ang="0">
                    <a:pos x="113" y="281"/>
                  </a:cxn>
                  <a:cxn ang="0">
                    <a:pos x="66" y="187"/>
                  </a:cxn>
                  <a:cxn ang="0">
                    <a:pos x="4" y="148"/>
                  </a:cxn>
                </a:cxnLst>
                <a:rect l="0" t="0" r="r" b="b"/>
                <a:pathLst>
                  <a:path w="633" h="556">
                    <a:moveTo>
                      <a:pt x="4" y="148"/>
                    </a:moveTo>
                    <a:cubicBezTo>
                      <a:pt x="8" y="142"/>
                      <a:pt x="29" y="128"/>
                      <a:pt x="44" y="123"/>
                    </a:cubicBezTo>
                    <a:cubicBezTo>
                      <a:pt x="59" y="118"/>
                      <a:pt x="78" y="116"/>
                      <a:pt x="93" y="115"/>
                    </a:cubicBezTo>
                    <a:cubicBezTo>
                      <a:pt x="108" y="114"/>
                      <a:pt x="127" y="117"/>
                      <a:pt x="133" y="115"/>
                    </a:cubicBezTo>
                    <a:cubicBezTo>
                      <a:pt x="139" y="113"/>
                      <a:pt x="130" y="111"/>
                      <a:pt x="132" y="100"/>
                    </a:cubicBezTo>
                    <a:cubicBezTo>
                      <a:pt x="134" y="89"/>
                      <a:pt x="137" y="66"/>
                      <a:pt x="143" y="51"/>
                    </a:cubicBezTo>
                    <a:cubicBezTo>
                      <a:pt x="149" y="36"/>
                      <a:pt x="159" y="19"/>
                      <a:pt x="167" y="11"/>
                    </a:cubicBezTo>
                    <a:cubicBezTo>
                      <a:pt x="175" y="3"/>
                      <a:pt x="182" y="0"/>
                      <a:pt x="189" y="1"/>
                    </a:cubicBezTo>
                    <a:cubicBezTo>
                      <a:pt x="196" y="2"/>
                      <a:pt x="206" y="8"/>
                      <a:pt x="210" y="17"/>
                    </a:cubicBezTo>
                    <a:cubicBezTo>
                      <a:pt x="214" y="26"/>
                      <a:pt x="214" y="42"/>
                      <a:pt x="213" y="54"/>
                    </a:cubicBezTo>
                    <a:cubicBezTo>
                      <a:pt x="212" y="66"/>
                      <a:pt x="208" y="80"/>
                      <a:pt x="205" y="89"/>
                    </a:cubicBezTo>
                    <a:cubicBezTo>
                      <a:pt x="202" y="98"/>
                      <a:pt x="194" y="109"/>
                      <a:pt x="194" y="110"/>
                    </a:cubicBezTo>
                    <a:cubicBezTo>
                      <a:pt x="194" y="111"/>
                      <a:pt x="198" y="103"/>
                      <a:pt x="207" y="96"/>
                    </a:cubicBezTo>
                    <a:cubicBezTo>
                      <a:pt x="216" y="89"/>
                      <a:pt x="236" y="74"/>
                      <a:pt x="250" y="67"/>
                    </a:cubicBezTo>
                    <a:cubicBezTo>
                      <a:pt x="264" y="60"/>
                      <a:pt x="282" y="57"/>
                      <a:pt x="293" y="56"/>
                    </a:cubicBezTo>
                    <a:cubicBezTo>
                      <a:pt x="304" y="55"/>
                      <a:pt x="311" y="57"/>
                      <a:pt x="317" y="62"/>
                    </a:cubicBezTo>
                    <a:cubicBezTo>
                      <a:pt x="323" y="67"/>
                      <a:pt x="334" y="80"/>
                      <a:pt x="332" y="88"/>
                    </a:cubicBezTo>
                    <a:cubicBezTo>
                      <a:pt x="330" y="96"/>
                      <a:pt x="320" y="105"/>
                      <a:pt x="306" y="112"/>
                    </a:cubicBezTo>
                    <a:cubicBezTo>
                      <a:pt x="292" y="119"/>
                      <a:pt x="264" y="127"/>
                      <a:pt x="250" y="131"/>
                    </a:cubicBezTo>
                    <a:cubicBezTo>
                      <a:pt x="236" y="135"/>
                      <a:pt x="228" y="134"/>
                      <a:pt x="221" y="134"/>
                    </a:cubicBezTo>
                    <a:cubicBezTo>
                      <a:pt x="214" y="134"/>
                      <a:pt x="206" y="132"/>
                      <a:pt x="210" y="134"/>
                    </a:cubicBezTo>
                    <a:cubicBezTo>
                      <a:pt x="214" y="136"/>
                      <a:pt x="229" y="136"/>
                      <a:pt x="249" y="147"/>
                    </a:cubicBezTo>
                    <a:cubicBezTo>
                      <a:pt x="269" y="158"/>
                      <a:pt x="305" y="181"/>
                      <a:pt x="330" y="203"/>
                    </a:cubicBezTo>
                    <a:cubicBezTo>
                      <a:pt x="355" y="225"/>
                      <a:pt x="383" y="252"/>
                      <a:pt x="401" y="280"/>
                    </a:cubicBezTo>
                    <a:cubicBezTo>
                      <a:pt x="419" y="308"/>
                      <a:pt x="436" y="340"/>
                      <a:pt x="441" y="369"/>
                    </a:cubicBezTo>
                    <a:cubicBezTo>
                      <a:pt x="446" y="398"/>
                      <a:pt x="439" y="431"/>
                      <a:pt x="429" y="454"/>
                    </a:cubicBezTo>
                    <a:cubicBezTo>
                      <a:pt x="419" y="477"/>
                      <a:pt x="395" y="495"/>
                      <a:pt x="380" y="507"/>
                    </a:cubicBezTo>
                    <a:cubicBezTo>
                      <a:pt x="365" y="519"/>
                      <a:pt x="335" y="522"/>
                      <a:pt x="337" y="524"/>
                    </a:cubicBezTo>
                    <a:cubicBezTo>
                      <a:pt x="339" y="526"/>
                      <a:pt x="370" y="528"/>
                      <a:pt x="391" y="521"/>
                    </a:cubicBezTo>
                    <a:cubicBezTo>
                      <a:pt x="412" y="514"/>
                      <a:pt x="446" y="502"/>
                      <a:pt x="465" y="484"/>
                    </a:cubicBezTo>
                    <a:cubicBezTo>
                      <a:pt x="484" y="466"/>
                      <a:pt x="499" y="442"/>
                      <a:pt x="505" y="414"/>
                    </a:cubicBezTo>
                    <a:cubicBezTo>
                      <a:pt x="511" y="386"/>
                      <a:pt x="507" y="345"/>
                      <a:pt x="503" y="313"/>
                    </a:cubicBezTo>
                    <a:cubicBezTo>
                      <a:pt x="499" y="281"/>
                      <a:pt x="481" y="250"/>
                      <a:pt x="479" y="222"/>
                    </a:cubicBezTo>
                    <a:cubicBezTo>
                      <a:pt x="477" y="194"/>
                      <a:pt x="481" y="166"/>
                      <a:pt x="493" y="144"/>
                    </a:cubicBezTo>
                    <a:cubicBezTo>
                      <a:pt x="505" y="122"/>
                      <a:pt x="529" y="104"/>
                      <a:pt x="548" y="92"/>
                    </a:cubicBezTo>
                    <a:cubicBezTo>
                      <a:pt x="567" y="80"/>
                      <a:pt x="593" y="74"/>
                      <a:pt x="607" y="70"/>
                    </a:cubicBezTo>
                    <a:cubicBezTo>
                      <a:pt x="621" y="66"/>
                      <a:pt x="633" y="68"/>
                      <a:pt x="633" y="70"/>
                    </a:cubicBezTo>
                    <a:cubicBezTo>
                      <a:pt x="633" y="72"/>
                      <a:pt x="618" y="74"/>
                      <a:pt x="605" y="80"/>
                    </a:cubicBezTo>
                    <a:cubicBezTo>
                      <a:pt x="592" y="86"/>
                      <a:pt x="572" y="92"/>
                      <a:pt x="557" y="104"/>
                    </a:cubicBezTo>
                    <a:cubicBezTo>
                      <a:pt x="542" y="116"/>
                      <a:pt x="522" y="137"/>
                      <a:pt x="514" y="153"/>
                    </a:cubicBezTo>
                    <a:cubicBezTo>
                      <a:pt x="506" y="169"/>
                      <a:pt x="505" y="181"/>
                      <a:pt x="506" y="200"/>
                    </a:cubicBezTo>
                    <a:cubicBezTo>
                      <a:pt x="507" y="219"/>
                      <a:pt x="516" y="247"/>
                      <a:pt x="521" y="267"/>
                    </a:cubicBezTo>
                    <a:cubicBezTo>
                      <a:pt x="526" y="287"/>
                      <a:pt x="532" y="303"/>
                      <a:pt x="535" y="323"/>
                    </a:cubicBezTo>
                    <a:cubicBezTo>
                      <a:pt x="538" y="343"/>
                      <a:pt x="538" y="369"/>
                      <a:pt x="537" y="390"/>
                    </a:cubicBezTo>
                    <a:cubicBezTo>
                      <a:pt x="536" y="411"/>
                      <a:pt x="536" y="430"/>
                      <a:pt x="527" y="451"/>
                    </a:cubicBezTo>
                    <a:cubicBezTo>
                      <a:pt x="518" y="472"/>
                      <a:pt x="502" y="500"/>
                      <a:pt x="484" y="516"/>
                    </a:cubicBezTo>
                    <a:cubicBezTo>
                      <a:pt x="466" y="532"/>
                      <a:pt x="447" y="544"/>
                      <a:pt x="420" y="550"/>
                    </a:cubicBezTo>
                    <a:cubicBezTo>
                      <a:pt x="393" y="556"/>
                      <a:pt x="344" y="553"/>
                      <a:pt x="322" y="550"/>
                    </a:cubicBezTo>
                    <a:cubicBezTo>
                      <a:pt x="300" y="547"/>
                      <a:pt x="291" y="534"/>
                      <a:pt x="287" y="532"/>
                    </a:cubicBezTo>
                    <a:cubicBezTo>
                      <a:pt x="283" y="530"/>
                      <a:pt x="300" y="537"/>
                      <a:pt x="300" y="537"/>
                    </a:cubicBezTo>
                    <a:cubicBezTo>
                      <a:pt x="300" y="537"/>
                      <a:pt x="317" y="530"/>
                      <a:pt x="285" y="529"/>
                    </a:cubicBezTo>
                    <a:cubicBezTo>
                      <a:pt x="253" y="528"/>
                      <a:pt x="129" y="532"/>
                      <a:pt x="108" y="532"/>
                    </a:cubicBezTo>
                    <a:cubicBezTo>
                      <a:pt x="87" y="532"/>
                      <a:pt x="157" y="529"/>
                      <a:pt x="157" y="529"/>
                    </a:cubicBezTo>
                    <a:cubicBezTo>
                      <a:pt x="157" y="529"/>
                      <a:pt x="112" y="536"/>
                      <a:pt x="105" y="531"/>
                    </a:cubicBezTo>
                    <a:cubicBezTo>
                      <a:pt x="98" y="526"/>
                      <a:pt x="103" y="506"/>
                      <a:pt x="114" y="500"/>
                    </a:cubicBezTo>
                    <a:cubicBezTo>
                      <a:pt x="125" y="494"/>
                      <a:pt x="149" y="493"/>
                      <a:pt x="169" y="494"/>
                    </a:cubicBezTo>
                    <a:cubicBezTo>
                      <a:pt x="189" y="495"/>
                      <a:pt x="221" y="503"/>
                      <a:pt x="234" y="505"/>
                    </a:cubicBezTo>
                    <a:cubicBezTo>
                      <a:pt x="247" y="507"/>
                      <a:pt x="249" y="513"/>
                      <a:pt x="249" y="508"/>
                    </a:cubicBezTo>
                    <a:cubicBezTo>
                      <a:pt x="249" y="503"/>
                      <a:pt x="237" y="492"/>
                      <a:pt x="233" y="473"/>
                    </a:cubicBezTo>
                    <a:cubicBezTo>
                      <a:pt x="229" y="454"/>
                      <a:pt x="224" y="417"/>
                      <a:pt x="223" y="396"/>
                    </a:cubicBezTo>
                    <a:cubicBezTo>
                      <a:pt x="222" y="375"/>
                      <a:pt x="221" y="358"/>
                      <a:pt x="226" y="348"/>
                    </a:cubicBezTo>
                    <a:cubicBezTo>
                      <a:pt x="231" y="338"/>
                      <a:pt x="245" y="338"/>
                      <a:pt x="253" y="337"/>
                    </a:cubicBezTo>
                    <a:cubicBezTo>
                      <a:pt x="261" y="336"/>
                      <a:pt x="274" y="344"/>
                      <a:pt x="277" y="342"/>
                    </a:cubicBezTo>
                    <a:cubicBezTo>
                      <a:pt x="280" y="340"/>
                      <a:pt x="276" y="327"/>
                      <a:pt x="269" y="323"/>
                    </a:cubicBezTo>
                    <a:cubicBezTo>
                      <a:pt x="262" y="319"/>
                      <a:pt x="244" y="312"/>
                      <a:pt x="233" y="315"/>
                    </a:cubicBezTo>
                    <a:cubicBezTo>
                      <a:pt x="222" y="318"/>
                      <a:pt x="208" y="325"/>
                      <a:pt x="204" y="342"/>
                    </a:cubicBezTo>
                    <a:cubicBezTo>
                      <a:pt x="200" y="359"/>
                      <a:pt x="203" y="395"/>
                      <a:pt x="207" y="420"/>
                    </a:cubicBezTo>
                    <a:cubicBezTo>
                      <a:pt x="211" y="445"/>
                      <a:pt x="231" y="484"/>
                      <a:pt x="226" y="491"/>
                    </a:cubicBezTo>
                    <a:cubicBezTo>
                      <a:pt x="221" y="498"/>
                      <a:pt x="194" y="474"/>
                      <a:pt x="180" y="459"/>
                    </a:cubicBezTo>
                    <a:cubicBezTo>
                      <a:pt x="166" y="444"/>
                      <a:pt x="150" y="419"/>
                      <a:pt x="143" y="400"/>
                    </a:cubicBezTo>
                    <a:cubicBezTo>
                      <a:pt x="136" y="381"/>
                      <a:pt x="139" y="356"/>
                      <a:pt x="137" y="342"/>
                    </a:cubicBezTo>
                    <a:cubicBezTo>
                      <a:pt x="135" y="328"/>
                      <a:pt x="134" y="322"/>
                      <a:pt x="129" y="316"/>
                    </a:cubicBezTo>
                    <a:cubicBezTo>
                      <a:pt x="124" y="310"/>
                      <a:pt x="114" y="308"/>
                      <a:pt x="105" y="308"/>
                    </a:cubicBezTo>
                    <a:cubicBezTo>
                      <a:pt x="96" y="308"/>
                      <a:pt x="83" y="310"/>
                      <a:pt x="74" y="315"/>
                    </a:cubicBezTo>
                    <a:cubicBezTo>
                      <a:pt x="65" y="320"/>
                      <a:pt x="53" y="342"/>
                      <a:pt x="52" y="340"/>
                    </a:cubicBezTo>
                    <a:cubicBezTo>
                      <a:pt x="51" y="338"/>
                      <a:pt x="59" y="311"/>
                      <a:pt x="66" y="302"/>
                    </a:cubicBezTo>
                    <a:cubicBezTo>
                      <a:pt x="73" y="293"/>
                      <a:pt x="89" y="289"/>
                      <a:pt x="97" y="286"/>
                    </a:cubicBezTo>
                    <a:cubicBezTo>
                      <a:pt x="105" y="283"/>
                      <a:pt x="111" y="287"/>
                      <a:pt x="113" y="281"/>
                    </a:cubicBezTo>
                    <a:cubicBezTo>
                      <a:pt x="115" y="275"/>
                      <a:pt x="116" y="264"/>
                      <a:pt x="108" y="248"/>
                    </a:cubicBezTo>
                    <a:cubicBezTo>
                      <a:pt x="100" y="232"/>
                      <a:pt x="81" y="202"/>
                      <a:pt x="66" y="187"/>
                    </a:cubicBezTo>
                    <a:cubicBezTo>
                      <a:pt x="51" y="172"/>
                      <a:pt x="28" y="167"/>
                      <a:pt x="18" y="160"/>
                    </a:cubicBezTo>
                    <a:cubicBezTo>
                      <a:pt x="8" y="153"/>
                      <a:pt x="0" y="154"/>
                      <a:pt x="4" y="148"/>
                    </a:cubicBezTo>
                    <a:close/>
                  </a:path>
                </a:pathLst>
              </a:custGeom>
              <a:solidFill>
                <a:srgbClr val="FFFF00"/>
              </a:solidFill>
              <a:ln w="9525">
                <a:solidFill>
                  <a:schemeClr val="tx1"/>
                </a:solidFill>
                <a:round/>
                <a:headEnd/>
                <a:tailEnd/>
              </a:ln>
              <a:effectLst/>
            </p:spPr>
            <p:txBody>
              <a:bodyPr>
                <a:prstTxWarp prst="textNoShape">
                  <a:avLst/>
                </a:prstTxWarp>
              </a:bodyPr>
              <a:lstStyle/>
              <a:p>
                <a:endParaRPr lang="en-US" dirty="0"/>
              </a:p>
            </p:txBody>
          </p:sp>
          <p:sp>
            <p:nvSpPr>
              <p:cNvPr id="95264" name="Freeform 32"/>
              <p:cNvSpPr>
                <a:spLocks/>
              </p:cNvSpPr>
              <p:nvPr/>
            </p:nvSpPr>
            <p:spPr bwMode="auto">
              <a:xfrm>
                <a:off x="4679" y="1276"/>
                <a:ext cx="305" cy="358"/>
              </a:xfrm>
              <a:custGeom>
                <a:avLst/>
                <a:gdLst/>
                <a:ahLst/>
                <a:cxnLst>
                  <a:cxn ang="0">
                    <a:pos x="44" y="123"/>
                  </a:cxn>
                  <a:cxn ang="0">
                    <a:pos x="133" y="115"/>
                  </a:cxn>
                  <a:cxn ang="0">
                    <a:pos x="143" y="51"/>
                  </a:cxn>
                  <a:cxn ang="0">
                    <a:pos x="189" y="1"/>
                  </a:cxn>
                  <a:cxn ang="0">
                    <a:pos x="213" y="54"/>
                  </a:cxn>
                  <a:cxn ang="0">
                    <a:pos x="194" y="110"/>
                  </a:cxn>
                  <a:cxn ang="0">
                    <a:pos x="250" y="67"/>
                  </a:cxn>
                  <a:cxn ang="0">
                    <a:pos x="317" y="62"/>
                  </a:cxn>
                  <a:cxn ang="0">
                    <a:pos x="306" y="112"/>
                  </a:cxn>
                  <a:cxn ang="0">
                    <a:pos x="221" y="134"/>
                  </a:cxn>
                  <a:cxn ang="0">
                    <a:pos x="249" y="147"/>
                  </a:cxn>
                  <a:cxn ang="0">
                    <a:pos x="401" y="280"/>
                  </a:cxn>
                  <a:cxn ang="0">
                    <a:pos x="429" y="454"/>
                  </a:cxn>
                  <a:cxn ang="0">
                    <a:pos x="337" y="524"/>
                  </a:cxn>
                  <a:cxn ang="0">
                    <a:pos x="465" y="484"/>
                  </a:cxn>
                  <a:cxn ang="0">
                    <a:pos x="503" y="313"/>
                  </a:cxn>
                  <a:cxn ang="0">
                    <a:pos x="493" y="144"/>
                  </a:cxn>
                  <a:cxn ang="0">
                    <a:pos x="607" y="70"/>
                  </a:cxn>
                  <a:cxn ang="0">
                    <a:pos x="605" y="80"/>
                  </a:cxn>
                  <a:cxn ang="0">
                    <a:pos x="514" y="153"/>
                  </a:cxn>
                  <a:cxn ang="0">
                    <a:pos x="521" y="267"/>
                  </a:cxn>
                  <a:cxn ang="0">
                    <a:pos x="537" y="390"/>
                  </a:cxn>
                  <a:cxn ang="0">
                    <a:pos x="484" y="516"/>
                  </a:cxn>
                  <a:cxn ang="0">
                    <a:pos x="322" y="550"/>
                  </a:cxn>
                  <a:cxn ang="0">
                    <a:pos x="300" y="537"/>
                  </a:cxn>
                  <a:cxn ang="0">
                    <a:pos x="108" y="532"/>
                  </a:cxn>
                  <a:cxn ang="0">
                    <a:pos x="105" y="531"/>
                  </a:cxn>
                  <a:cxn ang="0">
                    <a:pos x="169" y="494"/>
                  </a:cxn>
                  <a:cxn ang="0">
                    <a:pos x="249" y="508"/>
                  </a:cxn>
                  <a:cxn ang="0">
                    <a:pos x="223" y="396"/>
                  </a:cxn>
                  <a:cxn ang="0">
                    <a:pos x="253" y="337"/>
                  </a:cxn>
                  <a:cxn ang="0">
                    <a:pos x="269" y="323"/>
                  </a:cxn>
                  <a:cxn ang="0">
                    <a:pos x="204" y="342"/>
                  </a:cxn>
                  <a:cxn ang="0">
                    <a:pos x="226" y="491"/>
                  </a:cxn>
                  <a:cxn ang="0">
                    <a:pos x="143" y="400"/>
                  </a:cxn>
                  <a:cxn ang="0">
                    <a:pos x="129" y="316"/>
                  </a:cxn>
                  <a:cxn ang="0">
                    <a:pos x="74" y="315"/>
                  </a:cxn>
                  <a:cxn ang="0">
                    <a:pos x="66" y="302"/>
                  </a:cxn>
                  <a:cxn ang="0">
                    <a:pos x="113" y="281"/>
                  </a:cxn>
                  <a:cxn ang="0">
                    <a:pos x="66" y="187"/>
                  </a:cxn>
                  <a:cxn ang="0">
                    <a:pos x="4" y="148"/>
                  </a:cxn>
                </a:cxnLst>
                <a:rect l="0" t="0" r="r" b="b"/>
                <a:pathLst>
                  <a:path w="633" h="556">
                    <a:moveTo>
                      <a:pt x="4" y="148"/>
                    </a:moveTo>
                    <a:cubicBezTo>
                      <a:pt x="8" y="142"/>
                      <a:pt x="29" y="128"/>
                      <a:pt x="44" y="123"/>
                    </a:cubicBezTo>
                    <a:cubicBezTo>
                      <a:pt x="59" y="118"/>
                      <a:pt x="78" y="116"/>
                      <a:pt x="93" y="115"/>
                    </a:cubicBezTo>
                    <a:cubicBezTo>
                      <a:pt x="108" y="114"/>
                      <a:pt x="127" y="117"/>
                      <a:pt x="133" y="115"/>
                    </a:cubicBezTo>
                    <a:cubicBezTo>
                      <a:pt x="139" y="113"/>
                      <a:pt x="130" y="111"/>
                      <a:pt x="132" y="100"/>
                    </a:cubicBezTo>
                    <a:cubicBezTo>
                      <a:pt x="134" y="89"/>
                      <a:pt x="137" y="66"/>
                      <a:pt x="143" y="51"/>
                    </a:cubicBezTo>
                    <a:cubicBezTo>
                      <a:pt x="149" y="36"/>
                      <a:pt x="159" y="19"/>
                      <a:pt x="167" y="11"/>
                    </a:cubicBezTo>
                    <a:cubicBezTo>
                      <a:pt x="175" y="3"/>
                      <a:pt x="182" y="0"/>
                      <a:pt x="189" y="1"/>
                    </a:cubicBezTo>
                    <a:cubicBezTo>
                      <a:pt x="196" y="2"/>
                      <a:pt x="206" y="8"/>
                      <a:pt x="210" y="17"/>
                    </a:cubicBezTo>
                    <a:cubicBezTo>
                      <a:pt x="214" y="26"/>
                      <a:pt x="214" y="42"/>
                      <a:pt x="213" y="54"/>
                    </a:cubicBezTo>
                    <a:cubicBezTo>
                      <a:pt x="212" y="66"/>
                      <a:pt x="208" y="80"/>
                      <a:pt x="205" y="89"/>
                    </a:cubicBezTo>
                    <a:cubicBezTo>
                      <a:pt x="202" y="98"/>
                      <a:pt x="194" y="109"/>
                      <a:pt x="194" y="110"/>
                    </a:cubicBezTo>
                    <a:cubicBezTo>
                      <a:pt x="194" y="111"/>
                      <a:pt x="198" y="103"/>
                      <a:pt x="207" y="96"/>
                    </a:cubicBezTo>
                    <a:cubicBezTo>
                      <a:pt x="216" y="89"/>
                      <a:pt x="236" y="74"/>
                      <a:pt x="250" y="67"/>
                    </a:cubicBezTo>
                    <a:cubicBezTo>
                      <a:pt x="264" y="60"/>
                      <a:pt x="282" y="57"/>
                      <a:pt x="293" y="56"/>
                    </a:cubicBezTo>
                    <a:cubicBezTo>
                      <a:pt x="304" y="55"/>
                      <a:pt x="311" y="57"/>
                      <a:pt x="317" y="62"/>
                    </a:cubicBezTo>
                    <a:cubicBezTo>
                      <a:pt x="323" y="67"/>
                      <a:pt x="334" y="80"/>
                      <a:pt x="332" y="88"/>
                    </a:cubicBezTo>
                    <a:cubicBezTo>
                      <a:pt x="330" y="96"/>
                      <a:pt x="320" y="105"/>
                      <a:pt x="306" y="112"/>
                    </a:cubicBezTo>
                    <a:cubicBezTo>
                      <a:pt x="292" y="119"/>
                      <a:pt x="264" y="127"/>
                      <a:pt x="250" y="131"/>
                    </a:cubicBezTo>
                    <a:cubicBezTo>
                      <a:pt x="236" y="135"/>
                      <a:pt x="228" y="134"/>
                      <a:pt x="221" y="134"/>
                    </a:cubicBezTo>
                    <a:cubicBezTo>
                      <a:pt x="214" y="134"/>
                      <a:pt x="206" y="132"/>
                      <a:pt x="210" y="134"/>
                    </a:cubicBezTo>
                    <a:cubicBezTo>
                      <a:pt x="214" y="136"/>
                      <a:pt x="229" y="136"/>
                      <a:pt x="249" y="147"/>
                    </a:cubicBezTo>
                    <a:cubicBezTo>
                      <a:pt x="269" y="158"/>
                      <a:pt x="305" y="181"/>
                      <a:pt x="330" y="203"/>
                    </a:cubicBezTo>
                    <a:cubicBezTo>
                      <a:pt x="355" y="225"/>
                      <a:pt x="383" y="252"/>
                      <a:pt x="401" y="280"/>
                    </a:cubicBezTo>
                    <a:cubicBezTo>
                      <a:pt x="419" y="308"/>
                      <a:pt x="436" y="340"/>
                      <a:pt x="441" y="369"/>
                    </a:cubicBezTo>
                    <a:cubicBezTo>
                      <a:pt x="446" y="398"/>
                      <a:pt x="439" y="431"/>
                      <a:pt x="429" y="454"/>
                    </a:cubicBezTo>
                    <a:cubicBezTo>
                      <a:pt x="419" y="477"/>
                      <a:pt x="395" y="495"/>
                      <a:pt x="380" y="507"/>
                    </a:cubicBezTo>
                    <a:cubicBezTo>
                      <a:pt x="365" y="519"/>
                      <a:pt x="335" y="522"/>
                      <a:pt x="337" y="524"/>
                    </a:cubicBezTo>
                    <a:cubicBezTo>
                      <a:pt x="339" y="526"/>
                      <a:pt x="370" y="528"/>
                      <a:pt x="391" y="521"/>
                    </a:cubicBezTo>
                    <a:cubicBezTo>
                      <a:pt x="412" y="514"/>
                      <a:pt x="446" y="502"/>
                      <a:pt x="465" y="484"/>
                    </a:cubicBezTo>
                    <a:cubicBezTo>
                      <a:pt x="484" y="466"/>
                      <a:pt x="499" y="442"/>
                      <a:pt x="505" y="414"/>
                    </a:cubicBezTo>
                    <a:cubicBezTo>
                      <a:pt x="511" y="386"/>
                      <a:pt x="507" y="345"/>
                      <a:pt x="503" y="313"/>
                    </a:cubicBezTo>
                    <a:cubicBezTo>
                      <a:pt x="499" y="281"/>
                      <a:pt x="481" y="250"/>
                      <a:pt x="479" y="222"/>
                    </a:cubicBezTo>
                    <a:cubicBezTo>
                      <a:pt x="477" y="194"/>
                      <a:pt x="481" y="166"/>
                      <a:pt x="493" y="144"/>
                    </a:cubicBezTo>
                    <a:cubicBezTo>
                      <a:pt x="505" y="122"/>
                      <a:pt x="529" y="104"/>
                      <a:pt x="548" y="92"/>
                    </a:cubicBezTo>
                    <a:cubicBezTo>
                      <a:pt x="567" y="80"/>
                      <a:pt x="593" y="74"/>
                      <a:pt x="607" y="70"/>
                    </a:cubicBezTo>
                    <a:cubicBezTo>
                      <a:pt x="621" y="66"/>
                      <a:pt x="633" y="68"/>
                      <a:pt x="633" y="70"/>
                    </a:cubicBezTo>
                    <a:cubicBezTo>
                      <a:pt x="633" y="72"/>
                      <a:pt x="618" y="74"/>
                      <a:pt x="605" y="80"/>
                    </a:cubicBezTo>
                    <a:cubicBezTo>
                      <a:pt x="592" y="86"/>
                      <a:pt x="572" y="92"/>
                      <a:pt x="557" y="104"/>
                    </a:cubicBezTo>
                    <a:cubicBezTo>
                      <a:pt x="542" y="116"/>
                      <a:pt x="522" y="137"/>
                      <a:pt x="514" y="153"/>
                    </a:cubicBezTo>
                    <a:cubicBezTo>
                      <a:pt x="506" y="169"/>
                      <a:pt x="505" y="181"/>
                      <a:pt x="506" y="200"/>
                    </a:cubicBezTo>
                    <a:cubicBezTo>
                      <a:pt x="507" y="219"/>
                      <a:pt x="516" y="247"/>
                      <a:pt x="521" y="267"/>
                    </a:cubicBezTo>
                    <a:cubicBezTo>
                      <a:pt x="526" y="287"/>
                      <a:pt x="532" y="303"/>
                      <a:pt x="535" y="323"/>
                    </a:cubicBezTo>
                    <a:cubicBezTo>
                      <a:pt x="538" y="343"/>
                      <a:pt x="538" y="369"/>
                      <a:pt x="537" y="390"/>
                    </a:cubicBezTo>
                    <a:cubicBezTo>
                      <a:pt x="536" y="411"/>
                      <a:pt x="536" y="430"/>
                      <a:pt x="527" y="451"/>
                    </a:cubicBezTo>
                    <a:cubicBezTo>
                      <a:pt x="518" y="472"/>
                      <a:pt x="502" y="500"/>
                      <a:pt x="484" y="516"/>
                    </a:cubicBezTo>
                    <a:cubicBezTo>
                      <a:pt x="466" y="532"/>
                      <a:pt x="447" y="544"/>
                      <a:pt x="420" y="550"/>
                    </a:cubicBezTo>
                    <a:cubicBezTo>
                      <a:pt x="393" y="556"/>
                      <a:pt x="344" y="553"/>
                      <a:pt x="322" y="550"/>
                    </a:cubicBezTo>
                    <a:cubicBezTo>
                      <a:pt x="300" y="547"/>
                      <a:pt x="291" y="534"/>
                      <a:pt x="287" y="532"/>
                    </a:cubicBezTo>
                    <a:cubicBezTo>
                      <a:pt x="283" y="530"/>
                      <a:pt x="300" y="537"/>
                      <a:pt x="300" y="537"/>
                    </a:cubicBezTo>
                    <a:cubicBezTo>
                      <a:pt x="300" y="537"/>
                      <a:pt x="317" y="530"/>
                      <a:pt x="285" y="529"/>
                    </a:cubicBezTo>
                    <a:cubicBezTo>
                      <a:pt x="253" y="528"/>
                      <a:pt x="129" y="532"/>
                      <a:pt x="108" y="532"/>
                    </a:cubicBezTo>
                    <a:cubicBezTo>
                      <a:pt x="87" y="532"/>
                      <a:pt x="157" y="529"/>
                      <a:pt x="157" y="529"/>
                    </a:cubicBezTo>
                    <a:cubicBezTo>
                      <a:pt x="157" y="529"/>
                      <a:pt x="112" y="536"/>
                      <a:pt x="105" y="531"/>
                    </a:cubicBezTo>
                    <a:cubicBezTo>
                      <a:pt x="98" y="526"/>
                      <a:pt x="103" y="506"/>
                      <a:pt x="114" y="500"/>
                    </a:cubicBezTo>
                    <a:cubicBezTo>
                      <a:pt x="125" y="494"/>
                      <a:pt x="149" y="493"/>
                      <a:pt x="169" y="494"/>
                    </a:cubicBezTo>
                    <a:cubicBezTo>
                      <a:pt x="189" y="495"/>
                      <a:pt x="221" y="503"/>
                      <a:pt x="234" y="505"/>
                    </a:cubicBezTo>
                    <a:cubicBezTo>
                      <a:pt x="247" y="507"/>
                      <a:pt x="249" y="513"/>
                      <a:pt x="249" y="508"/>
                    </a:cubicBezTo>
                    <a:cubicBezTo>
                      <a:pt x="249" y="503"/>
                      <a:pt x="237" y="492"/>
                      <a:pt x="233" y="473"/>
                    </a:cubicBezTo>
                    <a:cubicBezTo>
                      <a:pt x="229" y="454"/>
                      <a:pt x="224" y="417"/>
                      <a:pt x="223" y="396"/>
                    </a:cubicBezTo>
                    <a:cubicBezTo>
                      <a:pt x="222" y="375"/>
                      <a:pt x="221" y="358"/>
                      <a:pt x="226" y="348"/>
                    </a:cubicBezTo>
                    <a:cubicBezTo>
                      <a:pt x="231" y="338"/>
                      <a:pt x="245" y="338"/>
                      <a:pt x="253" y="337"/>
                    </a:cubicBezTo>
                    <a:cubicBezTo>
                      <a:pt x="261" y="336"/>
                      <a:pt x="274" y="344"/>
                      <a:pt x="277" y="342"/>
                    </a:cubicBezTo>
                    <a:cubicBezTo>
                      <a:pt x="280" y="340"/>
                      <a:pt x="276" y="327"/>
                      <a:pt x="269" y="323"/>
                    </a:cubicBezTo>
                    <a:cubicBezTo>
                      <a:pt x="262" y="319"/>
                      <a:pt x="244" y="312"/>
                      <a:pt x="233" y="315"/>
                    </a:cubicBezTo>
                    <a:cubicBezTo>
                      <a:pt x="222" y="318"/>
                      <a:pt x="208" y="325"/>
                      <a:pt x="204" y="342"/>
                    </a:cubicBezTo>
                    <a:cubicBezTo>
                      <a:pt x="200" y="359"/>
                      <a:pt x="203" y="395"/>
                      <a:pt x="207" y="420"/>
                    </a:cubicBezTo>
                    <a:cubicBezTo>
                      <a:pt x="211" y="445"/>
                      <a:pt x="231" y="484"/>
                      <a:pt x="226" y="491"/>
                    </a:cubicBezTo>
                    <a:cubicBezTo>
                      <a:pt x="221" y="498"/>
                      <a:pt x="194" y="474"/>
                      <a:pt x="180" y="459"/>
                    </a:cubicBezTo>
                    <a:cubicBezTo>
                      <a:pt x="166" y="444"/>
                      <a:pt x="150" y="419"/>
                      <a:pt x="143" y="400"/>
                    </a:cubicBezTo>
                    <a:cubicBezTo>
                      <a:pt x="136" y="381"/>
                      <a:pt x="139" y="356"/>
                      <a:pt x="137" y="342"/>
                    </a:cubicBezTo>
                    <a:cubicBezTo>
                      <a:pt x="135" y="328"/>
                      <a:pt x="134" y="322"/>
                      <a:pt x="129" y="316"/>
                    </a:cubicBezTo>
                    <a:cubicBezTo>
                      <a:pt x="124" y="310"/>
                      <a:pt x="114" y="308"/>
                      <a:pt x="105" y="308"/>
                    </a:cubicBezTo>
                    <a:cubicBezTo>
                      <a:pt x="96" y="308"/>
                      <a:pt x="83" y="310"/>
                      <a:pt x="74" y="315"/>
                    </a:cubicBezTo>
                    <a:cubicBezTo>
                      <a:pt x="65" y="320"/>
                      <a:pt x="53" y="342"/>
                      <a:pt x="52" y="340"/>
                    </a:cubicBezTo>
                    <a:cubicBezTo>
                      <a:pt x="51" y="338"/>
                      <a:pt x="59" y="311"/>
                      <a:pt x="66" y="302"/>
                    </a:cubicBezTo>
                    <a:cubicBezTo>
                      <a:pt x="73" y="293"/>
                      <a:pt x="89" y="289"/>
                      <a:pt x="97" y="286"/>
                    </a:cubicBezTo>
                    <a:cubicBezTo>
                      <a:pt x="105" y="283"/>
                      <a:pt x="111" y="287"/>
                      <a:pt x="113" y="281"/>
                    </a:cubicBezTo>
                    <a:cubicBezTo>
                      <a:pt x="115" y="275"/>
                      <a:pt x="116" y="264"/>
                      <a:pt x="108" y="248"/>
                    </a:cubicBezTo>
                    <a:cubicBezTo>
                      <a:pt x="100" y="232"/>
                      <a:pt x="81" y="202"/>
                      <a:pt x="66" y="187"/>
                    </a:cubicBezTo>
                    <a:cubicBezTo>
                      <a:pt x="51" y="172"/>
                      <a:pt x="28" y="167"/>
                      <a:pt x="18" y="160"/>
                    </a:cubicBezTo>
                    <a:cubicBezTo>
                      <a:pt x="8" y="153"/>
                      <a:pt x="0" y="154"/>
                      <a:pt x="4" y="148"/>
                    </a:cubicBezTo>
                    <a:close/>
                  </a:path>
                </a:pathLst>
              </a:custGeom>
              <a:solidFill>
                <a:srgbClr val="0033CC"/>
              </a:solidFill>
              <a:ln w="9525">
                <a:solidFill>
                  <a:schemeClr val="tx1"/>
                </a:solidFill>
                <a:round/>
                <a:headEnd/>
                <a:tailEnd/>
              </a:ln>
              <a:effectLst/>
            </p:spPr>
            <p:txBody>
              <a:bodyPr>
                <a:prstTxWarp prst="textNoShape">
                  <a:avLst/>
                </a:prstTxWarp>
              </a:bodyPr>
              <a:lstStyle/>
              <a:p>
                <a:endParaRPr lang="en-US" dirty="0"/>
              </a:p>
            </p:txBody>
          </p:sp>
          <p:sp>
            <p:nvSpPr>
              <p:cNvPr id="95265" name="Freeform 33"/>
              <p:cNvSpPr>
                <a:spLocks/>
              </p:cNvSpPr>
              <p:nvPr/>
            </p:nvSpPr>
            <p:spPr bwMode="auto">
              <a:xfrm>
                <a:off x="4479" y="1427"/>
                <a:ext cx="305" cy="358"/>
              </a:xfrm>
              <a:custGeom>
                <a:avLst/>
                <a:gdLst/>
                <a:ahLst/>
                <a:cxnLst>
                  <a:cxn ang="0">
                    <a:pos x="44" y="123"/>
                  </a:cxn>
                  <a:cxn ang="0">
                    <a:pos x="133" y="115"/>
                  </a:cxn>
                  <a:cxn ang="0">
                    <a:pos x="143" y="51"/>
                  </a:cxn>
                  <a:cxn ang="0">
                    <a:pos x="189" y="1"/>
                  </a:cxn>
                  <a:cxn ang="0">
                    <a:pos x="213" y="54"/>
                  </a:cxn>
                  <a:cxn ang="0">
                    <a:pos x="194" y="110"/>
                  </a:cxn>
                  <a:cxn ang="0">
                    <a:pos x="250" y="67"/>
                  </a:cxn>
                  <a:cxn ang="0">
                    <a:pos x="317" y="62"/>
                  </a:cxn>
                  <a:cxn ang="0">
                    <a:pos x="306" y="112"/>
                  </a:cxn>
                  <a:cxn ang="0">
                    <a:pos x="221" y="134"/>
                  </a:cxn>
                  <a:cxn ang="0">
                    <a:pos x="249" y="147"/>
                  </a:cxn>
                  <a:cxn ang="0">
                    <a:pos x="401" y="280"/>
                  </a:cxn>
                  <a:cxn ang="0">
                    <a:pos x="429" y="454"/>
                  </a:cxn>
                  <a:cxn ang="0">
                    <a:pos x="337" y="524"/>
                  </a:cxn>
                  <a:cxn ang="0">
                    <a:pos x="465" y="484"/>
                  </a:cxn>
                  <a:cxn ang="0">
                    <a:pos x="503" y="313"/>
                  </a:cxn>
                  <a:cxn ang="0">
                    <a:pos x="493" y="144"/>
                  </a:cxn>
                  <a:cxn ang="0">
                    <a:pos x="607" y="70"/>
                  </a:cxn>
                  <a:cxn ang="0">
                    <a:pos x="605" y="80"/>
                  </a:cxn>
                  <a:cxn ang="0">
                    <a:pos x="514" y="153"/>
                  </a:cxn>
                  <a:cxn ang="0">
                    <a:pos x="521" y="267"/>
                  </a:cxn>
                  <a:cxn ang="0">
                    <a:pos x="537" y="390"/>
                  </a:cxn>
                  <a:cxn ang="0">
                    <a:pos x="484" y="516"/>
                  </a:cxn>
                  <a:cxn ang="0">
                    <a:pos x="322" y="550"/>
                  </a:cxn>
                  <a:cxn ang="0">
                    <a:pos x="300" y="537"/>
                  </a:cxn>
                  <a:cxn ang="0">
                    <a:pos x="108" y="532"/>
                  </a:cxn>
                  <a:cxn ang="0">
                    <a:pos x="105" y="531"/>
                  </a:cxn>
                  <a:cxn ang="0">
                    <a:pos x="169" y="494"/>
                  </a:cxn>
                  <a:cxn ang="0">
                    <a:pos x="249" y="508"/>
                  </a:cxn>
                  <a:cxn ang="0">
                    <a:pos x="223" y="396"/>
                  </a:cxn>
                  <a:cxn ang="0">
                    <a:pos x="253" y="337"/>
                  </a:cxn>
                  <a:cxn ang="0">
                    <a:pos x="269" y="323"/>
                  </a:cxn>
                  <a:cxn ang="0">
                    <a:pos x="204" y="342"/>
                  </a:cxn>
                  <a:cxn ang="0">
                    <a:pos x="226" y="491"/>
                  </a:cxn>
                  <a:cxn ang="0">
                    <a:pos x="143" y="400"/>
                  </a:cxn>
                  <a:cxn ang="0">
                    <a:pos x="129" y="316"/>
                  </a:cxn>
                  <a:cxn ang="0">
                    <a:pos x="74" y="315"/>
                  </a:cxn>
                  <a:cxn ang="0">
                    <a:pos x="66" y="302"/>
                  </a:cxn>
                  <a:cxn ang="0">
                    <a:pos x="113" y="281"/>
                  </a:cxn>
                  <a:cxn ang="0">
                    <a:pos x="66" y="187"/>
                  </a:cxn>
                  <a:cxn ang="0">
                    <a:pos x="4" y="148"/>
                  </a:cxn>
                </a:cxnLst>
                <a:rect l="0" t="0" r="r" b="b"/>
                <a:pathLst>
                  <a:path w="633" h="556">
                    <a:moveTo>
                      <a:pt x="4" y="148"/>
                    </a:moveTo>
                    <a:cubicBezTo>
                      <a:pt x="8" y="142"/>
                      <a:pt x="29" y="128"/>
                      <a:pt x="44" y="123"/>
                    </a:cubicBezTo>
                    <a:cubicBezTo>
                      <a:pt x="59" y="118"/>
                      <a:pt x="78" y="116"/>
                      <a:pt x="93" y="115"/>
                    </a:cubicBezTo>
                    <a:cubicBezTo>
                      <a:pt x="108" y="114"/>
                      <a:pt x="127" y="117"/>
                      <a:pt x="133" y="115"/>
                    </a:cubicBezTo>
                    <a:cubicBezTo>
                      <a:pt x="139" y="113"/>
                      <a:pt x="130" y="111"/>
                      <a:pt x="132" y="100"/>
                    </a:cubicBezTo>
                    <a:cubicBezTo>
                      <a:pt x="134" y="89"/>
                      <a:pt x="137" y="66"/>
                      <a:pt x="143" y="51"/>
                    </a:cubicBezTo>
                    <a:cubicBezTo>
                      <a:pt x="149" y="36"/>
                      <a:pt x="159" y="19"/>
                      <a:pt x="167" y="11"/>
                    </a:cubicBezTo>
                    <a:cubicBezTo>
                      <a:pt x="175" y="3"/>
                      <a:pt x="182" y="0"/>
                      <a:pt x="189" y="1"/>
                    </a:cubicBezTo>
                    <a:cubicBezTo>
                      <a:pt x="196" y="2"/>
                      <a:pt x="206" y="8"/>
                      <a:pt x="210" y="17"/>
                    </a:cubicBezTo>
                    <a:cubicBezTo>
                      <a:pt x="214" y="26"/>
                      <a:pt x="214" y="42"/>
                      <a:pt x="213" y="54"/>
                    </a:cubicBezTo>
                    <a:cubicBezTo>
                      <a:pt x="212" y="66"/>
                      <a:pt x="208" y="80"/>
                      <a:pt x="205" y="89"/>
                    </a:cubicBezTo>
                    <a:cubicBezTo>
                      <a:pt x="202" y="98"/>
                      <a:pt x="194" y="109"/>
                      <a:pt x="194" y="110"/>
                    </a:cubicBezTo>
                    <a:cubicBezTo>
                      <a:pt x="194" y="111"/>
                      <a:pt x="198" y="103"/>
                      <a:pt x="207" y="96"/>
                    </a:cubicBezTo>
                    <a:cubicBezTo>
                      <a:pt x="216" y="89"/>
                      <a:pt x="236" y="74"/>
                      <a:pt x="250" y="67"/>
                    </a:cubicBezTo>
                    <a:cubicBezTo>
                      <a:pt x="264" y="60"/>
                      <a:pt x="282" y="57"/>
                      <a:pt x="293" y="56"/>
                    </a:cubicBezTo>
                    <a:cubicBezTo>
                      <a:pt x="304" y="55"/>
                      <a:pt x="311" y="57"/>
                      <a:pt x="317" y="62"/>
                    </a:cubicBezTo>
                    <a:cubicBezTo>
                      <a:pt x="323" y="67"/>
                      <a:pt x="334" y="80"/>
                      <a:pt x="332" y="88"/>
                    </a:cubicBezTo>
                    <a:cubicBezTo>
                      <a:pt x="330" y="96"/>
                      <a:pt x="320" y="105"/>
                      <a:pt x="306" y="112"/>
                    </a:cubicBezTo>
                    <a:cubicBezTo>
                      <a:pt x="292" y="119"/>
                      <a:pt x="264" y="127"/>
                      <a:pt x="250" y="131"/>
                    </a:cubicBezTo>
                    <a:cubicBezTo>
                      <a:pt x="236" y="135"/>
                      <a:pt x="228" y="134"/>
                      <a:pt x="221" y="134"/>
                    </a:cubicBezTo>
                    <a:cubicBezTo>
                      <a:pt x="214" y="134"/>
                      <a:pt x="206" y="132"/>
                      <a:pt x="210" y="134"/>
                    </a:cubicBezTo>
                    <a:cubicBezTo>
                      <a:pt x="214" y="136"/>
                      <a:pt x="229" y="136"/>
                      <a:pt x="249" y="147"/>
                    </a:cubicBezTo>
                    <a:cubicBezTo>
                      <a:pt x="269" y="158"/>
                      <a:pt x="305" y="181"/>
                      <a:pt x="330" y="203"/>
                    </a:cubicBezTo>
                    <a:cubicBezTo>
                      <a:pt x="355" y="225"/>
                      <a:pt x="383" y="252"/>
                      <a:pt x="401" y="280"/>
                    </a:cubicBezTo>
                    <a:cubicBezTo>
                      <a:pt x="419" y="308"/>
                      <a:pt x="436" y="340"/>
                      <a:pt x="441" y="369"/>
                    </a:cubicBezTo>
                    <a:cubicBezTo>
                      <a:pt x="446" y="398"/>
                      <a:pt x="439" y="431"/>
                      <a:pt x="429" y="454"/>
                    </a:cubicBezTo>
                    <a:cubicBezTo>
                      <a:pt x="419" y="477"/>
                      <a:pt x="395" y="495"/>
                      <a:pt x="380" y="507"/>
                    </a:cubicBezTo>
                    <a:cubicBezTo>
                      <a:pt x="365" y="519"/>
                      <a:pt x="335" y="522"/>
                      <a:pt x="337" y="524"/>
                    </a:cubicBezTo>
                    <a:cubicBezTo>
                      <a:pt x="339" y="526"/>
                      <a:pt x="370" y="528"/>
                      <a:pt x="391" y="521"/>
                    </a:cubicBezTo>
                    <a:cubicBezTo>
                      <a:pt x="412" y="514"/>
                      <a:pt x="446" y="502"/>
                      <a:pt x="465" y="484"/>
                    </a:cubicBezTo>
                    <a:cubicBezTo>
                      <a:pt x="484" y="466"/>
                      <a:pt x="499" y="442"/>
                      <a:pt x="505" y="414"/>
                    </a:cubicBezTo>
                    <a:cubicBezTo>
                      <a:pt x="511" y="386"/>
                      <a:pt x="507" y="345"/>
                      <a:pt x="503" y="313"/>
                    </a:cubicBezTo>
                    <a:cubicBezTo>
                      <a:pt x="499" y="281"/>
                      <a:pt x="481" y="250"/>
                      <a:pt x="479" y="222"/>
                    </a:cubicBezTo>
                    <a:cubicBezTo>
                      <a:pt x="477" y="194"/>
                      <a:pt x="481" y="166"/>
                      <a:pt x="493" y="144"/>
                    </a:cubicBezTo>
                    <a:cubicBezTo>
                      <a:pt x="505" y="122"/>
                      <a:pt x="529" y="104"/>
                      <a:pt x="548" y="92"/>
                    </a:cubicBezTo>
                    <a:cubicBezTo>
                      <a:pt x="567" y="80"/>
                      <a:pt x="593" y="74"/>
                      <a:pt x="607" y="70"/>
                    </a:cubicBezTo>
                    <a:cubicBezTo>
                      <a:pt x="621" y="66"/>
                      <a:pt x="633" y="68"/>
                      <a:pt x="633" y="70"/>
                    </a:cubicBezTo>
                    <a:cubicBezTo>
                      <a:pt x="633" y="72"/>
                      <a:pt x="618" y="74"/>
                      <a:pt x="605" y="80"/>
                    </a:cubicBezTo>
                    <a:cubicBezTo>
                      <a:pt x="592" y="86"/>
                      <a:pt x="572" y="92"/>
                      <a:pt x="557" y="104"/>
                    </a:cubicBezTo>
                    <a:cubicBezTo>
                      <a:pt x="542" y="116"/>
                      <a:pt x="522" y="137"/>
                      <a:pt x="514" y="153"/>
                    </a:cubicBezTo>
                    <a:cubicBezTo>
                      <a:pt x="506" y="169"/>
                      <a:pt x="505" y="181"/>
                      <a:pt x="506" y="200"/>
                    </a:cubicBezTo>
                    <a:cubicBezTo>
                      <a:pt x="507" y="219"/>
                      <a:pt x="516" y="247"/>
                      <a:pt x="521" y="267"/>
                    </a:cubicBezTo>
                    <a:cubicBezTo>
                      <a:pt x="526" y="287"/>
                      <a:pt x="532" y="303"/>
                      <a:pt x="535" y="323"/>
                    </a:cubicBezTo>
                    <a:cubicBezTo>
                      <a:pt x="538" y="343"/>
                      <a:pt x="538" y="369"/>
                      <a:pt x="537" y="390"/>
                    </a:cubicBezTo>
                    <a:cubicBezTo>
                      <a:pt x="536" y="411"/>
                      <a:pt x="536" y="430"/>
                      <a:pt x="527" y="451"/>
                    </a:cubicBezTo>
                    <a:cubicBezTo>
                      <a:pt x="518" y="472"/>
                      <a:pt x="502" y="500"/>
                      <a:pt x="484" y="516"/>
                    </a:cubicBezTo>
                    <a:cubicBezTo>
                      <a:pt x="466" y="532"/>
                      <a:pt x="447" y="544"/>
                      <a:pt x="420" y="550"/>
                    </a:cubicBezTo>
                    <a:cubicBezTo>
                      <a:pt x="393" y="556"/>
                      <a:pt x="344" y="553"/>
                      <a:pt x="322" y="550"/>
                    </a:cubicBezTo>
                    <a:cubicBezTo>
                      <a:pt x="300" y="547"/>
                      <a:pt x="291" y="534"/>
                      <a:pt x="287" y="532"/>
                    </a:cubicBezTo>
                    <a:cubicBezTo>
                      <a:pt x="283" y="530"/>
                      <a:pt x="300" y="537"/>
                      <a:pt x="300" y="537"/>
                    </a:cubicBezTo>
                    <a:cubicBezTo>
                      <a:pt x="300" y="537"/>
                      <a:pt x="317" y="530"/>
                      <a:pt x="285" y="529"/>
                    </a:cubicBezTo>
                    <a:cubicBezTo>
                      <a:pt x="253" y="528"/>
                      <a:pt x="129" y="532"/>
                      <a:pt x="108" y="532"/>
                    </a:cubicBezTo>
                    <a:cubicBezTo>
                      <a:pt x="87" y="532"/>
                      <a:pt x="157" y="529"/>
                      <a:pt x="157" y="529"/>
                    </a:cubicBezTo>
                    <a:cubicBezTo>
                      <a:pt x="157" y="529"/>
                      <a:pt x="112" y="536"/>
                      <a:pt x="105" y="531"/>
                    </a:cubicBezTo>
                    <a:cubicBezTo>
                      <a:pt x="98" y="526"/>
                      <a:pt x="103" y="506"/>
                      <a:pt x="114" y="500"/>
                    </a:cubicBezTo>
                    <a:cubicBezTo>
                      <a:pt x="125" y="494"/>
                      <a:pt x="149" y="493"/>
                      <a:pt x="169" y="494"/>
                    </a:cubicBezTo>
                    <a:cubicBezTo>
                      <a:pt x="189" y="495"/>
                      <a:pt x="221" y="503"/>
                      <a:pt x="234" y="505"/>
                    </a:cubicBezTo>
                    <a:cubicBezTo>
                      <a:pt x="247" y="507"/>
                      <a:pt x="249" y="513"/>
                      <a:pt x="249" y="508"/>
                    </a:cubicBezTo>
                    <a:cubicBezTo>
                      <a:pt x="249" y="503"/>
                      <a:pt x="237" y="492"/>
                      <a:pt x="233" y="473"/>
                    </a:cubicBezTo>
                    <a:cubicBezTo>
                      <a:pt x="229" y="454"/>
                      <a:pt x="224" y="417"/>
                      <a:pt x="223" y="396"/>
                    </a:cubicBezTo>
                    <a:cubicBezTo>
                      <a:pt x="222" y="375"/>
                      <a:pt x="221" y="358"/>
                      <a:pt x="226" y="348"/>
                    </a:cubicBezTo>
                    <a:cubicBezTo>
                      <a:pt x="231" y="338"/>
                      <a:pt x="245" y="338"/>
                      <a:pt x="253" y="337"/>
                    </a:cubicBezTo>
                    <a:cubicBezTo>
                      <a:pt x="261" y="336"/>
                      <a:pt x="274" y="344"/>
                      <a:pt x="277" y="342"/>
                    </a:cubicBezTo>
                    <a:cubicBezTo>
                      <a:pt x="280" y="340"/>
                      <a:pt x="276" y="327"/>
                      <a:pt x="269" y="323"/>
                    </a:cubicBezTo>
                    <a:cubicBezTo>
                      <a:pt x="262" y="319"/>
                      <a:pt x="244" y="312"/>
                      <a:pt x="233" y="315"/>
                    </a:cubicBezTo>
                    <a:cubicBezTo>
                      <a:pt x="222" y="318"/>
                      <a:pt x="208" y="325"/>
                      <a:pt x="204" y="342"/>
                    </a:cubicBezTo>
                    <a:cubicBezTo>
                      <a:pt x="200" y="359"/>
                      <a:pt x="203" y="395"/>
                      <a:pt x="207" y="420"/>
                    </a:cubicBezTo>
                    <a:cubicBezTo>
                      <a:pt x="211" y="445"/>
                      <a:pt x="231" y="484"/>
                      <a:pt x="226" y="491"/>
                    </a:cubicBezTo>
                    <a:cubicBezTo>
                      <a:pt x="221" y="498"/>
                      <a:pt x="194" y="474"/>
                      <a:pt x="180" y="459"/>
                    </a:cubicBezTo>
                    <a:cubicBezTo>
                      <a:pt x="166" y="444"/>
                      <a:pt x="150" y="419"/>
                      <a:pt x="143" y="400"/>
                    </a:cubicBezTo>
                    <a:cubicBezTo>
                      <a:pt x="136" y="381"/>
                      <a:pt x="139" y="356"/>
                      <a:pt x="137" y="342"/>
                    </a:cubicBezTo>
                    <a:cubicBezTo>
                      <a:pt x="135" y="328"/>
                      <a:pt x="134" y="322"/>
                      <a:pt x="129" y="316"/>
                    </a:cubicBezTo>
                    <a:cubicBezTo>
                      <a:pt x="124" y="310"/>
                      <a:pt x="114" y="308"/>
                      <a:pt x="105" y="308"/>
                    </a:cubicBezTo>
                    <a:cubicBezTo>
                      <a:pt x="96" y="308"/>
                      <a:pt x="83" y="310"/>
                      <a:pt x="74" y="315"/>
                    </a:cubicBezTo>
                    <a:cubicBezTo>
                      <a:pt x="65" y="320"/>
                      <a:pt x="53" y="342"/>
                      <a:pt x="52" y="340"/>
                    </a:cubicBezTo>
                    <a:cubicBezTo>
                      <a:pt x="51" y="338"/>
                      <a:pt x="59" y="311"/>
                      <a:pt x="66" y="302"/>
                    </a:cubicBezTo>
                    <a:cubicBezTo>
                      <a:pt x="73" y="293"/>
                      <a:pt x="89" y="289"/>
                      <a:pt x="97" y="286"/>
                    </a:cubicBezTo>
                    <a:cubicBezTo>
                      <a:pt x="105" y="283"/>
                      <a:pt x="111" y="287"/>
                      <a:pt x="113" y="281"/>
                    </a:cubicBezTo>
                    <a:cubicBezTo>
                      <a:pt x="115" y="275"/>
                      <a:pt x="116" y="264"/>
                      <a:pt x="108" y="248"/>
                    </a:cubicBezTo>
                    <a:cubicBezTo>
                      <a:pt x="100" y="232"/>
                      <a:pt x="81" y="202"/>
                      <a:pt x="66" y="187"/>
                    </a:cubicBezTo>
                    <a:cubicBezTo>
                      <a:pt x="51" y="172"/>
                      <a:pt x="28" y="167"/>
                      <a:pt x="18" y="160"/>
                    </a:cubicBezTo>
                    <a:cubicBezTo>
                      <a:pt x="8" y="153"/>
                      <a:pt x="0" y="154"/>
                      <a:pt x="4" y="148"/>
                    </a:cubicBezTo>
                    <a:close/>
                  </a:path>
                </a:pathLst>
              </a:custGeom>
              <a:solidFill>
                <a:srgbClr val="CC0099"/>
              </a:solidFill>
              <a:ln w="9525">
                <a:solidFill>
                  <a:schemeClr val="tx1"/>
                </a:solidFill>
                <a:round/>
                <a:headEnd/>
                <a:tailEnd/>
              </a:ln>
              <a:effectLst/>
            </p:spPr>
            <p:txBody>
              <a:bodyPr>
                <a:prstTxWarp prst="textNoShape">
                  <a:avLst/>
                </a:prstTxWarp>
              </a:bodyPr>
              <a:lstStyle/>
              <a:p>
                <a:endParaRPr lang="en-US" dirty="0"/>
              </a:p>
            </p:txBody>
          </p:sp>
          <p:sp>
            <p:nvSpPr>
              <p:cNvPr id="95266" name="AutoShape 34"/>
              <p:cNvSpPr>
                <a:spLocks noChangeAspect="1" noChangeArrowheads="1" noTextEdit="1"/>
              </p:cNvSpPr>
              <p:nvPr/>
            </p:nvSpPr>
            <p:spPr bwMode="auto">
              <a:xfrm>
                <a:off x="3916" y="1167"/>
                <a:ext cx="283" cy="440"/>
              </a:xfrm>
              <a:prstGeom prst="rect">
                <a:avLst/>
              </a:prstGeom>
              <a:noFill/>
              <a:ln w="9525">
                <a:noFill/>
                <a:miter lim="800000"/>
                <a:headEnd/>
                <a:tailEnd/>
              </a:ln>
            </p:spPr>
            <p:txBody>
              <a:bodyPr>
                <a:prstTxWarp prst="textNoShape">
                  <a:avLst/>
                </a:prstTxWarp>
              </a:bodyPr>
              <a:lstStyle/>
              <a:p>
                <a:endParaRPr lang="en-US" dirty="0"/>
              </a:p>
            </p:txBody>
          </p:sp>
          <p:sp>
            <p:nvSpPr>
              <p:cNvPr id="95267" name="Freeform 35"/>
              <p:cNvSpPr>
                <a:spLocks/>
              </p:cNvSpPr>
              <p:nvPr/>
            </p:nvSpPr>
            <p:spPr bwMode="auto">
              <a:xfrm>
                <a:off x="3916" y="1238"/>
                <a:ext cx="283" cy="369"/>
              </a:xfrm>
              <a:custGeom>
                <a:avLst/>
                <a:gdLst/>
                <a:ahLst/>
                <a:cxnLst>
                  <a:cxn ang="0">
                    <a:pos x="533" y="1544"/>
                  </a:cxn>
                  <a:cxn ang="0">
                    <a:pos x="515" y="1518"/>
                  </a:cxn>
                  <a:cxn ang="0">
                    <a:pos x="498" y="1491"/>
                  </a:cxn>
                  <a:cxn ang="0">
                    <a:pos x="481" y="1465"/>
                  </a:cxn>
                  <a:cxn ang="0">
                    <a:pos x="466" y="1437"/>
                  </a:cxn>
                  <a:cxn ang="0">
                    <a:pos x="505" y="1413"/>
                  </a:cxn>
                  <a:cxn ang="0">
                    <a:pos x="534" y="1378"/>
                  </a:cxn>
                  <a:cxn ang="0">
                    <a:pos x="555" y="1337"/>
                  </a:cxn>
                  <a:cxn ang="0">
                    <a:pos x="562" y="1290"/>
                  </a:cxn>
                  <a:cxn ang="0">
                    <a:pos x="549" y="1227"/>
                  </a:cxn>
                  <a:cxn ang="0">
                    <a:pos x="514" y="1176"/>
                  </a:cxn>
                  <a:cxn ang="0">
                    <a:pos x="460" y="1140"/>
                  </a:cxn>
                  <a:cxn ang="0">
                    <a:pos x="396" y="1128"/>
                  </a:cxn>
                  <a:cxn ang="0">
                    <a:pos x="385" y="1128"/>
                  </a:cxn>
                  <a:cxn ang="0">
                    <a:pos x="373" y="1129"/>
                  </a:cxn>
                  <a:cxn ang="0">
                    <a:pos x="370" y="1097"/>
                  </a:cxn>
                  <a:cxn ang="0">
                    <a:pos x="370" y="1064"/>
                  </a:cxn>
                  <a:cxn ang="0">
                    <a:pos x="531" y="1123"/>
                  </a:cxn>
                  <a:cxn ang="0">
                    <a:pos x="1065" y="1064"/>
                  </a:cxn>
                  <a:cxn ang="0">
                    <a:pos x="1330" y="970"/>
                  </a:cxn>
                  <a:cxn ang="0">
                    <a:pos x="381" y="938"/>
                  </a:cxn>
                  <a:cxn ang="0">
                    <a:pos x="394" y="874"/>
                  </a:cxn>
                  <a:cxn ang="0">
                    <a:pos x="412" y="810"/>
                  </a:cxn>
                  <a:cxn ang="0">
                    <a:pos x="436" y="750"/>
                  </a:cxn>
                  <a:cxn ang="0">
                    <a:pos x="465" y="691"/>
                  </a:cxn>
                  <a:cxn ang="0">
                    <a:pos x="499" y="636"/>
                  </a:cxn>
                  <a:cxn ang="0">
                    <a:pos x="537" y="581"/>
                  </a:cxn>
                  <a:cxn ang="0">
                    <a:pos x="578" y="530"/>
                  </a:cxn>
                  <a:cxn ang="0">
                    <a:pos x="600" y="386"/>
                  </a:cxn>
                  <a:cxn ang="0">
                    <a:pos x="657" y="450"/>
                  </a:cxn>
                  <a:cxn ang="0">
                    <a:pos x="661" y="448"/>
                  </a:cxn>
                  <a:cxn ang="0">
                    <a:pos x="663" y="446"/>
                  </a:cxn>
                  <a:cxn ang="0">
                    <a:pos x="1053" y="396"/>
                  </a:cxn>
                  <a:cxn ang="0">
                    <a:pos x="930" y="0"/>
                  </a:cxn>
                  <a:cxn ang="0">
                    <a:pos x="663" y="237"/>
                  </a:cxn>
                  <a:cxn ang="0">
                    <a:pos x="523" y="290"/>
                  </a:cxn>
                  <a:cxn ang="0">
                    <a:pos x="396" y="361"/>
                  </a:cxn>
                  <a:cxn ang="0">
                    <a:pos x="284" y="447"/>
                  </a:cxn>
                  <a:cxn ang="0">
                    <a:pos x="188" y="547"/>
                  </a:cxn>
                  <a:cxn ang="0">
                    <a:pos x="109" y="659"/>
                  </a:cxn>
                  <a:cxn ang="0">
                    <a:pos x="51" y="783"/>
                  </a:cxn>
                  <a:cxn ang="0">
                    <a:pos x="15" y="915"/>
                  </a:cxn>
                  <a:cxn ang="0">
                    <a:pos x="2" y="1054"/>
                  </a:cxn>
                  <a:cxn ang="0">
                    <a:pos x="14" y="1188"/>
                  </a:cxn>
                  <a:cxn ang="0">
                    <a:pos x="48" y="1315"/>
                  </a:cxn>
                  <a:cxn ang="0">
                    <a:pos x="101" y="1434"/>
                  </a:cxn>
                  <a:cxn ang="0">
                    <a:pos x="174" y="1544"/>
                  </a:cxn>
                  <a:cxn ang="0">
                    <a:pos x="1152" y="1694"/>
                  </a:cxn>
                  <a:cxn ang="0">
                    <a:pos x="57" y="1749"/>
                  </a:cxn>
                  <a:cxn ang="0">
                    <a:pos x="1415" y="1847"/>
                  </a:cxn>
                </a:cxnLst>
                <a:rect l="0" t="0" r="r" b="b"/>
                <a:pathLst>
                  <a:path w="1415" h="1847">
                    <a:moveTo>
                      <a:pt x="1273" y="1544"/>
                    </a:moveTo>
                    <a:lnTo>
                      <a:pt x="533" y="1544"/>
                    </a:lnTo>
                    <a:lnTo>
                      <a:pt x="524" y="1531"/>
                    </a:lnTo>
                    <a:lnTo>
                      <a:pt x="515" y="1518"/>
                    </a:lnTo>
                    <a:lnTo>
                      <a:pt x="506" y="1505"/>
                    </a:lnTo>
                    <a:lnTo>
                      <a:pt x="498" y="1491"/>
                    </a:lnTo>
                    <a:lnTo>
                      <a:pt x="489" y="1478"/>
                    </a:lnTo>
                    <a:lnTo>
                      <a:pt x="481" y="1465"/>
                    </a:lnTo>
                    <a:lnTo>
                      <a:pt x="474" y="1451"/>
                    </a:lnTo>
                    <a:lnTo>
                      <a:pt x="466" y="1437"/>
                    </a:lnTo>
                    <a:lnTo>
                      <a:pt x="486" y="1426"/>
                    </a:lnTo>
                    <a:lnTo>
                      <a:pt x="505" y="1413"/>
                    </a:lnTo>
                    <a:lnTo>
                      <a:pt x="521" y="1397"/>
                    </a:lnTo>
                    <a:lnTo>
                      <a:pt x="534" y="1378"/>
                    </a:lnTo>
                    <a:lnTo>
                      <a:pt x="546" y="1359"/>
                    </a:lnTo>
                    <a:lnTo>
                      <a:pt x="555" y="1337"/>
                    </a:lnTo>
                    <a:lnTo>
                      <a:pt x="559" y="1315"/>
                    </a:lnTo>
                    <a:lnTo>
                      <a:pt x="562" y="1290"/>
                    </a:lnTo>
                    <a:lnTo>
                      <a:pt x="558" y="1257"/>
                    </a:lnTo>
                    <a:lnTo>
                      <a:pt x="549" y="1227"/>
                    </a:lnTo>
                    <a:lnTo>
                      <a:pt x="533" y="1199"/>
                    </a:lnTo>
                    <a:lnTo>
                      <a:pt x="514" y="1176"/>
                    </a:lnTo>
                    <a:lnTo>
                      <a:pt x="489" y="1156"/>
                    </a:lnTo>
                    <a:lnTo>
                      <a:pt x="460" y="1140"/>
                    </a:lnTo>
                    <a:lnTo>
                      <a:pt x="430" y="1131"/>
                    </a:lnTo>
                    <a:lnTo>
                      <a:pt x="396" y="1128"/>
                    </a:lnTo>
                    <a:lnTo>
                      <a:pt x="391" y="1128"/>
                    </a:lnTo>
                    <a:lnTo>
                      <a:pt x="385" y="1128"/>
                    </a:lnTo>
                    <a:lnTo>
                      <a:pt x="378" y="1128"/>
                    </a:lnTo>
                    <a:lnTo>
                      <a:pt x="373" y="1129"/>
                    </a:lnTo>
                    <a:lnTo>
                      <a:pt x="371" y="1114"/>
                    </a:lnTo>
                    <a:lnTo>
                      <a:pt x="370" y="1097"/>
                    </a:lnTo>
                    <a:lnTo>
                      <a:pt x="370" y="1080"/>
                    </a:lnTo>
                    <a:lnTo>
                      <a:pt x="370" y="1064"/>
                    </a:lnTo>
                    <a:lnTo>
                      <a:pt x="531" y="1064"/>
                    </a:lnTo>
                    <a:lnTo>
                      <a:pt x="531" y="1123"/>
                    </a:lnTo>
                    <a:lnTo>
                      <a:pt x="1065" y="1123"/>
                    </a:lnTo>
                    <a:lnTo>
                      <a:pt x="1065" y="1064"/>
                    </a:lnTo>
                    <a:lnTo>
                      <a:pt x="1212" y="1064"/>
                    </a:lnTo>
                    <a:lnTo>
                      <a:pt x="1330" y="970"/>
                    </a:lnTo>
                    <a:lnTo>
                      <a:pt x="376" y="970"/>
                    </a:lnTo>
                    <a:lnTo>
                      <a:pt x="381" y="938"/>
                    </a:lnTo>
                    <a:lnTo>
                      <a:pt x="386" y="905"/>
                    </a:lnTo>
                    <a:lnTo>
                      <a:pt x="394" y="874"/>
                    </a:lnTo>
                    <a:lnTo>
                      <a:pt x="402" y="841"/>
                    </a:lnTo>
                    <a:lnTo>
                      <a:pt x="412" y="810"/>
                    </a:lnTo>
                    <a:lnTo>
                      <a:pt x="424" y="780"/>
                    </a:lnTo>
                    <a:lnTo>
                      <a:pt x="436" y="750"/>
                    </a:lnTo>
                    <a:lnTo>
                      <a:pt x="450" y="720"/>
                    </a:lnTo>
                    <a:lnTo>
                      <a:pt x="465" y="691"/>
                    </a:lnTo>
                    <a:lnTo>
                      <a:pt x="481" y="664"/>
                    </a:lnTo>
                    <a:lnTo>
                      <a:pt x="499" y="636"/>
                    </a:lnTo>
                    <a:lnTo>
                      <a:pt x="517" y="608"/>
                    </a:lnTo>
                    <a:lnTo>
                      <a:pt x="537" y="581"/>
                    </a:lnTo>
                    <a:lnTo>
                      <a:pt x="557" y="556"/>
                    </a:lnTo>
                    <a:lnTo>
                      <a:pt x="578" y="530"/>
                    </a:lnTo>
                    <a:lnTo>
                      <a:pt x="600" y="506"/>
                    </a:lnTo>
                    <a:lnTo>
                      <a:pt x="600" y="386"/>
                    </a:lnTo>
                    <a:lnTo>
                      <a:pt x="657" y="347"/>
                    </a:lnTo>
                    <a:lnTo>
                      <a:pt x="657" y="450"/>
                    </a:lnTo>
                    <a:lnTo>
                      <a:pt x="659" y="449"/>
                    </a:lnTo>
                    <a:lnTo>
                      <a:pt x="661" y="448"/>
                    </a:lnTo>
                    <a:lnTo>
                      <a:pt x="662" y="447"/>
                    </a:lnTo>
                    <a:lnTo>
                      <a:pt x="663" y="446"/>
                    </a:lnTo>
                    <a:lnTo>
                      <a:pt x="663" y="630"/>
                    </a:lnTo>
                    <a:lnTo>
                      <a:pt x="1053" y="396"/>
                    </a:lnTo>
                    <a:lnTo>
                      <a:pt x="930" y="391"/>
                    </a:lnTo>
                    <a:lnTo>
                      <a:pt x="930" y="0"/>
                    </a:lnTo>
                    <a:lnTo>
                      <a:pt x="663" y="0"/>
                    </a:lnTo>
                    <a:lnTo>
                      <a:pt x="663" y="237"/>
                    </a:lnTo>
                    <a:lnTo>
                      <a:pt x="591" y="261"/>
                    </a:lnTo>
                    <a:lnTo>
                      <a:pt x="523" y="290"/>
                    </a:lnTo>
                    <a:lnTo>
                      <a:pt x="458" y="324"/>
                    </a:lnTo>
                    <a:lnTo>
                      <a:pt x="396" y="361"/>
                    </a:lnTo>
                    <a:lnTo>
                      <a:pt x="338" y="403"/>
                    </a:lnTo>
                    <a:lnTo>
                      <a:pt x="284" y="447"/>
                    </a:lnTo>
                    <a:lnTo>
                      <a:pt x="234" y="496"/>
                    </a:lnTo>
                    <a:lnTo>
                      <a:pt x="188" y="547"/>
                    </a:lnTo>
                    <a:lnTo>
                      <a:pt x="146" y="603"/>
                    </a:lnTo>
                    <a:lnTo>
                      <a:pt x="109" y="659"/>
                    </a:lnTo>
                    <a:lnTo>
                      <a:pt x="77" y="720"/>
                    </a:lnTo>
                    <a:lnTo>
                      <a:pt x="51" y="783"/>
                    </a:lnTo>
                    <a:lnTo>
                      <a:pt x="30" y="847"/>
                    </a:lnTo>
                    <a:lnTo>
                      <a:pt x="15" y="915"/>
                    </a:lnTo>
                    <a:lnTo>
                      <a:pt x="6" y="984"/>
                    </a:lnTo>
                    <a:lnTo>
                      <a:pt x="2" y="1054"/>
                    </a:lnTo>
                    <a:lnTo>
                      <a:pt x="6" y="1121"/>
                    </a:lnTo>
                    <a:lnTo>
                      <a:pt x="14" y="1188"/>
                    </a:lnTo>
                    <a:lnTo>
                      <a:pt x="28" y="1253"/>
                    </a:lnTo>
                    <a:lnTo>
                      <a:pt x="48" y="1315"/>
                    </a:lnTo>
                    <a:lnTo>
                      <a:pt x="72" y="1376"/>
                    </a:lnTo>
                    <a:lnTo>
                      <a:pt x="101" y="1434"/>
                    </a:lnTo>
                    <a:lnTo>
                      <a:pt x="136" y="1490"/>
                    </a:lnTo>
                    <a:lnTo>
                      <a:pt x="174" y="1544"/>
                    </a:lnTo>
                    <a:lnTo>
                      <a:pt x="85" y="1694"/>
                    </a:lnTo>
                    <a:lnTo>
                      <a:pt x="1152" y="1694"/>
                    </a:lnTo>
                    <a:lnTo>
                      <a:pt x="1165" y="1749"/>
                    </a:lnTo>
                    <a:lnTo>
                      <a:pt x="57" y="1749"/>
                    </a:lnTo>
                    <a:lnTo>
                      <a:pt x="0" y="1847"/>
                    </a:lnTo>
                    <a:lnTo>
                      <a:pt x="1415" y="1847"/>
                    </a:lnTo>
                    <a:lnTo>
                      <a:pt x="1273" y="1544"/>
                    </a:lnTo>
                    <a:close/>
                  </a:path>
                </a:pathLst>
              </a:custGeom>
              <a:solidFill>
                <a:srgbClr val="FF0000"/>
              </a:solidFill>
              <a:ln w="9525">
                <a:solidFill>
                  <a:srgbClr val="FF0000"/>
                </a:solidFill>
                <a:round/>
                <a:headEnd/>
                <a:tailEnd/>
              </a:ln>
            </p:spPr>
            <p:txBody>
              <a:bodyPr>
                <a:prstTxWarp prst="textNoShape">
                  <a:avLst/>
                </a:prstTxWarp>
              </a:bodyPr>
              <a:lstStyle/>
              <a:p>
                <a:endParaRPr lang="en-US" dirty="0"/>
              </a:p>
            </p:txBody>
          </p:sp>
          <p:sp>
            <p:nvSpPr>
              <p:cNvPr id="95268" name="Freeform 36"/>
              <p:cNvSpPr>
                <a:spLocks/>
              </p:cNvSpPr>
              <p:nvPr/>
            </p:nvSpPr>
            <p:spPr bwMode="auto">
              <a:xfrm>
                <a:off x="4033" y="1325"/>
                <a:ext cx="124" cy="94"/>
              </a:xfrm>
              <a:custGeom>
                <a:avLst/>
                <a:gdLst/>
                <a:ahLst/>
                <a:cxnLst>
                  <a:cxn ang="0">
                    <a:pos x="559" y="106"/>
                  </a:cxn>
                  <a:cxn ang="0">
                    <a:pos x="530" y="94"/>
                  </a:cxn>
                  <a:cxn ang="0">
                    <a:pos x="533" y="70"/>
                  </a:cxn>
                  <a:cxn ang="0">
                    <a:pos x="533" y="45"/>
                  </a:cxn>
                  <a:cxn ang="0">
                    <a:pos x="528" y="22"/>
                  </a:cxn>
                  <a:cxn ang="0">
                    <a:pos x="520" y="0"/>
                  </a:cxn>
                  <a:cxn ang="0">
                    <a:pos x="0" y="299"/>
                  </a:cxn>
                  <a:cxn ang="0">
                    <a:pos x="9" y="310"/>
                  </a:cxn>
                  <a:cxn ang="0">
                    <a:pos x="19" y="320"/>
                  </a:cxn>
                  <a:cxn ang="0">
                    <a:pos x="30" y="329"/>
                  </a:cxn>
                  <a:cxn ang="0">
                    <a:pos x="43" y="336"/>
                  </a:cxn>
                  <a:cxn ang="0">
                    <a:pos x="56" y="343"/>
                  </a:cxn>
                  <a:cxn ang="0">
                    <a:pos x="69" y="349"/>
                  </a:cxn>
                  <a:cxn ang="0">
                    <a:pos x="84" y="354"/>
                  </a:cxn>
                  <a:cxn ang="0">
                    <a:pos x="100" y="358"/>
                  </a:cxn>
                  <a:cxn ang="0">
                    <a:pos x="102" y="391"/>
                  </a:cxn>
                  <a:cxn ang="0">
                    <a:pos x="138" y="390"/>
                  </a:cxn>
                  <a:cxn ang="0">
                    <a:pos x="142" y="472"/>
                  </a:cxn>
                  <a:cxn ang="0">
                    <a:pos x="214" y="469"/>
                  </a:cxn>
                  <a:cxn ang="0">
                    <a:pos x="209" y="386"/>
                  </a:cxn>
                  <a:cxn ang="0">
                    <a:pos x="252" y="384"/>
                  </a:cxn>
                  <a:cxn ang="0">
                    <a:pos x="250" y="351"/>
                  </a:cxn>
                  <a:cxn ang="0">
                    <a:pos x="255" y="350"/>
                  </a:cxn>
                  <a:cxn ang="0">
                    <a:pos x="259" y="349"/>
                  </a:cxn>
                  <a:cxn ang="0">
                    <a:pos x="263" y="348"/>
                  </a:cxn>
                  <a:cxn ang="0">
                    <a:pos x="267" y="345"/>
                  </a:cxn>
                  <a:cxn ang="0">
                    <a:pos x="272" y="344"/>
                  </a:cxn>
                  <a:cxn ang="0">
                    <a:pos x="277" y="343"/>
                  </a:cxn>
                  <a:cxn ang="0">
                    <a:pos x="280" y="341"/>
                  </a:cxn>
                  <a:cxn ang="0">
                    <a:pos x="285" y="340"/>
                  </a:cxn>
                  <a:cxn ang="0">
                    <a:pos x="305" y="374"/>
                  </a:cxn>
                  <a:cxn ang="0">
                    <a:pos x="336" y="356"/>
                  </a:cxn>
                  <a:cxn ang="0">
                    <a:pos x="379" y="428"/>
                  </a:cxn>
                  <a:cxn ang="0">
                    <a:pos x="441" y="393"/>
                  </a:cxn>
                  <a:cxn ang="0">
                    <a:pos x="397" y="322"/>
                  </a:cxn>
                  <a:cxn ang="0">
                    <a:pos x="434" y="300"/>
                  </a:cxn>
                  <a:cxn ang="0">
                    <a:pos x="414" y="268"/>
                  </a:cxn>
                  <a:cxn ang="0">
                    <a:pos x="420" y="262"/>
                  </a:cxn>
                  <a:cxn ang="0">
                    <a:pos x="426" y="256"/>
                  </a:cxn>
                  <a:cxn ang="0">
                    <a:pos x="433" y="251"/>
                  </a:cxn>
                  <a:cxn ang="0">
                    <a:pos x="438" y="245"/>
                  </a:cxn>
                  <a:cxn ang="0">
                    <a:pos x="444" y="241"/>
                  </a:cxn>
                  <a:cxn ang="0">
                    <a:pos x="450" y="235"/>
                  </a:cxn>
                  <a:cxn ang="0">
                    <a:pos x="454" y="230"/>
                  </a:cxn>
                  <a:cxn ang="0">
                    <a:pos x="460" y="224"/>
                  </a:cxn>
                  <a:cxn ang="0">
                    <a:pos x="499" y="241"/>
                  </a:cxn>
                  <a:cxn ang="0">
                    <a:pos x="512" y="209"/>
                  </a:cxn>
                  <a:cxn ang="0">
                    <a:pos x="591" y="243"/>
                  </a:cxn>
                  <a:cxn ang="0">
                    <a:pos x="620" y="179"/>
                  </a:cxn>
                  <a:cxn ang="0">
                    <a:pos x="541" y="145"/>
                  </a:cxn>
                  <a:cxn ang="0">
                    <a:pos x="559" y="106"/>
                  </a:cxn>
                </a:cxnLst>
                <a:rect l="0" t="0" r="r" b="b"/>
                <a:pathLst>
                  <a:path w="620" h="472">
                    <a:moveTo>
                      <a:pt x="559" y="106"/>
                    </a:moveTo>
                    <a:lnTo>
                      <a:pt x="530" y="94"/>
                    </a:lnTo>
                    <a:lnTo>
                      <a:pt x="533" y="70"/>
                    </a:lnTo>
                    <a:lnTo>
                      <a:pt x="533" y="45"/>
                    </a:lnTo>
                    <a:lnTo>
                      <a:pt x="528" y="22"/>
                    </a:lnTo>
                    <a:lnTo>
                      <a:pt x="520" y="0"/>
                    </a:lnTo>
                    <a:lnTo>
                      <a:pt x="0" y="299"/>
                    </a:lnTo>
                    <a:lnTo>
                      <a:pt x="9" y="310"/>
                    </a:lnTo>
                    <a:lnTo>
                      <a:pt x="19" y="320"/>
                    </a:lnTo>
                    <a:lnTo>
                      <a:pt x="30" y="329"/>
                    </a:lnTo>
                    <a:lnTo>
                      <a:pt x="43" y="336"/>
                    </a:lnTo>
                    <a:lnTo>
                      <a:pt x="56" y="343"/>
                    </a:lnTo>
                    <a:lnTo>
                      <a:pt x="69" y="349"/>
                    </a:lnTo>
                    <a:lnTo>
                      <a:pt x="84" y="354"/>
                    </a:lnTo>
                    <a:lnTo>
                      <a:pt x="100" y="358"/>
                    </a:lnTo>
                    <a:lnTo>
                      <a:pt x="102" y="391"/>
                    </a:lnTo>
                    <a:lnTo>
                      <a:pt x="138" y="390"/>
                    </a:lnTo>
                    <a:lnTo>
                      <a:pt x="142" y="472"/>
                    </a:lnTo>
                    <a:lnTo>
                      <a:pt x="214" y="469"/>
                    </a:lnTo>
                    <a:lnTo>
                      <a:pt x="209" y="386"/>
                    </a:lnTo>
                    <a:lnTo>
                      <a:pt x="252" y="384"/>
                    </a:lnTo>
                    <a:lnTo>
                      <a:pt x="250" y="351"/>
                    </a:lnTo>
                    <a:lnTo>
                      <a:pt x="255" y="350"/>
                    </a:lnTo>
                    <a:lnTo>
                      <a:pt x="259" y="349"/>
                    </a:lnTo>
                    <a:lnTo>
                      <a:pt x="263" y="348"/>
                    </a:lnTo>
                    <a:lnTo>
                      <a:pt x="267" y="345"/>
                    </a:lnTo>
                    <a:lnTo>
                      <a:pt x="272" y="344"/>
                    </a:lnTo>
                    <a:lnTo>
                      <a:pt x="277" y="343"/>
                    </a:lnTo>
                    <a:lnTo>
                      <a:pt x="280" y="341"/>
                    </a:lnTo>
                    <a:lnTo>
                      <a:pt x="285" y="340"/>
                    </a:lnTo>
                    <a:lnTo>
                      <a:pt x="305" y="374"/>
                    </a:lnTo>
                    <a:lnTo>
                      <a:pt x="336" y="356"/>
                    </a:lnTo>
                    <a:lnTo>
                      <a:pt x="379" y="428"/>
                    </a:lnTo>
                    <a:lnTo>
                      <a:pt x="441" y="393"/>
                    </a:lnTo>
                    <a:lnTo>
                      <a:pt x="397" y="322"/>
                    </a:lnTo>
                    <a:lnTo>
                      <a:pt x="434" y="300"/>
                    </a:lnTo>
                    <a:lnTo>
                      <a:pt x="414" y="268"/>
                    </a:lnTo>
                    <a:lnTo>
                      <a:pt x="420" y="262"/>
                    </a:lnTo>
                    <a:lnTo>
                      <a:pt x="426" y="256"/>
                    </a:lnTo>
                    <a:lnTo>
                      <a:pt x="433" y="251"/>
                    </a:lnTo>
                    <a:lnTo>
                      <a:pt x="438" y="245"/>
                    </a:lnTo>
                    <a:lnTo>
                      <a:pt x="444" y="241"/>
                    </a:lnTo>
                    <a:lnTo>
                      <a:pt x="450" y="235"/>
                    </a:lnTo>
                    <a:lnTo>
                      <a:pt x="454" y="230"/>
                    </a:lnTo>
                    <a:lnTo>
                      <a:pt x="460" y="224"/>
                    </a:lnTo>
                    <a:lnTo>
                      <a:pt x="499" y="241"/>
                    </a:lnTo>
                    <a:lnTo>
                      <a:pt x="512" y="209"/>
                    </a:lnTo>
                    <a:lnTo>
                      <a:pt x="591" y="243"/>
                    </a:lnTo>
                    <a:lnTo>
                      <a:pt x="620" y="179"/>
                    </a:lnTo>
                    <a:lnTo>
                      <a:pt x="541" y="145"/>
                    </a:lnTo>
                    <a:lnTo>
                      <a:pt x="559" y="106"/>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69" name="Freeform 37"/>
              <p:cNvSpPr>
                <a:spLocks/>
              </p:cNvSpPr>
              <p:nvPr/>
            </p:nvSpPr>
            <p:spPr bwMode="auto">
              <a:xfrm>
                <a:off x="3971" y="1473"/>
                <a:ext cx="46" cy="45"/>
              </a:xfrm>
              <a:custGeom>
                <a:avLst/>
                <a:gdLst/>
                <a:ahLst/>
                <a:cxnLst>
                  <a:cxn ang="0">
                    <a:pos x="114" y="222"/>
                  </a:cxn>
                  <a:cxn ang="0">
                    <a:pos x="137" y="220"/>
                  </a:cxn>
                  <a:cxn ang="0">
                    <a:pos x="158" y="214"/>
                  </a:cxn>
                  <a:cxn ang="0">
                    <a:pos x="178" y="204"/>
                  </a:cxn>
                  <a:cxn ang="0">
                    <a:pos x="195" y="190"/>
                  </a:cxn>
                  <a:cxn ang="0">
                    <a:pos x="207" y="174"/>
                  </a:cxn>
                  <a:cxn ang="0">
                    <a:pos x="217" y="155"/>
                  </a:cxn>
                  <a:cxn ang="0">
                    <a:pos x="224" y="134"/>
                  </a:cxn>
                  <a:cxn ang="0">
                    <a:pos x="227" y="111"/>
                  </a:cxn>
                  <a:cxn ang="0">
                    <a:pos x="224" y="89"/>
                  </a:cxn>
                  <a:cxn ang="0">
                    <a:pos x="217" y="68"/>
                  </a:cxn>
                  <a:cxn ang="0">
                    <a:pos x="207" y="49"/>
                  </a:cxn>
                  <a:cxn ang="0">
                    <a:pos x="195" y="32"/>
                  </a:cxn>
                  <a:cxn ang="0">
                    <a:pos x="178" y="19"/>
                  </a:cxn>
                  <a:cxn ang="0">
                    <a:pos x="158" y="9"/>
                  </a:cxn>
                  <a:cxn ang="0">
                    <a:pos x="137" y="2"/>
                  </a:cxn>
                  <a:cxn ang="0">
                    <a:pos x="114" y="0"/>
                  </a:cxn>
                  <a:cxn ang="0">
                    <a:pos x="91" y="2"/>
                  </a:cxn>
                  <a:cxn ang="0">
                    <a:pos x="69" y="9"/>
                  </a:cxn>
                  <a:cxn ang="0">
                    <a:pos x="50" y="19"/>
                  </a:cxn>
                  <a:cxn ang="0">
                    <a:pos x="33" y="32"/>
                  </a:cxn>
                  <a:cxn ang="0">
                    <a:pos x="19" y="49"/>
                  </a:cxn>
                  <a:cxn ang="0">
                    <a:pos x="9" y="68"/>
                  </a:cxn>
                  <a:cxn ang="0">
                    <a:pos x="2" y="89"/>
                  </a:cxn>
                  <a:cxn ang="0">
                    <a:pos x="0" y="111"/>
                  </a:cxn>
                  <a:cxn ang="0">
                    <a:pos x="2" y="134"/>
                  </a:cxn>
                  <a:cxn ang="0">
                    <a:pos x="9" y="155"/>
                  </a:cxn>
                  <a:cxn ang="0">
                    <a:pos x="19" y="174"/>
                  </a:cxn>
                  <a:cxn ang="0">
                    <a:pos x="33" y="190"/>
                  </a:cxn>
                  <a:cxn ang="0">
                    <a:pos x="50" y="204"/>
                  </a:cxn>
                  <a:cxn ang="0">
                    <a:pos x="69" y="214"/>
                  </a:cxn>
                  <a:cxn ang="0">
                    <a:pos x="91" y="220"/>
                  </a:cxn>
                  <a:cxn ang="0">
                    <a:pos x="114" y="222"/>
                  </a:cxn>
                </a:cxnLst>
                <a:rect l="0" t="0" r="r" b="b"/>
                <a:pathLst>
                  <a:path w="227" h="222">
                    <a:moveTo>
                      <a:pt x="114" y="222"/>
                    </a:moveTo>
                    <a:lnTo>
                      <a:pt x="137" y="220"/>
                    </a:lnTo>
                    <a:lnTo>
                      <a:pt x="158" y="214"/>
                    </a:lnTo>
                    <a:lnTo>
                      <a:pt x="178" y="204"/>
                    </a:lnTo>
                    <a:lnTo>
                      <a:pt x="195" y="190"/>
                    </a:lnTo>
                    <a:lnTo>
                      <a:pt x="207" y="174"/>
                    </a:lnTo>
                    <a:lnTo>
                      <a:pt x="217" y="155"/>
                    </a:lnTo>
                    <a:lnTo>
                      <a:pt x="224" y="134"/>
                    </a:lnTo>
                    <a:lnTo>
                      <a:pt x="227" y="111"/>
                    </a:lnTo>
                    <a:lnTo>
                      <a:pt x="224" y="89"/>
                    </a:lnTo>
                    <a:lnTo>
                      <a:pt x="217" y="68"/>
                    </a:lnTo>
                    <a:lnTo>
                      <a:pt x="207" y="49"/>
                    </a:lnTo>
                    <a:lnTo>
                      <a:pt x="195" y="32"/>
                    </a:lnTo>
                    <a:lnTo>
                      <a:pt x="178" y="19"/>
                    </a:lnTo>
                    <a:lnTo>
                      <a:pt x="158" y="9"/>
                    </a:lnTo>
                    <a:lnTo>
                      <a:pt x="137" y="2"/>
                    </a:lnTo>
                    <a:lnTo>
                      <a:pt x="114" y="0"/>
                    </a:lnTo>
                    <a:lnTo>
                      <a:pt x="91" y="2"/>
                    </a:lnTo>
                    <a:lnTo>
                      <a:pt x="69" y="9"/>
                    </a:lnTo>
                    <a:lnTo>
                      <a:pt x="50" y="19"/>
                    </a:lnTo>
                    <a:lnTo>
                      <a:pt x="33" y="32"/>
                    </a:lnTo>
                    <a:lnTo>
                      <a:pt x="19" y="49"/>
                    </a:lnTo>
                    <a:lnTo>
                      <a:pt x="9" y="68"/>
                    </a:lnTo>
                    <a:lnTo>
                      <a:pt x="2" y="89"/>
                    </a:lnTo>
                    <a:lnTo>
                      <a:pt x="0" y="111"/>
                    </a:lnTo>
                    <a:lnTo>
                      <a:pt x="2" y="134"/>
                    </a:lnTo>
                    <a:lnTo>
                      <a:pt x="9" y="155"/>
                    </a:lnTo>
                    <a:lnTo>
                      <a:pt x="19" y="174"/>
                    </a:lnTo>
                    <a:lnTo>
                      <a:pt x="33" y="190"/>
                    </a:lnTo>
                    <a:lnTo>
                      <a:pt x="50" y="204"/>
                    </a:lnTo>
                    <a:lnTo>
                      <a:pt x="69" y="214"/>
                    </a:lnTo>
                    <a:lnTo>
                      <a:pt x="91" y="220"/>
                    </a:lnTo>
                    <a:lnTo>
                      <a:pt x="114" y="222"/>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70" name="Freeform 38"/>
              <p:cNvSpPr>
                <a:spLocks/>
              </p:cNvSpPr>
              <p:nvPr/>
            </p:nvSpPr>
            <p:spPr bwMode="auto">
              <a:xfrm>
                <a:off x="4040" y="1179"/>
                <a:ext cx="66" cy="50"/>
              </a:xfrm>
              <a:custGeom>
                <a:avLst/>
                <a:gdLst/>
                <a:ahLst/>
                <a:cxnLst>
                  <a:cxn ang="0">
                    <a:pos x="330" y="191"/>
                  </a:cxn>
                  <a:cxn ang="0">
                    <a:pos x="236" y="191"/>
                  </a:cxn>
                  <a:cxn ang="0">
                    <a:pos x="236" y="0"/>
                  </a:cxn>
                  <a:cxn ang="0">
                    <a:pos x="97" y="0"/>
                  </a:cxn>
                  <a:cxn ang="0">
                    <a:pos x="97" y="191"/>
                  </a:cxn>
                  <a:cxn ang="0">
                    <a:pos x="0" y="191"/>
                  </a:cxn>
                  <a:cxn ang="0">
                    <a:pos x="0" y="248"/>
                  </a:cxn>
                  <a:cxn ang="0">
                    <a:pos x="330" y="248"/>
                  </a:cxn>
                  <a:cxn ang="0">
                    <a:pos x="330" y="191"/>
                  </a:cxn>
                </a:cxnLst>
                <a:rect l="0" t="0" r="r" b="b"/>
                <a:pathLst>
                  <a:path w="330" h="248">
                    <a:moveTo>
                      <a:pt x="330" y="191"/>
                    </a:moveTo>
                    <a:lnTo>
                      <a:pt x="236" y="191"/>
                    </a:lnTo>
                    <a:lnTo>
                      <a:pt x="236" y="0"/>
                    </a:lnTo>
                    <a:lnTo>
                      <a:pt x="97" y="0"/>
                    </a:lnTo>
                    <a:lnTo>
                      <a:pt x="97" y="191"/>
                    </a:lnTo>
                    <a:lnTo>
                      <a:pt x="0" y="191"/>
                    </a:lnTo>
                    <a:lnTo>
                      <a:pt x="0" y="248"/>
                    </a:lnTo>
                    <a:lnTo>
                      <a:pt x="330" y="248"/>
                    </a:lnTo>
                    <a:lnTo>
                      <a:pt x="330" y="191"/>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71" name="Rectangle 39"/>
              <p:cNvSpPr>
                <a:spLocks noChangeArrowheads="1"/>
              </p:cNvSpPr>
              <p:nvPr/>
            </p:nvSpPr>
            <p:spPr bwMode="auto">
              <a:xfrm>
                <a:off x="4042" y="1473"/>
                <a:ext cx="68" cy="15"/>
              </a:xfrm>
              <a:prstGeom prst="rect">
                <a:avLst/>
              </a:prstGeom>
              <a:solidFill>
                <a:srgbClr val="3FE000"/>
              </a:solidFill>
              <a:ln w="9525">
                <a:noFill/>
                <a:miter lim="800000"/>
                <a:headEnd/>
                <a:tailEnd/>
              </a:ln>
            </p:spPr>
            <p:txBody>
              <a:bodyPr>
                <a:prstTxWarp prst="textNoShape">
                  <a:avLst/>
                </a:prstTxWarp>
              </a:bodyPr>
              <a:lstStyle/>
              <a:p>
                <a:endParaRPr lang="en-US" dirty="0"/>
              </a:p>
            </p:txBody>
          </p:sp>
          <p:sp>
            <p:nvSpPr>
              <p:cNvPr id="95272" name="Freeform 40"/>
              <p:cNvSpPr>
                <a:spLocks/>
              </p:cNvSpPr>
              <p:nvPr/>
            </p:nvSpPr>
            <p:spPr bwMode="auto">
              <a:xfrm>
                <a:off x="4059" y="1167"/>
                <a:ext cx="29" cy="6"/>
              </a:xfrm>
              <a:custGeom>
                <a:avLst/>
                <a:gdLst/>
                <a:ahLst/>
                <a:cxnLst>
                  <a:cxn ang="0">
                    <a:pos x="142" y="29"/>
                  </a:cxn>
                  <a:cxn ang="0">
                    <a:pos x="114" y="0"/>
                  </a:cxn>
                  <a:cxn ang="0">
                    <a:pos x="28" y="0"/>
                  </a:cxn>
                  <a:cxn ang="0">
                    <a:pos x="0" y="29"/>
                  </a:cxn>
                  <a:cxn ang="0">
                    <a:pos x="142" y="29"/>
                  </a:cxn>
                </a:cxnLst>
                <a:rect l="0" t="0" r="r" b="b"/>
                <a:pathLst>
                  <a:path w="142" h="29">
                    <a:moveTo>
                      <a:pt x="142" y="29"/>
                    </a:moveTo>
                    <a:lnTo>
                      <a:pt x="114" y="0"/>
                    </a:lnTo>
                    <a:lnTo>
                      <a:pt x="28" y="0"/>
                    </a:lnTo>
                    <a:lnTo>
                      <a:pt x="0" y="29"/>
                    </a:lnTo>
                    <a:lnTo>
                      <a:pt x="142" y="29"/>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73" name="Freeform 41"/>
              <p:cNvSpPr>
                <a:spLocks/>
              </p:cNvSpPr>
              <p:nvPr/>
            </p:nvSpPr>
            <p:spPr bwMode="auto">
              <a:xfrm>
                <a:off x="4063" y="1249"/>
                <a:ext cx="12" cy="88"/>
              </a:xfrm>
              <a:custGeom>
                <a:avLst/>
                <a:gdLst/>
                <a:ahLst/>
                <a:cxnLst>
                  <a:cxn ang="0">
                    <a:pos x="57" y="390"/>
                  </a:cxn>
                  <a:cxn ang="0">
                    <a:pos x="57" y="0"/>
                  </a:cxn>
                  <a:cxn ang="0">
                    <a:pos x="0" y="0"/>
                  </a:cxn>
                  <a:cxn ang="0">
                    <a:pos x="0" y="439"/>
                  </a:cxn>
                  <a:cxn ang="0">
                    <a:pos x="57" y="390"/>
                  </a:cxn>
                </a:cxnLst>
                <a:rect l="0" t="0" r="r" b="b"/>
                <a:pathLst>
                  <a:path w="57" h="439">
                    <a:moveTo>
                      <a:pt x="57" y="390"/>
                    </a:moveTo>
                    <a:lnTo>
                      <a:pt x="57" y="0"/>
                    </a:lnTo>
                    <a:lnTo>
                      <a:pt x="0" y="0"/>
                    </a:lnTo>
                    <a:lnTo>
                      <a:pt x="0" y="439"/>
                    </a:lnTo>
                    <a:lnTo>
                      <a:pt x="57" y="390"/>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74" name="Freeform 42"/>
              <p:cNvSpPr>
                <a:spLocks/>
              </p:cNvSpPr>
              <p:nvPr/>
            </p:nvSpPr>
            <p:spPr bwMode="auto">
              <a:xfrm>
                <a:off x="3983" y="1484"/>
                <a:ext cx="23" cy="23"/>
              </a:xfrm>
              <a:custGeom>
                <a:avLst/>
                <a:gdLst/>
                <a:ahLst/>
                <a:cxnLst>
                  <a:cxn ang="0">
                    <a:pos x="60" y="117"/>
                  </a:cxn>
                  <a:cxn ang="0">
                    <a:pos x="71" y="116"/>
                  </a:cxn>
                  <a:cxn ang="0">
                    <a:pos x="83" y="113"/>
                  </a:cxn>
                  <a:cxn ang="0">
                    <a:pos x="93" y="107"/>
                  </a:cxn>
                  <a:cxn ang="0">
                    <a:pos x="102" y="100"/>
                  </a:cxn>
                  <a:cxn ang="0">
                    <a:pos x="109" y="91"/>
                  </a:cxn>
                  <a:cxn ang="0">
                    <a:pos x="115" y="81"/>
                  </a:cxn>
                  <a:cxn ang="0">
                    <a:pos x="118" y="71"/>
                  </a:cxn>
                  <a:cxn ang="0">
                    <a:pos x="119" y="59"/>
                  </a:cxn>
                  <a:cxn ang="0">
                    <a:pos x="118" y="47"/>
                  </a:cxn>
                  <a:cxn ang="0">
                    <a:pos x="115" y="36"/>
                  </a:cxn>
                  <a:cxn ang="0">
                    <a:pos x="109" y="26"/>
                  </a:cxn>
                  <a:cxn ang="0">
                    <a:pos x="102" y="18"/>
                  </a:cxn>
                  <a:cxn ang="0">
                    <a:pos x="93" y="10"/>
                  </a:cxn>
                  <a:cxn ang="0">
                    <a:pos x="83" y="5"/>
                  </a:cxn>
                  <a:cxn ang="0">
                    <a:pos x="71" y="1"/>
                  </a:cxn>
                  <a:cxn ang="0">
                    <a:pos x="60" y="0"/>
                  </a:cxn>
                  <a:cxn ang="0">
                    <a:pos x="48" y="1"/>
                  </a:cxn>
                  <a:cxn ang="0">
                    <a:pos x="36" y="5"/>
                  </a:cxn>
                  <a:cxn ang="0">
                    <a:pos x="26" y="10"/>
                  </a:cxn>
                  <a:cxn ang="0">
                    <a:pos x="18" y="18"/>
                  </a:cxn>
                  <a:cxn ang="0">
                    <a:pos x="10" y="26"/>
                  </a:cxn>
                  <a:cxn ang="0">
                    <a:pos x="4" y="36"/>
                  </a:cxn>
                  <a:cxn ang="0">
                    <a:pos x="1" y="47"/>
                  </a:cxn>
                  <a:cxn ang="0">
                    <a:pos x="0" y="59"/>
                  </a:cxn>
                  <a:cxn ang="0">
                    <a:pos x="1" y="71"/>
                  </a:cxn>
                  <a:cxn ang="0">
                    <a:pos x="4" y="81"/>
                  </a:cxn>
                  <a:cxn ang="0">
                    <a:pos x="10" y="91"/>
                  </a:cxn>
                  <a:cxn ang="0">
                    <a:pos x="18" y="100"/>
                  </a:cxn>
                  <a:cxn ang="0">
                    <a:pos x="26" y="107"/>
                  </a:cxn>
                  <a:cxn ang="0">
                    <a:pos x="36" y="113"/>
                  </a:cxn>
                  <a:cxn ang="0">
                    <a:pos x="48" y="116"/>
                  </a:cxn>
                  <a:cxn ang="0">
                    <a:pos x="60" y="117"/>
                  </a:cxn>
                </a:cxnLst>
                <a:rect l="0" t="0" r="r" b="b"/>
                <a:pathLst>
                  <a:path w="119" h="117">
                    <a:moveTo>
                      <a:pt x="60" y="117"/>
                    </a:moveTo>
                    <a:lnTo>
                      <a:pt x="71" y="116"/>
                    </a:lnTo>
                    <a:lnTo>
                      <a:pt x="83" y="113"/>
                    </a:lnTo>
                    <a:lnTo>
                      <a:pt x="93" y="107"/>
                    </a:lnTo>
                    <a:lnTo>
                      <a:pt x="102" y="100"/>
                    </a:lnTo>
                    <a:lnTo>
                      <a:pt x="109" y="91"/>
                    </a:lnTo>
                    <a:lnTo>
                      <a:pt x="115" y="81"/>
                    </a:lnTo>
                    <a:lnTo>
                      <a:pt x="118" y="71"/>
                    </a:lnTo>
                    <a:lnTo>
                      <a:pt x="119" y="59"/>
                    </a:lnTo>
                    <a:lnTo>
                      <a:pt x="118" y="47"/>
                    </a:lnTo>
                    <a:lnTo>
                      <a:pt x="115" y="36"/>
                    </a:lnTo>
                    <a:lnTo>
                      <a:pt x="109" y="26"/>
                    </a:lnTo>
                    <a:lnTo>
                      <a:pt x="102" y="18"/>
                    </a:lnTo>
                    <a:lnTo>
                      <a:pt x="93" y="10"/>
                    </a:lnTo>
                    <a:lnTo>
                      <a:pt x="83" y="5"/>
                    </a:lnTo>
                    <a:lnTo>
                      <a:pt x="71" y="1"/>
                    </a:lnTo>
                    <a:lnTo>
                      <a:pt x="60" y="0"/>
                    </a:lnTo>
                    <a:lnTo>
                      <a:pt x="48" y="1"/>
                    </a:lnTo>
                    <a:lnTo>
                      <a:pt x="36" y="5"/>
                    </a:lnTo>
                    <a:lnTo>
                      <a:pt x="26" y="10"/>
                    </a:lnTo>
                    <a:lnTo>
                      <a:pt x="18" y="18"/>
                    </a:lnTo>
                    <a:lnTo>
                      <a:pt x="10" y="26"/>
                    </a:lnTo>
                    <a:lnTo>
                      <a:pt x="4" y="36"/>
                    </a:lnTo>
                    <a:lnTo>
                      <a:pt x="1" y="47"/>
                    </a:lnTo>
                    <a:lnTo>
                      <a:pt x="0" y="59"/>
                    </a:lnTo>
                    <a:lnTo>
                      <a:pt x="1" y="71"/>
                    </a:lnTo>
                    <a:lnTo>
                      <a:pt x="4" y="81"/>
                    </a:lnTo>
                    <a:lnTo>
                      <a:pt x="10" y="91"/>
                    </a:lnTo>
                    <a:lnTo>
                      <a:pt x="18" y="100"/>
                    </a:lnTo>
                    <a:lnTo>
                      <a:pt x="26" y="107"/>
                    </a:lnTo>
                    <a:lnTo>
                      <a:pt x="36" y="113"/>
                    </a:lnTo>
                    <a:lnTo>
                      <a:pt x="48" y="116"/>
                    </a:lnTo>
                    <a:lnTo>
                      <a:pt x="60" y="117"/>
                    </a:lnTo>
                    <a:close/>
                  </a:path>
                </a:pathLst>
              </a:custGeom>
              <a:solidFill>
                <a:srgbClr val="FF0000"/>
              </a:solidFill>
              <a:ln w="9525">
                <a:noFill/>
                <a:round/>
                <a:headEnd/>
                <a:tailEnd/>
              </a:ln>
            </p:spPr>
            <p:txBody>
              <a:bodyPr>
                <a:prstTxWarp prst="textNoShape">
                  <a:avLst/>
                </a:prstTxWarp>
              </a:bodyPr>
              <a:lstStyle/>
              <a:p>
                <a:endParaRPr lang="en-US" dirty="0"/>
              </a:p>
            </p:txBody>
          </p:sp>
          <p:sp>
            <p:nvSpPr>
              <p:cNvPr id="95275" name="AutoShape 43"/>
              <p:cNvSpPr>
                <a:spLocks noChangeAspect="1" noChangeArrowheads="1" noTextEdit="1"/>
              </p:cNvSpPr>
              <p:nvPr/>
            </p:nvSpPr>
            <p:spPr bwMode="auto">
              <a:xfrm>
                <a:off x="4060" y="1325"/>
                <a:ext cx="283" cy="440"/>
              </a:xfrm>
              <a:prstGeom prst="rect">
                <a:avLst/>
              </a:prstGeom>
              <a:noFill/>
              <a:ln w="9525">
                <a:noFill/>
                <a:miter lim="800000"/>
                <a:headEnd/>
                <a:tailEnd/>
              </a:ln>
            </p:spPr>
            <p:txBody>
              <a:bodyPr>
                <a:prstTxWarp prst="textNoShape">
                  <a:avLst/>
                </a:prstTxWarp>
              </a:bodyPr>
              <a:lstStyle/>
              <a:p>
                <a:endParaRPr lang="en-US" dirty="0"/>
              </a:p>
            </p:txBody>
          </p:sp>
          <p:sp>
            <p:nvSpPr>
              <p:cNvPr id="95276" name="Freeform 44"/>
              <p:cNvSpPr>
                <a:spLocks/>
              </p:cNvSpPr>
              <p:nvPr/>
            </p:nvSpPr>
            <p:spPr bwMode="auto">
              <a:xfrm>
                <a:off x="4060" y="1396"/>
                <a:ext cx="283" cy="369"/>
              </a:xfrm>
              <a:custGeom>
                <a:avLst/>
                <a:gdLst/>
                <a:ahLst/>
                <a:cxnLst>
                  <a:cxn ang="0">
                    <a:pos x="533" y="1544"/>
                  </a:cxn>
                  <a:cxn ang="0">
                    <a:pos x="515" y="1518"/>
                  </a:cxn>
                  <a:cxn ang="0">
                    <a:pos x="498" y="1491"/>
                  </a:cxn>
                  <a:cxn ang="0">
                    <a:pos x="481" y="1465"/>
                  </a:cxn>
                  <a:cxn ang="0">
                    <a:pos x="466" y="1437"/>
                  </a:cxn>
                  <a:cxn ang="0">
                    <a:pos x="505" y="1413"/>
                  </a:cxn>
                  <a:cxn ang="0">
                    <a:pos x="534" y="1378"/>
                  </a:cxn>
                  <a:cxn ang="0">
                    <a:pos x="555" y="1337"/>
                  </a:cxn>
                  <a:cxn ang="0">
                    <a:pos x="562" y="1290"/>
                  </a:cxn>
                  <a:cxn ang="0">
                    <a:pos x="549" y="1227"/>
                  </a:cxn>
                  <a:cxn ang="0">
                    <a:pos x="514" y="1176"/>
                  </a:cxn>
                  <a:cxn ang="0">
                    <a:pos x="460" y="1140"/>
                  </a:cxn>
                  <a:cxn ang="0">
                    <a:pos x="396" y="1128"/>
                  </a:cxn>
                  <a:cxn ang="0">
                    <a:pos x="385" y="1128"/>
                  </a:cxn>
                  <a:cxn ang="0">
                    <a:pos x="373" y="1129"/>
                  </a:cxn>
                  <a:cxn ang="0">
                    <a:pos x="370" y="1097"/>
                  </a:cxn>
                  <a:cxn ang="0">
                    <a:pos x="370" y="1064"/>
                  </a:cxn>
                  <a:cxn ang="0">
                    <a:pos x="531" y="1123"/>
                  </a:cxn>
                  <a:cxn ang="0">
                    <a:pos x="1065" y="1064"/>
                  </a:cxn>
                  <a:cxn ang="0">
                    <a:pos x="1330" y="970"/>
                  </a:cxn>
                  <a:cxn ang="0">
                    <a:pos x="381" y="938"/>
                  </a:cxn>
                  <a:cxn ang="0">
                    <a:pos x="394" y="874"/>
                  </a:cxn>
                  <a:cxn ang="0">
                    <a:pos x="412" y="810"/>
                  </a:cxn>
                  <a:cxn ang="0">
                    <a:pos x="436" y="750"/>
                  </a:cxn>
                  <a:cxn ang="0">
                    <a:pos x="465" y="691"/>
                  </a:cxn>
                  <a:cxn ang="0">
                    <a:pos x="499" y="636"/>
                  </a:cxn>
                  <a:cxn ang="0">
                    <a:pos x="537" y="581"/>
                  </a:cxn>
                  <a:cxn ang="0">
                    <a:pos x="578" y="530"/>
                  </a:cxn>
                  <a:cxn ang="0">
                    <a:pos x="600" y="386"/>
                  </a:cxn>
                  <a:cxn ang="0">
                    <a:pos x="657" y="450"/>
                  </a:cxn>
                  <a:cxn ang="0">
                    <a:pos x="661" y="448"/>
                  </a:cxn>
                  <a:cxn ang="0">
                    <a:pos x="663" y="446"/>
                  </a:cxn>
                  <a:cxn ang="0">
                    <a:pos x="1053" y="396"/>
                  </a:cxn>
                  <a:cxn ang="0">
                    <a:pos x="930" y="0"/>
                  </a:cxn>
                  <a:cxn ang="0">
                    <a:pos x="663" y="237"/>
                  </a:cxn>
                  <a:cxn ang="0">
                    <a:pos x="523" y="290"/>
                  </a:cxn>
                  <a:cxn ang="0">
                    <a:pos x="396" y="361"/>
                  </a:cxn>
                  <a:cxn ang="0">
                    <a:pos x="284" y="447"/>
                  </a:cxn>
                  <a:cxn ang="0">
                    <a:pos x="188" y="547"/>
                  </a:cxn>
                  <a:cxn ang="0">
                    <a:pos x="109" y="659"/>
                  </a:cxn>
                  <a:cxn ang="0">
                    <a:pos x="51" y="783"/>
                  </a:cxn>
                  <a:cxn ang="0">
                    <a:pos x="15" y="915"/>
                  </a:cxn>
                  <a:cxn ang="0">
                    <a:pos x="2" y="1054"/>
                  </a:cxn>
                  <a:cxn ang="0">
                    <a:pos x="14" y="1188"/>
                  </a:cxn>
                  <a:cxn ang="0">
                    <a:pos x="48" y="1315"/>
                  </a:cxn>
                  <a:cxn ang="0">
                    <a:pos x="101" y="1434"/>
                  </a:cxn>
                  <a:cxn ang="0">
                    <a:pos x="174" y="1544"/>
                  </a:cxn>
                  <a:cxn ang="0">
                    <a:pos x="1152" y="1694"/>
                  </a:cxn>
                  <a:cxn ang="0">
                    <a:pos x="57" y="1749"/>
                  </a:cxn>
                  <a:cxn ang="0">
                    <a:pos x="1415" y="1847"/>
                  </a:cxn>
                </a:cxnLst>
                <a:rect l="0" t="0" r="r" b="b"/>
                <a:pathLst>
                  <a:path w="1415" h="1847">
                    <a:moveTo>
                      <a:pt x="1273" y="1544"/>
                    </a:moveTo>
                    <a:lnTo>
                      <a:pt x="533" y="1544"/>
                    </a:lnTo>
                    <a:lnTo>
                      <a:pt x="524" y="1531"/>
                    </a:lnTo>
                    <a:lnTo>
                      <a:pt x="515" y="1518"/>
                    </a:lnTo>
                    <a:lnTo>
                      <a:pt x="506" y="1505"/>
                    </a:lnTo>
                    <a:lnTo>
                      <a:pt x="498" y="1491"/>
                    </a:lnTo>
                    <a:lnTo>
                      <a:pt x="489" y="1478"/>
                    </a:lnTo>
                    <a:lnTo>
                      <a:pt x="481" y="1465"/>
                    </a:lnTo>
                    <a:lnTo>
                      <a:pt x="474" y="1451"/>
                    </a:lnTo>
                    <a:lnTo>
                      <a:pt x="466" y="1437"/>
                    </a:lnTo>
                    <a:lnTo>
                      <a:pt x="486" y="1426"/>
                    </a:lnTo>
                    <a:lnTo>
                      <a:pt x="505" y="1413"/>
                    </a:lnTo>
                    <a:lnTo>
                      <a:pt x="521" y="1397"/>
                    </a:lnTo>
                    <a:lnTo>
                      <a:pt x="534" y="1378"/>
                    </a:lnTo>
                    <a:lnTo>
                      <a:pt x="546" y="1359"/>
                    </a:lnTo>
                    <a:lnTo>
                      <a:pt x="555" y="1337"/>
                    </a:lnTo>
                    <a:lnTo>
                      <a:pt x="559" y="1315"/>
                    </a:lnTo>
                    <a:lnTo>
                      <a:pt x="562" y="1290"/>
                    </a:lnTo>
                    <a:lnTo>
                      <a:pt x="558" y="1257"/>
                    </a:lnTo>
                    <a:lnTo>
                      <a:pt x="549" y="1227"/>
                    </a:lnTo>
                    <a:lnTo>
                      <a:pt x="533" y="1199"/>
                    </a:lnTo>
                    <a:lnTo>
                      <a:pt x="514" y="1176"/>
                    </a:lnTo>
                    <a:lnTo>
                      <a:pt x="489" y="1156"/>
                    </a:lnTo>
                    <a:lnTo>
                      <a:pt x="460" y="1140"/>
                    </a:lnTo>
                    <a:lnTo>
                      <a:pt x="430" y="1131"/>
                    </a:lnTo>
                    <a:lnTo>
                      <a:pt x="396" y="1128"/>
                    </a:lnTo>
                    <a:lnTo>
                      <a:pt x="391" y="1128"/>
                    </a:lnTo>
                    <a:lnTo>
                      <a:pt x="385" y="1128"/>
                    </a:lnTo>
                    <a:lnTo>
                      <a:pt x="378" y="1128"/>
                    </a:lnTo>
                    <a:lnTo>
                      <a:pt x="373" y="1129"/>
                    </a:lnTo>
                    <a:lnTo>
                      <a:pt x="371" y="1114"/>
                    </a:lnTo>
                    <a:lnTo>
                      <a:pt x="370" y="1097"/>
                    </a:lnTo>
                    <a:lnTo>
                      <a:pt x="370" y="1080"/>
                    </a:lnTo>
                    <a:lnTo>
                      <a:pt x="370" y="1064"/>
                    </a:lnTo>
                    <a:lnTo>
                      <a:pt x="531" y="1064"/>
                    </a:lnTo>
                    <a:lnTo>
                      <a:pt x="531" y="1123"/>
                    </a:lnTo>
                    <a:lnTo>
                      <a:pt x="1065" y="1123"/>
                    </a:lnTo>
                    <a:lnTo>
                      <a:pt x="1065" y="1064"/>
                    </a:lnTo>
                    <a:lnTo>
                      <a:pt x="1212" y="1064"/>
                    </a:lnTo>
                    <a:lnTo>
                      <a:pt x="1330" y="970"/>
                    </a:lnTo>
                    <a:lnTo>
                      <a:pt x="376" y="970"/>
                    </a:lnTo>
                    <a:lnTo>
                      <a:pt x="381" y="938"/>
                    </a:lnTo>
                    <a:lnTo>
                      <a:pt x="386" y="905"/>
                    </a:lnTo>
                    <a:lnTo>
                      <a:pt x="394" y="874"/>
                    </a:lnTo>
                    <a:lnTo>
                      <a:pt x="402" y="841"/>
                    </a:lnTo>
                    <a:lnTo>
                      <a:pt x="412" y="810"/>
                    </a:lnTo>
                    <a:lnTo>
                      <a:pt x="424" y="780"/>
                    </a:lnTo>
                    <a:lnTo>
                      <a:pt x="436" y="750"/>
                    </a:lnTo>
                    <a:lnTo>
                      <a:pt x="450" y="720"/>
                    </a:lnTo>
                    <a:lnTo>
                      <a:pt x="465" y="691"/>
                    </a:lnTo>
                    <a:lnTo>
                      <a:pt x="481" y="664"/>
                    </a:lnTo>
                    <a:lnTo>
                      <a:pt x="499" y="636"/>
                    </a:lnTo>
                    <a:lnTo>
                      <a:pt x="517" y="608"/>
                    </a:lnTo>
                    <a:lnTo>
                      <a:pt x="537" y="581"/>
                    </a:lnTo>
                    <a:lnTo>
                      <a:pt x="557" y="556"/>
                    </a:lnTo>
                    <a:lnTo>
                      <a:pt x="578" y="530"/>
                    </a:lnTo>
                    <a:lnTo>
                      <a:pt x="600" y="506"/>
                    </a:lnTo>
                    <a:lnTo>
                      <a:pt x="600" y="386"/>
                    </a:lnTo>
                    <a:lnTo>
                      <a:pt x="657" y="347"/>
                    </a:lnTo>
                    <a:lnTo>
                      <a:pt x="657" y="450"/>
                    </a:lnTo>
                    <a:lnTo>
                      <a:pt x="659" y="449"/>
                    </a:lnTo>
                    <a:lnTo>
                      <a:pt x="661" y="448"/>
                    </a:lnTo>
                    <a:lnTo>
                      <a:pt x="662" y="447"/>
                    </a:lnTo>
                    <a:lnTo>
                      <a:pt x="663" y="446"/>
                    </a:lnTo>
                    <a:lnTo>
                      <a:pt x="663" y="630"/>
                    </a:lnTo>
                    <a:lnTo>
                      <a:pt x="1053" y="396"/>
                    </a:lnTo>
                    <a:lnTo>
                      <a:pt x="930" y="391"/>
                    </a:lnTo>
                    <a:lnTo>
                      <a:pt x="930" y="0"/>
                    </a:lnTo>
                    <a:lnTo>
                      <a:pt x="663" y="0"/>
                    </a:lnTo>
                    <a:lnTo>
                      <a:pt x="663" y="237"/>
                    </a:lnTo>
                    <a:lnTo>
                      <a:pt x="591" y="261"/>
                    </a:lnTo>
                    <a:lnTo>
                      <a:pt x="523" y="290"/>
                    </a:lnTo>
                    <a:lnTo>
                      <a:pt x="458" y="324"/>
                    </a:lnTo>
                    <a:lnTo>
                      <a:pt x="396" y="361"/>
                    </a:lnTo>
                    <a:lnTo>
                      <a:pt x="338" y="403"/>
                    </a:lnTo>
                    <a:lnTo>
                      <a:pt x="284" y="447"/>
                    </a:lnTo>
                    <a:lnTo>
                      <a:pt x="234" y="496"/>
                    </a:lnTo>
                    <a:lnTo>
                      <a:pt x="188" y="547"/>
                    </a:lnTo>
                    <a:lnTo>
                      <a:pt x="146" y="603"/>
                    </a:lnTo>
                    <a:lnTo>
                      <a:pt x="109" y="659"/>
                    </a:lnTo>
                    <a:lnTo>
                      <a:pt x="77" y="720"/>
                    </a:lnTo>
                    <a:lnTo>
                      <a:pt x="51" y="783"/>
                    </a:lnTo>
                    <a:lnTo>
                      <a:pt x="30" y="847"/>
                    </a:lnTo>
                    <a:lnTo>
                      <a:pt x="15" y="915"/>
                    </a:lnTo>
                    <a:lnTo>
                      <a:pt x="6" y="984"/>
                    </a:lnTo>
                    <a:lnTo>
                      <a:pt x="2" y="1054"/>
                    </a:lnTo>
                    <a:lnTo>
                      <a:pt x="6" y="1121"/>
                    </a:lnTo>
                    <a:lnTo>
                      <a:pt x="14" y="1188"/>
                    </a:lnTo>
                    <a:lnTo>
                      <a:pt x="28" y="1253"/>
                    </a:lnTo>
                    <a:lnTo>
                      <a:pt x="48" y="1315"/>
                    </a:lnTo>
                    <a:lnTo>
                      <a:pt x="72" y="1376"/>
                    </a:lnTo>
                    <a:lnTo>
                      <a:pt x="101" y="1434"/>
                    </a:lnTo>
                    <a:lnTo>
                      <a:pt x="136" y="1490"/>
                    </a:lnTo>
                    <a:lnTo>
                      <a:pt x="174" y="1544"/>
                    </a:lnTo>
                    <a:lnTo>
                      <a:pt x="85" y="1694"/>
                    </a:lnTo>
                    <a:lnTo>
                      <a:pt x="1152" y="1694"/>
                    </a:lnTo>
                    <a:lnTo>
                      <a:pt x="1165" y="1749"/>
                    </a:lnTo>
                    <a:lnTo>
                      <a:pt x="57" y="1749"/>
                    </a:lnTo>
                    <a:lnTo>
                      <a:pt x="0" y="1847"/>
                    </a:lnTo>
                    <a:lnTo>
                      <a:pt x="1415" y="1847"/>
                    </a:lnTo>
                    <a:lnTo>
                      <a:pt x="1273" y="1544"/>
                    </a:lnTo>
                    <a:close/>
                  </a:path>
                </a:pathLst>
              </a:custGeom>
              <a:solidFill>
                <a:srgbClr val="CC9900"/>
              </a:solidFill>
              <a:ln w="9525">
                <a:noFill/>
                <a:round/>
                <a:headEnd/>
                <a:tailEnd/>
              </a:ln>
            </p:spPr>
            <p:txBody>
              <a:bodyPr>
                <a:prstTxWarp prst="textNoShape">
                  <a:avLst/>
                </a:prstTxWarp>
              </a:bodyPr>
              <a:lstStyle/>
              <a:p>
                <a:endParaRPr lang="en-US" dirty="0"/>
              </a:p>
            </p:txBody>
          </p:sp>
          <p:sp>
            <p:nvSpPr>
              <p:cNvPr id="95277" name="Freeform 45"/>
              <p:cNvSpPr>
                <a:spLocks/>
              </p:cNvSpPr>
              <p:nvPr/>
            </p:nvSpPr>
            <p:spPr bwMode="auto">
              <a:xfrm>
                <a:off x="4177" y="1483"/>
                <a:ext cx="124" cy="94"/>
              </a:xfrm>
              <a:custGeom>
                <a:avLst/>
                <a:gdLst/>
                <a:ahLst/>
                <a:cxnLst>
                  <a:cxn ang="0">
                    <a:pos x="559" y="106"/>
                  </a:cxn>
                  <a:cxn ang="0">
                    <a:pos x="530" y="94"/>
                  </a:cxn>
                  <a:cxn ang="0">
                    <a:pos x="533" y="70"/>
                  </a:cxn>
                  <a:cxn ang="0">
                    <a:pos x="533" y="45"/>
                  </a:cxn>
                  <a:cxn ang="0">
                    <a:pos x="528" y="22"/>
                  </a:cxn>
                  <a:cxn ang="0">
                    <a:pos x="520" y="0"/>
                  </a:cxn>
                  <a:cxn ang="0">
                    <a:pos x="0" y="299"/>
                  </a:cxn>
                  <a:cxn ang="0">
                    <a:pos x="9" y="310"/>
                  </a:cxn>
                  <a:cxn ang="0">
                    <a:pos x="19" y="320"/>
                  </a:cxn>
                  <a:cxn ang="0">
                    <a:pos x="30" y="329"/>
                  </a:cxn>
                  <a:cxn ang="0">
                    <a:pos x="43" y="336"/>
                  </a:cxn>
                  <a:cxn ang="0">
                    <a:pos x="56" y="343"/>
                  </a:cxn>
                  <a:cxn ang="0">
                    <a:pos x="69" y="349"/>
                  </a:cxn>
                  <a:cxn ang="0">
                    <a:pos x="84" y="354"/>
                  </a:cxn>
                  <a:cxn ang="0">
                    <a:pos x="100" y="358"/>
                  </a:cxn>
                  <a:cxn ang="0">
                    <a:pos x="102" y="391"/>
                  </a:cxn>
                  <a:cxn ang="0">
                    <a:pos x="138" y="390"/>
                  </a:cxn>
                  <a:cxn ang="0">
                    <a:pos x="142" y="472"/>
                  </a:cxn>
                  <a:cxn ang="0">
                    <a:pos x="214" y="469"/>
                  </a:cxn>
                  <a:cxn ang="0">
                    <a:pos x="209" y="386"/>
                  </a:cxn>
                  <a:cxn ang="0">
                    <a:pos x="252" y="384"/>
                  </a:cxn>
                  <a:cxn ang="0">
                    <a:pos x="250" y="351"/>
                  </a:cxn>
                  <a:cxn ang="0">
                    <a:pos x="255" y="350"/>
                  </a:cxn>
                  <a:cxn ang="0">
                    <a:pos x="259" y="349"/>
                  </a:cxn>
                  <a:cxn ang="0">
                    <a:pos x="263" y="348"/>
                  </a:cxn>
                  <a:cxn ang="0">
                    <a:pos x="267" y="345"/>
                  </a:cxn>
                  <a:cxn ang="0">
                    <a:pos x="272" y="344"/>
                  </a:cxn>
                  <a:cxn ang="0">
                    <a:pos x="277" y="343"/>
                  </a:cxn>
                  <a:cxn ang="0">
                    <a:pos x="280" y="341"/>
                  </a:cxn>
                  <a:cxn ang="0">
                    <a:pos x="285" y="340"/>
                  </a:cxn>
                  <a:cxn ang="0">
                    <a:pos x="305" y="374"/>
                  </a:cxn>
                  <a:cxn ang="0">
                    <a:pos x="336" y="356"/>
                  </a:cxn>
                  <a:cxn ang="0">
                    <a:pos x="379" y="428"/>
                  </a:cxn>
                  <a:cxn ang="0">
                    <a:pos x="441" y="393"/>
                  </a:cxn>
                  <a:cxn ang="0">
                    <a:pos x="397" y="322"/>
                  </a:cxn>
                  <a:cxn ang="0">
                    <a:pos x="434" y="300"/>
                  </a:cxn>
                  <a:cxn ang="0">
                    <a:pos x="414" y="268"/>
                  </a:cxn>
                  <a:cxn ang="0">
                    <a:pos x="420" y="262"/>
                  </a:cxn>
                  <a:cxn ang="0">
                    <a:pos x="426" y="256"/>
                  </a:cxn>
                  <a:cxn ang="0">
                    <a:pos x="433" y="251"/>
                  </a:cxn>
                  <a:cxn ang="0">
                    <a:pos x="438" y="245"/>
                  </a:cxn>
                  <a:cxn ang="0">
                    <a:pos x="444" y="241"/>
                  </a:cxn>
                  <a:cxn ang="0">
                    <a:pos x="450" y="235"/>
                  </a:cxn>
                  <a:cxn ang="0">
                    <a:pos x="454" y="230"/>
                  </a:cxn>
                  <a:cxn ang="0">
                    <a:pos x="460" y="224"/>
                  </a:cxn>
                  <a:cxn ang="0">
                    <a:pos x="499" y="241"/>
                  </a:cxn>
                  <a:cxn ang="0">
                    <a:pos x="512" y="209"/>
                  </a:cxn>
                  <a:cxn ang="0">
                    <a:pos x="591" y="243"/>
                  </a:cxn>
                  <a:cxn ang="0">
                    <a:pos x="620" y="179"/>
                  </a:cxn>
                  <a:cxn ang="0">
                    <a:pos x="541" y="145"/>
                  </a:cxn>
                  <a:cxn ang="0">
                    <a:pos x="559" y="106"/>
                  </a:cxn>
                </a:cxnLst>
                <a:rect l="0" t="0" r="r" b="b"/>
                <a:pathLst>
                  <a:path w="620" h="472">
                    <a:moveTo>
                      <a:pt x="559" y="106"/>
                    </a:moveTo>
                    <a:lnTo>
                      <a:pt x="530" y="94"/>
                    </a:lnTo>
                    <a:lnTo>
                      <a:pt x="533" y="70"/>
                    </a:lnTo>
                    <a:lnTo>
                      <a:pt x="533" y="45"/>
                    </a:lnTo>
                    <a:lnTo>
                      <a:pt x="528" y="22"/>
                    </a:lnTo>
                    <a:lnTo>
                      <a:pt x="520" y="0"/>
                    </a:lnTo>
                    <a:lnTo>
                      <a:pt x="0" y="299"/>
                    </a:lnTo>
                    <a:lnTo>
                      <a:pt x="9" y="310"/>
                    </a:lnTo>
                    <a:lnTo>
                      <a:pt x="19" y="320"/>
                    </a:lnTo>
                    <a:lnTo>
                      <a:pt x="30" y="329"/>
                    </a:lnTo>
                    <a:lnTo>
                      <a:pt x="43" y="336"/>
                    </a:lnTo>
                    <a:lnTo>
                      <a:pt x="56" y="343"/>
                    </a:lnTo>
                    <a:lnTo>
                      <a:pt x="69" y="349"/>
                    </a:lnTo>
                    <a:lnTo>
                      <a:pt x="84" y="354"/>
                    </a:lnTo>
                    <a:lnTo>
                      <a:pt x="100" y="358"/>
                    </a:lnTo>
                    <a:lnTo>
                      <a:pt x="102" y="391"/>
                    </a:lnTo>
                    <a:lnTo>
                      <a:pt x="138" y="390"/>
                    </a:lnTo>
                    <a:lnTo>
                      <a:pt x="142" y="472"/>
                    </a:lnTo>
                    <a:lnTo>
                      <a:pt x="214" y="469"/>
                    </a:lnTo>
                    <a:lnTo>
                      <a:pt x="209" y="386"/>
                    </a:lnTo>
                    <a:lnTo>
                      <a:pt x="252" y="384"/>
                    </a:lnTo>
                    <a:lnTo>
                      <a:pt x="250" y="351"/>
                    </a:lnTo>
                    <a:lnTo>
                      <a:pt x="255" y="350"/>
                    </a:lnTo>
                    <a:lnTo>
                      <a:pt x="259" y="349"/>
                    </a:lnTo>
                    <a:lnTo>
                      <a:pt x="263" y="348"/>
                    </a:lnTo>
                    <a:lnTo>
                      <a:pt x="267" y="345"/>
                    </a:lnTo>
                    <a:lnTo>
                      <a:pt x="272" y="344"/>
                    </a:lnTo>
                    <a:lnTo>
                      <a:pt x="277" y="343"/>
                    </a:lnTo>
                    <a:lnTo>
                      <a:pt x="280" y="341"/>
                    </a:lnTo>
                    <a:lnTo>
                      <a:pt x="285" y="340"/>
                    </a:lnTo>
                    <a:lnTo>
                      <a:pt x="305" y="374"/>
                    </a:lnTo>
                    <a:lnTo>
                      <a:pt x="336" y="356"/>
                    </a:lnTo>
                    <a:lnTo>
                      <a:pt x="379" y="428"/>
                    </a:lnTo>
                    <a:lnTo>
                      <a:pt x="441" y="393"/>
                    </a:lnTo>
                    <a:lnTo>
                      <a:pt x="397" y="322"/>
                    </a:lnTo>
                    <a:lnTo>
                      <a:pt x="434" y="300"/>
                    </a:lnTo>
                    <a:lnTo>
                      <a:pt x="414" y="268"/>
                    </a:lnTo>
                    <a:lnTo>
                      <a:pt x="420" y="262"/>
                    </a:lnTo>
                    <a:lnTo>
                      <a:pt x="426" y="256"/>
                    </a:lnTo>
                    <a:lnTo>
                      <a:pt x="433" y="251"/>
                    </a:lnTo>
                    <a:lnTo>
                      <a:pt x="438" y="245"/>
                    </a:lnTo>
                    <a:lnTo>
                      <a:pt x="444" y="241"/>
                    </a:lnTo>
                    <a:lnTo>
                      <a:pt x="450" y="235"/>
                    </a:lnTo>
                    <a:lnTo>
                      <a:pt x="454" y="230"/>
                    </a:lnTo>
                    <a:lnTo>
                      <a:pt x="460" y="224"/>
                    </a:lnTo>
                    <a:lnTo>
                      <a:pt x="499" y="241"/>
                    </a:lnTo>
                    <a:lnTo>
                      <a:pt x="512" y="209"/>
                    </a:lnTo>
                    <a:lnTo>
                      <a:pt x="591" y="243"/>
                    </a:lnTo>
                    <a:lnTo>
                      <a:pt x="620" y="179"/>
                    </a:lnTo>
                    <a:lnTo>
                      <a:pt x="541" y="145"/>
                    </a:lnTo>
                    <a:lnTo>
                      <a:pt x="559" y="106"/>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78" name="Freeform 46"/>
              <p:cNvSpPr>
                <a:spLocks/>
              </p:cNvSpPr>
              <p:nvPr/>
            </p:nvSpPr>
            <p:spPr bwMode="auto">
              <a:xfrm>
                <a:off x="4115" y="1631"/>
                <a:ext cx="46" cy="45"/>
              </a:xfrm>
              <a:custGeom>
                <a:avLst/>
                <a:gdLst/>
                <a:ahLst/>
                <a:cxnLst>
                  <a:cxn ang="0">
                    <a:pos x="114" y="222"/>
                  </a:cxn>
                  <a:cxn ang="0">
                    <a:pos x="137" y="220"/>
                  </a:cxn>
                  <a:cxn ang="0">
                    <a:pos x="158" y="214"/>
                  </a:cxn>
                  <a:cxn ang="0">
                    <a:pos x="178" y="204"/>
                  </a:cxn>
                  <a:cxn ang="0">
                    <a:pos x="195" y="190"/>
                  </a:cxn>
                  <a:cxn ang="0">
                    <a:pos x="207" y="174"/>
                  </a:cxn>
                  <a:cxn ang="0">
                    <a:pos x="217" y="155"/>
                  </a:cxn>
                  <a:cxn ang="0">
                    <a:pos x="224" y="134"/>
                  </a:cxn>
                  <a:cxn ang="0">
                    <a:pos x="227" y="111"/>
                  </a:cxn>
                  <a:cxn ang="0">
                    <a:pos x="224" y="89"/>
                  </a:cxn>
                  <a:cxn ang="0">
                    <a:pos x="217" y="68"/>
                  </a:cxn>
                  <a:cxn ang="0">
                    <a:pos x="207" y="49"/>
                  </a:cxn>
                  <a:cxn ang="0">
                    <a:pos x="195" y="32"/>
                  </a:cxn>
                  <a:cxn ang="0">
                    <a:pos x="178" y="19"/>
                  </a:cxn>
                  <a:cxn ang="0">
                    <a:pos x="158" y="9"/>
                  </a:cxn>
                  <a:cxn ang="0">
                    <a:pos x="137" y="2"/>
                  </a:cxn>
                  <a:cxn ang="0">
                    <a:pos x="114" y="0"/>
                  </a:cxn>
                  <a:cxn ang="0">
                    <a:pos x="91" y="2"/>
                  </a:cxn>
                  <a:cxn ang="0">
                    <a:pos x="69" y="9"/>
                  </a:cxn>
                  <a:cxn ang="0">
                    <a:pos x="50" y="19"/>
                  </a:cxn>
                  <a:cxn ang="0">
                    <a:pos x="33" y="32"/>
                  </a:cxn>
                  <a:cxn ang="0">
                    <a:pos x="19" y="49"/>
                  </a:cxn>
                  <a:cxn ang="0">
                    <a:pos x="9" y="68"/>
                  </a:cxn>
                  <a:cxn ang="0">
                    <a:pos x="2" y="89"/>
                  </a:cxn>
                  <a:cxn ang="0">
                    <a:pos x="0" y="111"/>
                  </a:cxn>
                  <a:cxn ang="0">
                    <a:pos x="2" y="134"/>
                  </a:cxn>
                  <a:cxn ang="0">
                    <a:pos x="9" y="155"/>
                  </a:cxn>
                  <a:cxn ang="0">
                    <a:pos x="19" y="174"/>
                  </a:cxn>
                  <a:cxn ang="0">
                    <a:pos x="33" y="190"/>
                  </a:cxn>
                  <a:cxn ang="0">
                    <a:pos x="50" y="204"/>
                  </a:cxn>
                  <a:cxn ang="0">
                    <a:pos x="69" y="214"/>
                  </a:cxn>
                  <a:cxn ang="0">
                    <a:pos x="91" y="220"/>
                  </a:cxn>
                  <a:cxn ang="0">
                    <a:pos x="114" y="222"/>
                  </a:cxn>
                </a:cxnLst>
                <a:rect l="0" t="0" r="r" b="b"/>
                <a:pathLst>
                  <a:path w="227" h="222">
                    <a:moveTo>
                      <a:pt x="114" y="222"/>
                    </a:moveTo>
                    <a:lnTo>
                      <a:pt x="137" y="220"/>
                    </a:lnTo>
                    <a:lnTo>
                      <a:pt x="158" y="214"/>
                    </a:lnTo>
                    <a:lnTo>
                      <a:pt x="178" y="204"/>
                    </a:lnTo>
                    <a:lnTo>
                      <a:pt x="195" y="190"/>
                    </a:lnTo>
                    <a:lnTo>
                      <a:pt x="207" y="174"/>
                    </a:lnTo>
                    <a:lnTo>
                      <a:pt x="217" y="155"/>
                    </a:lnTo>
                    <a:lnTo>
                      <a:pt x="224" y="134"/>
                    </a:lnTo>
                    <a:lnTo>
                      <a:pt x="227" y="111"/>
                    </a:lnTo>
                    <a:lnTo>
                      <a:pt x="224" y="89"/>
                    </a:lnTo>
                    <a:lnTo>
                      <a:pt x="217" y="68"/>
                    </a:lnTo>
                    <a:lnTo>
                      <a:pt x="207" y="49"/>
                    </a:lnTo>
                    <a:lnTo>
                      <a:pt x="195" y="32"/>
                    </a:lnTo>
                    <a:lnTo>
                      <a:pt x="178" y="19"/>
                    </a:lnTo>
                    <a:lnTo>
                      <a:pt x="158" y="9"/>
                    </a:lnTo>
                    <a:lnTo>
                      <a:pt x="137" y="2"/>
                    </a:lnTo>
                    <a:lnTo>
                      <a:pt x="114" y="0"/>
                    </a:lnTo>
                    <a:lnTo>
                      <a:pt x="91" y="2"/>
                    </a:lnTo>
                    <a:lnTo>
                      <a:pt x="69" y="9"/>
                    </a:lnTo>
                    <a:lnTo>
                      <a:pt x="50" y="19"/>
                    </a:lnTo>
                    <a:lnTo>
                      <a:pt x="33" y="32"/>
                    </a:lnTo>
                    <a:lnTo>
                      <a:pt x="19" y="49"/>
                    </a:lnTo>
                    <a:lnTo>
                      <a:pt x="9" y="68"/>
                    </a:lnTo>
                    <a:lnTo>
                      <a:pt x="2" y="89"/>
                    </a:lnTo>
                    <a:lnTo>
                      <a:pt x="0" y="111"/>
                    </a:lnTo>
                    <a:lnTo>
                      <a:pt x="2" y="134"/>
                    </a:lnTo>
                    <a:lnTo>
                      <a:pt x="9" y="155"/>
                    </a:lnTo>
                    <a:lnTo>
                      <a:pt x="19" y="174"/>
                    </a:lnTo>
                    <a:lnTo>
                      <a:pt x="33" y="190"/>
                    </a:lnTo>
                    <a:lnTo>
                      <a:pt x="50" y="204"/>
                    </a:lnTo>
                    <a:lnTo>
                      <a:pt x="69" y="214"/>
                    </a:lnTo>
                    <a:lnTo>
                      <a:pt x="91" y="220"/>
                    </a:lnTo>
                    <a:lnTo>
                      <a:pt x="114" y="222"/>
                    </a:lnTo>
                    <a:close/>
                  </a:path>
                </a:pathLst>
              </a:custGeom>
              <a:solidFill>
                <a:srgbClr val="3FE000"/>
              </a:solidFill>
              <a:ln w="9525">
                <a:noFill/>
                <a:round/>
                <a:headEnd/>
                <a:tailEnd/>
              </a:ln>
            </p:spPr>
            <p:txBody>
              <a:bodyPr>
                <a:prstTxWarp prst="textNoShape">
                  <a:avLst/>
                </a:prstTxWarp>
              </a:bodyPr>
              <a:lstStyle/>
              <a:p>
                <a:endParaRPr lang="en-US" dirty="0"/>
              </a:p>
            </p:txBody>
          </p:sp>
          <p:sp>
            <p:nvSpPr>
              <p:cNvPr id="95279" name="Rectangle 47"/>
              <p:cNvSpPr>
                <a:spLocks noChangeArrowheads="1"/>
              </p:cNvSpPr>
              <p:nvPr/>
            </p:nvSpPr>
            <p:spPr bwMode="auto">
              <a:xfrm>
                <a:off x="4186" y="1631"/>
                <a:ext cx="68" cy="15"/>
              </a:xfrm>
              <a:prstGeom prst="rect">
                <a:avLst/>
              </a:prstGeom>
              <a:solidFill>
                <a:srgbClr val="3FE000"/>
              </a:solidFill>
              <a:ln w="9525">
                <a:noFill/>
                <a:miter lim="800000"/>
                <a:headEnd/>
                <a:tailEnd/>
              </a:ln>
            </p:spPr>
            <p:txBody>
              <a:bodyPr>
                <a:prstTxWarp prst="textNoShape">
                  <a:avLst/>
                </a:prstTxWarp>
              </a:bodyPr>
              <a:lstStyle/>
              <a:p>
                <a:endParaRPr lang="en-US" dirty="0"/>
              </a:p>
            </p:txBody>
          </p:sp>
          <p:sp>
            <p:nvSpPr>
              <p:cNvPr id="95280" name="Freeform 48"/>
              <p:cNvSpPr>
                <a:spLocks/>
              </p:cNvSpPr>
              <p:nvPr/>
            </p:nvSpPr>
            <p:spPr bwMode="auto">
              <a:xfrm>
                <a:off x="4127" y="1642"/>
                <a:ext cx="23" cy="23"/>
              </a:xfrm>
              <a:custGeom>
                <a:avLst/>
                <a:gdLst/>
                <a:ahLst/>
                <a:cxnLst>
                  <a:cxn ang="0">
                    <a:pos x="60" y="117"/>
                  </a:cxn>
                  <a:cxn ang="0">
                    <a:pos x="71" y="116"/>
                  </a:cxn>
                  <a:cxn ang="0">
                    <a:pos x="83" y="113"/>
                  </a:cxn>
                  <a:cxn ang="0">
                    <a:pos x="93" y="107"/>
                  </a:cxn>
                  <a:cxn ang="0">
                    <a:pos x="102" y="100"/>
                  </a:cxn>
                  <a:cxn ang="0">
                    <a:pos x="109" y="91"/>
                  </a:cxn>
                  <a:cxn ang="0">
                    <a:pos x="115" y="81"/>
                  </a:cxn>
                  <a:cxn ang="0">
                    <a:pos x="118" y="71"/>
                  </a:cxn>
                  <a:cxn ang="0">
                    <a:pos x="119" y="59"/>
                  </a:cxn>
                  <a:cxn ang="0">
                    <a:pos x="118" y="47"/>
                  </a:cxn>
                  <a:cxn ang="0">
                    <a:pos x="115" y="36"/>
                  </a:cxn>
                  <a:cxn ang="0">
                    <a:pos x="109" y="26"/>
                  </a:cxn>
                  <a:cxn ang="0">
                    <a:pos x="102" y="18"/>
                  </a:cxn>
                  <a:cxn ang="0">
                    <a:pos x="93" y="10"/>
                  </a:cxn>
                  <a:cxn ang="0">
                    <a:pos x="83" y="5"/>
                  </a:cxn>
                  <a:cxn ang="0">
                    <a:pos x="71" y="1"/>
                  </a:cxn>
                  <a:cxn ang="0">
                    <a:pos x="60" y="0"/>
                  </a:cxn>
                  <a:cxn ang="0">
                    <a:pos x="48" y="1"/>
                  </a:cxn>
                  <a:cxn ang="0">
                    <a:pos x="36" y="5"/>
                  </a:cxn>
                  <a:cxn ang="0">
                    <a:pos x="26" y="10"/>
                  </a:cxn>
                  <a:cxn ang="0">
                    <a:pos x="18" y="18"/>
                  </a:cxn>
                  <a:cxn ang="0">
                    <a:pos x="10" y="26"/>
                  </a:cxn>
                  <a:cxn ang="0">
                    <a:pos x="4" y="36"/>
                  </a:cxn>
                  <a:cxn ang="0">
                    <a:pos x="1" y="47"/>
                  </a:cxn>
                  <a:cxn ang="0">
                    <a:pos x="0" y="59"/>
                  </a:cxn>
                  <a:cxn ang="0">
                    <a:pos x="1" y="71"/>
                  </a:cxn>
                  <a:cxn ang="0">
                    <a:pos x="4" y="81"/>
                  </a:cxn>
                  <a:cxn ang="0">
                    <a:pos x="10" y="91"/>
                  </a:cxn>
                  <a:cxn ang="0">
                    <a:pos x="18" y="100"/>
                  </a:cxn>
                  <a:cxn ang="0">
                    <a:pos x="26" y="107"/>
                  </a:cxn>
                  <a:cxn ang="0">
                    <a:pos x="36" y="113"/>
                  </a:cxn>
                  <a:cxn ang="0">
                    <a:pos x="48" y="116"/>
                  </a:cxn>
                  <a:cxn ang="0">
                    <a:pos x="60" y="117"/>
                  </a:cxn>
                </a:cxnLst>
                <a:rect l="0" t="0" r="r" b="b"/>
                <a:pathLst>
                  <a:path w="119" h="117">
                    <a:moveTo>
                      <a:pt x="60" y="117"/>
                    </a:moveTo>
                    <a:lnTo>
                      <a:pt x="71" y="116"/>
                    </a:lnTo>
                    <a:lnTo>
                      <a:pt x="83" y="113"/>
                    </a:lnTo>
                    <a:lnTo>
                      <a:pt x="93" y="107"/>
                    </a:lnTo>
                    <a:lnTo>
                      <a:pt x="102" y="100"/>
                    </a:lnTo>
                    <a:lnTo>
                      <a:pt x="109" y="91"/>
                    </a:lnTo>
                    <a:lnTo>
                      <a:pt x="115" y="81"/>
                    </a:lnTo>
                    <a:lnTo>
                      <a:pt x="118" y="71"/>
                    </a:lnTo>
                    <a:lnTo>
                      <a:pt x="119" y="59"/>
                    </a:lnTo>
                    <a:lnTo>
                      <a:pt x="118" y="47"/>
                    </a:lnTo>
                    <a:lnTo>
                      <a:pt x="115" y="36"/>
                    </a:lnTo>
                    <a:lnTo>
                      <a:pt x="109" y="26"/>
                    </a:lnTo>
                    <a:lnTo>
                      <a:pt x="102" y="18"/>
                    </a:lnTo>
                    <a:lnTo>
                      <a:pt x="93" y="10"/>
                    </a:lnTo>
                    <a:lnTo>
                      <a:pt x="83" y="5"/>
                    </a:lnTo>
                    <a:lnTo>
                      <a:pt x="71" y="1"/>
                    </a:lnTo>
                    <a:lnTo>
                      <a:pt x="60" y="0"/>
                    </a:lnTo>
                    <a:lnTo>
                      <a:pt x="48" y="1"/>
                    </a:lnTo>
                    <a:lnTo>
                      <a:pt x="36" y="5"/>
                    </a:lnTo>
                    <a:lnTo>
                      <a:pt x="26" y="10"/>
                    </a:lnTo>
                    <a:lnTo>
                      <a:pt x="18" y="18"/>
                    </a:lnTo>
                    <a:lnTo>
                      <a:pt x="10" y="26"/>
                    </a:lnTo>
                    <a:lnTo>
                      <a:pt x="4" y="36"/>
                    </a:lnTo>
                    <a:lnTo>
                      <a:pt x="1" y="47"/>
                    </a:lnTo>
                    <a:lnTo>
                      <a:pt x="0" y="59"/>
                    </a:lnTo>
                    <a:lnTo>
                      <a:pt x="1" y="71"/>
                    </a:lnTo>
                    <a:lnTo>
                      <a:pt x="4" y="81"/>
                    </a:lnTo>
                    <a:lnTo>
                      <a:pt x="10" y="91"/>
                    </a:lnTo>
                    <a:lnTo>
                      <a:pt x="18" y="100"/>
                    </a:lnTo>
                    <a:lnTo>
                      <a:pt x="26" y="107"/>
                    </a:lnTo>
                    <a:lnTo>
                      <a:pt x="36" y="113"/>
                    </a:lnTo>
                    <a:lnTo>
                      <a:pt x="48" y="116"/>
                    </a:lnTo>
                    <a:lnTo>
                      <a:pt x="60" y="117"/>
                    </a:lnTo>
                    <a:close/>
                  </a:path>
                </a:pathLst>
              </a:custGeom>
              <a:solidFill>
                <a:srgbClr val="CC9900"/>
              </a:solidFill>
              <a:ln w="9525">
                <a:noFill/>
                <a:round/>
                <a:headEnd/>
                <a:tailEnd/>
              </a:ln>
            </p:spPr>
            <p:txBody>
              <a:bodyPr>
                <a:prstTxWarp prst="textNoShape">
                  <a:avLst/>
                </a:prstTxWarp>
              </a:bodyPr>
              <a:lstStyle/>
              <a:p>
                <a:endParaRPr lang="en-US" dirty="0"/>
              </a:p>
            </p:txBody>
          </p:sp>
        </p:grpSp>
      </p:grpSp>
      <p:sp>
        <p:nvSpPr>
          <p:cNvPr id="95281" name="Line 49"/>
          <p:cNvSpPr>
            <a:spLocks noChangeShapeType="1"/>
          </p:cNvSpPr>
          <p:nvPr/>
        </p:nvSpPr>
        <p:spPr bwMode="auto">
          <a:xfrm>
            <a:off x="3025775" y="1654175"/>
            <a:ext cx="976930" cy="128873"/>
          </a:xfrm>
          <a:prstGeom prst="line">
            <a:avLst/>
          </a:prstGeom>
          <a:noFill/>
          <a:ln w="38100">
            <a:solidFill>
              <a:schemeClr val="tx1"/>
            </a:solidFill>
            <a:prstDash val="sysDot"/>
            <a:round/>
            <a:headEnd/>
            <a:tailEnd type="triangle" w="med" len="med"/>
          </a:ln>
          <a:effectLst/>
        </p:spPr>
        <p:txBody>
          <a:bodyPr>
            <a:prstTxWarp prst="textNoShape">
              <a:avLst/>
            </a:prstTxWarp>
          </a:bodyPr>
          <a:lstStyle/>
          <a:p>
            <a:endParaRPr lang="en-US" dirty="0"/>
          </a:p>
        </p:txBody>
      </p:sp>
      <p:sp>
        <p:nvSpPr>
          <p:cNvPr id="95282" name="Line 50"/>
          <p:cNvSpPr>
            <a:spLocks noChangeShapeType="1"/>
          </p:cNvSpPr>
          <p:nvPr/>
        </p:nvSpPr>
        <p:spPr bwMode="auto">
          <a:xfrm flipH="1">
            <a:off x="3091833" y="1953246"/>
            <a:ext cx="920334" cy="599463"/>
          </a:xfrm>
          <a:prstGeom prst="line">
            <a:avLst/>
          </a:prstGeom>
          <a:noFill/>
          <a:ln w="38100">
            <a:solidFill>
              <a:schemeClr val="tx1"/>
            </a:solidFill>
            <a:prstDash val="sysDot"/>
            <a:round/>
            <a:headEnd/>
            <a:tailEnd type="triangle" w="med" len="med"/>
          </a:ln>
          <a:effectLst/>
        </p:spPr>
        <p:txBody>
          <a:bodyPr>
            <a:prstTxWarp prst="textNoShape">
              <a:avLst/>
            </a:prstTxWarp>
          </a:bodyPr>
          <a:lstStyle/>
          <a:p>
            <a:endParaRPr lang="en-US" dirty="0"/>
          </a:p>
        </p:txBody>
      </p:sp>
      <p:grpSp>
        <p:nvGrpSpPr>
          <p:cNvPr id="64" name="Group 63"/>
          <p:cNvGrpSpPr/>
          <p:nvPr/>
        </p:nvGrpSpPr>
        <p:grpSpPr>
          <a:xfrm>
            <a:off x="3037017" y="3237189"/>
            <a:ext cx="3014533" cy="1878268"/>
            <a:chOff x="3037017" y="3237189"/>
            <a:chExt cx="3014533" cy="1878268"/>
          </a:xfrm>
        </p:grpSpPr>
        <p:sp>
          <p:nvSpPr>
            <p:cNvPr id="95235" name="Line 3"/>
            <p:cNvSpPr>
              <a:spLocks noChangeShapeType="1"/>
            </p:cNvSpPr>
            <p:nvPr/>
          </p:nvSpPr>
          <p:spPr bwMode="auto">
            <a:xfrm flipH="1">
              <a:off x="5176709" y="3873210"/>
              <a:ext cx="850900" cy="501650"/>
            </a:xfrm>
            <a:prstGeom prst="line">
              <a:avLst/>
            </a:prstGeom>
            <a:noFill/>
            <a:ln w="38100">
              <a:solidFill>
                <a:srgbClr val="FF0000"/>
              </a:solidFill>
              <a:prstDash val="sysDot"/>
              <a:round/>
              <a:headEnd/>
              <a:tailEnd type="triangle" w="med" len="med"/>
            </a:ln>
            <a:effectLst/>
          </p:spPr>
          <p:txBody>
            <a:bodyPr>
              <a:prstTxWarp prst="textNoShape">
                <a:avLst/>
              </a:prstTxWarp>
            </a:bodyPr>
            <a:lstStyle/>
            <a:p>
              <a:endParaRPr lang="en-US" dirty="0"/>
            </a:p>
          </p:txBody>
        </p:sp>
        <p:sp>
          <p:nvSpPr>
            <p:cNvPr id="95245" name="Text Box 13"/>
            <p:cNvSpPr txBox="1">
              <a:spLocks noChangeArrowheads="1"/>
            </p:cNvSpPr>
            <p:nvPr/>
          </p:nvSpPr>
          <p:spPr bwMode="auto">
            <a:xfrm>
              <a:off x="3686176" y="4390682"/>
              <a:ext cx="1773238" cy="641350"/>
            </a:xfrm>
            <a:prstGeom prst="rect">
              <a:avLst/>
            </a:prstGeom>
            <a:noFill/>
            <a:ln w="9525">
              <a:noFill/>
              <a:miter lim="800000"/>
              <a:headEnd/>
              <a:tailEnd/>
            </a:ln>
            <a:effectLst/>
          </p:spPr>
          <p:txBody>
            <a:bodyPr>
              <a:prstTxWarp prst="textNoShape">
                <a:avLst/>
              </a:prstTxWarp>
              <a:spAutoFit/>
            </a:bodyPr>
            <a:lstStyle/>
            <a:p>
              <a:pPr algn="ctr"/>
              <a:r>
                <a:rPr lang="en-US" b="1" dirty="0">
                  <a:solidFill>
                    <a:srgbClr val="FF0000"/>
                  </a:solidFill>
                </a:rPr>
                <a:t>Hypothesis</a:t>
              </a:r>
            </a:p>
            <a:p>
              <a:pPr algn="ctr"/>
              <a:r>
                <a:rPr lang="en-US" b="1" dirty="0">
                  <a:solidFill>
                    <a:srgbClr val="FF0000"/>
                  </a:solidFill>
                </a:rPr>
                <a:t>Refinement</a:t>
              </a:r>
            </a:p>
          </p:txBody>
        </p:sp>
        <p:sp>
          <p:nvSpPr>
            <p:cNvPr id="95283" name="Line 51"/>
            <p:cNvSpPr>
              <a:spLocks noChangeShapeType="1"/>
            </p:cNvSpPr>
            <p:nvPr/>
          </p:nvSpPr>
          <p:spPr bwMode="auto">
            <a:xfrm>
              <a:off x="5246688" y="3237189"/>
              <a:ext cx="804862" cy="306388"/>
            </a:xfrm>
            <a:prstGeom prst="line">
              <a:avLst/>
            </a:prstGeom>
            <a:noFill/>
            <a:ln w="38100">
              <a:solidFill>
                <a:srgbClr val="FF0000"/>
              </a:solidFill>
              <a:prstDash val="sysDot"/>
              <a:round/>
              <a:headEnd/>
              <a:tailEnd type="triangle" w="med" len="med"/>
            </a:ln>
            <a:effectLst/>
          </p:spPr>
          <p:txBody>
            <a:bodyPr>
              <a:prstTxWarp prst="textNoShape">
                <a:avLst/>
              </a:prstTxWarp>
            </a:bodyPr>
            <a:lstStyle/>
            <a:p>
              <a:endParaRPr lang="en-US" dirty="0"/>
            </a:p>
          </p:txBody>
        </p:sp>
        <p:sp>
          <p:nvSpPr>
            <p:cNvPr id="95284" name="Line 52"/>
            <p:cNvSpPr>
              <a:spLocks noChangeShapeType="1"/>
            </p:cNvSpPr>
            <p:nvPr/>
          </p:nvSpPr>
          <p:spPr bwMode="auto">
            <a:xfrm flipH="1">
              <a:off x="3037017" y="4743982"/>
              <a:ext cx="817562" cy="371475"/>
            </a:xfrm>
            <a:prstGeom prst="line">
              <a:avLst/>
            </a:prstGeom>
            <a:noFill/>
            <a:ln w="38100">
              <a:solidFill>
                <a:srgbClr val="FF0000"/>
              </a:solidFill>
              <a:prstDash val="sysDot"/>
              <a:round/>
              <a:headEnd/>
              <a:tailEnd type="triangle" w="med" len="med"/>
            </a:ln>
            <a:effectLst/>
          </p:spPr>
          <p:txBody>
            <a:bodyPr>
              <a:prstTxWarp prst="textNoShape">
                <a:avLst/>
              </a:prstTxWarp>
            </a:bodyPr>
            <a:lstStyle/>
            <a:p>
              <a:endParaRPr lang="en-US" dirty="0"/>
            </a:p>
          </p:txBody>
        </p:sp>
      </p:grpSp>
      <p:sp>
        <p:nvSpPr>
          <p:cNvPr id="95285" name="Text Box 53"/>
          <p:cNvSpPr txBox="1">
            <a:spLocks noChangeArrowheads="1"/>
          </p:cNvSpPr>
          <p:nvPr/>
        </p:nvSpPr>
        <p:spPr bwMode="auto">
          <a:xfrm>
            <a:off x="3633272" y="5752954"/>
            <a:ext cx="1773237" cy="646331"/>
          </a:xfrm>
          <a:prstGeom prst="rect">
            <a:avLst/>
          </a:prstGeom>
          <a:noFill/>
          <a:ln w="9525">
            <a:noFill/>
            <a:miter lim="800000"/>
            <a:headEnd/>
            <a:tailEnd/>
          </a:ln>
          <a:effectLst/>
        </p:spPr>
        <p:txBody>
          <a:bodyPr>
            <a:prstTxWarp prst="textNoShape">
              <a:avLst/>
            </a:prstTxWarp>
            <a:spAutoFit/>
          </a:bodyPr>
          <a:lstStyle/>
          <a:p>
            <a:pPr algn="ctr"/>
            <a:r>
              <a:rPr lang="en-US" b="1" dirty="0" smtClean="0"/>
              <a:t>Conclusion</a:t>
            </a:r>
          </a:p>
          <a:p>
            <a:pPr algn="ctr"/>
            <a:endParaRPr lang="en-US" b="1" dirty="0"/>
          </a:p>
        </p:txBody>
      </p:sp>
      <p:sp>
        <p:nvSpPr>
          <p:cNvPr id="95286" name="Line 54"/>
          <p:cNvSpPr>
            <a:spLocks noChangeShapeType="1"/>
          </p:cNvSpPr>
          <p:nvPr/>
        </p:nvSpPr>
        <p:spPr bwMode="auto">
          <a:xfrm flipH="1">
            <a:off x="3040516" y="3265509"/>
            <a:ext cx="891852" cy="1352457"/>
          </a:xfrm>
          <a:prstGeom prst="line">
            <a:avLst/>
          </a:prstGeom>
          <a:noFill/>
          <a:ln w="38100">
            <a:solidFill>
              <a:schemeClr val="tx1"/>
            </a:solidFill>
            <a:prstDash val="sysDot"/>
            <a:round/>
            <a:headEnd/>
            <a:tailEnd type="triangle" w="med" len="med"/>
          </a:ln>
          <a:effectLst/>
        </p:spPr>
        <p:txBody>
          <a:bodyPr>
            <a:prstTxWarp prst="textNoShape">
              <a:avLst/>
            </a:prstTxWarp>
          </a:bodyPr>
          <a:lstStyle/>
          <a:p>
            <a:endParaRPr lang="en-US" dirty="0"/>
          </a:p>
        </p:txBody>
      </p:sp>
      <p:sp>
        <p:nvSpPr>
          <p:cNvPr id="95290" name="Rectangle 58"/>
          <p:cNvSpPr>
            <a:spLocks noChangeArrowheads="1"/>
          </p:cNvSpPr>
          <p:nvPr/>
        </p:nvSpPr>
        <p:spPr bwMode="auto">
          <a:xfrm>
            <a:off x="898525" y="531813"/>
            <a:ext cx="7889875" cy="457200"/>
          </a:xfrm>
          <a:prstGeom prst="rect">
            <a:avLst/>
          </a:prstGeom>
          <a:noFill/>
          <a:ln w="9525">
            <a:noFill/>
            <a:miter lim="800000"/>
            <a:headEnd/>
            <a:tailEnd/>
          </a:ln>
          <a:effectLst/>
        </p:spPr>
        <p:txBody>
          <a:bodyPr>
            <a:prstTxWarp prst="textNoShape">
              <a:avLst/>
            </a:prstTxWarp>
            <a:spAutoFit/>
          </a:bodyPr>
          <a:lstStyle/>
          <a:p>
            <a:pPr>
              <a:spcBef>
                <a:spcPct val="50000"/>
              </a:spcBef>
              <a:buFont typeface="Wingdings" pitchFamily="-112" charset="2"/>
              <a:buNone/>
            </a:pPr>
            <a:r>
              <a:rPr lang="en-US" sz="2400" b="1" dirty="0">
                <a:solidFill>
                  <a:srgbClr val="0000CC"/>
                </a:solidFill>
              </a:rPr>
              <a:t> Experiments                  &amp;         Computational Models</a:t>
            </a:r>
          </a:p>
        </p:txBody>
      </p:sp>
      <p:grpSp>
        <p:nvGrpSpPr>
          <p:cNvPr id="66" name="Group 65"/>
          <p:cNvGrpSpPr/>
          <p:nvPr/>
        </p:nvGrpSpPr>
        <p:grpSpPr>
          <a:xfrm>
            <a:off x="3631721" y="5977386"/>
            <a:ext cx="2420046" cy="1090405"/>
            <a:chOff x="3631721" y="5977386"/>
            <a:chExt cx="2420046" cy="1090405"/>
          </a:xfrm>
        </p:grpSpPr>
        <p:sp>
          <p:nvSpPr>
            <p:cNvPr id="61" name="Text Box 53"/>
            <p:cNvSpPr txBox="1">
              <a:spLocks noChangeArrowheads="1"/>
            </p:cNvSpPr>
            <p:nvPr/>
          </p:nvSpPr>
          <p:spPr bwMode="auto">
            <a:xfrm>
              <a:off x="3631721" y="6144461"/>
              <a:ext cx="1773237" cy="923330"/>
            </a:xfrm>
            <a:prstGeom prst="rect">
              <a:avLst/>
            </a:prstGeom>
            <a:noFill/>
            <a:ln w="9525">
              <a:noFill/>
              <a:miter lim="800000"/>
              <a:headEnd/>
              <a:tailEnd/>
            </a:ln>
            <a:effectLst/>
          </p:spPr>
          <p:txBody>
            <a:bodyPr wrap="square">
              <a:prstTxWarp prst="textNoShape">
                <a:avLst/>
              </a:prstTxWarp>
              <a:spAutoFit/>
            </a:bodyPr>
            <a:lstStyle/>
            <a:p>
              <a:pPr algn="ctr"/>
              <a:r>
                <a:rPr lang="en-US" b="1" dirty="0" smtClean="0">
                  <a:solidFill>
                    <a:srgbClr val="FF0000"/>
                  </a:solidFill>
                </a:rPr>
                <a:t>Informed Design</a:t>
              </a:r>
            </a:p>
            <a:p>
              <a:pPr algn="ctr"/>
              <a:endParaRPr lang="en-US" b="1" dirty="0">
                <a:solidFill>
                  <a:srgbClr val="FF0000"/>
                </a:solidFill>
              </a:endParaRPr>
            </a:p>
          </p:txBody>
        </p:sp>
        <p:sp>
          <p:nvSpPr>
            <p:cNvPr id="62" name="Line 3"/>
            <p:cNvSpPr>
              <a:spLocks noChangeShapeType="1"/>
            </p:cNvSpPr>
            <p:nvPr/>
          </p:nvSpPr>
          <p:spPr bwMode="auto">
            <a:xfrm flipH="1">
              <a:off x="5200867" y="5977386"/>
              <a:ext cx="850900" cy="501650"/>
            </a:xfrm>
            <a:prstGeom prst="line">
              <a:avLst/>
            </a:prstGeom>
            <a:noFill/>
            <a:ln w="38100">
              <a:solidFill>
                <a:srgbClr val="FF0000"/>
              </a:solidFill>
              <a:prstDash val="sysDot"/>
              <a:round/>
              <a:headEnd/>
              <a:tailEnd type="triangle" w="med" len="med"/>
            </a:ln>
            <a:effectLst/>
          </p:spPr>
          <p:txBody>
            <a:bodyPr>
              <a:prstTxWarp prst="textNoShape">
                <a:avLst/>
              </a:prstTxWarp>
            </a:bodyPr>
            <a:lstStyle/>
            <a:p>
              <a:endParaRPr lang="en-US" dirty="0"/>
            </a:p>
          </p:txBody>
        </p:sp>
      </p:grpSp>
      <p:grpSp>
        <p:nvGrpSpPr>
          <p:cNvPr id="67" name="Group 66"/>
          <p:cNvGrpSpPr/>
          <p:nvPr/>
        </p:nvGrpSpPr>
        <p:grpSpPr>
          <a:xfrm>
            <a:off x="4789826" y="5208042"/>
            <a:ext cx="1287745" cy="643970"/>
            <a:chOff x="4789826" y="5208042"/>
            <a:chExt cx="1287745" cy="643970"/>
          </a:xfrm>
        </p:grpSpPr>
        <p:sp>
          <p:nvSpPr>
            <p:cNvPr id="60" name="Line 3"/>
            <p:cNvSpPr>
              <a:spLocks noChangeShapeType="1"/>
            </p:cNvSpPr>
            <p:nvPr/>
          </p:nvSpPr>
          <p:spPr bwMode="auto">
            <a:xfrm flipH="1">
              <a:off x="5138272" y="5350362"/>
              <a:ext cx="850900" cy="501650"/>
            </a:xfrm>
            <a:prstGeom prst="line">
              <a:avLst/>
            </a:prstGeom>
            <a:noFill/>
            <a:ln w="38100">
              <a:solidFill>
                <a:srgbClr val="FF0000"/>
              </a:solidFill>
              <a:prstDash val="sysDot"/>
              <a:round/>
              <a:headEnd type="triangle"/>
              <a:tailEnd type="triangle" w="med" len="med"/>
            </a:ln>
            <a:effectLst/>
          </p:spPr>
          <p:txBody>
            <a:bodyPr>
              <a:prstTxWarp prst="textNoShape">
                <a:avLst/>
              </a:prstTxWarp>
            </a:bodyPr>
            <a:lstStyle/>
            <a:p>
              <a:endParaRPr lang="en-US" dirty="0"/>
            </a:p>
          </p:txBody>
        </p:sp>
        <p:sp>
          <p:nvSpPr>
            <p:cNvPr id="65" name="TextBox 64"/>
            <p:cNvSpPr txBox="1"/>
            <p:nvPr/>
          </p:nvSpPr>
          <p:spPr>
            <a:xfrm rot="19806202">
              <a:off x="4789826" y="5208042"/>
              <a:ext cx="1287745" cy="369332"/>
            </a:xfrm>
            <a:prstGeom prst="rect">
              <a:avLst/>
            </a:prstGeom>
            <a:noFill/>
          </p:spPr>
          <p:txBody>
            <a:bodyPr wrap="none" rtlCol="0">
              <a:spAutoFit/>
            </a:bodyPr>
            <a:lstStyle/>
            <a:p>
              <a:r>
                <a:rPr lang="en-US" b="1" dirty="0" smtClean="0">
                  <a:solidFill>
                    <a:srgbClr val="FF0000"/>
                  </a:solidFill>
                </a:rPr>
                <a:t>Validation</a:t>
              </a:r>
              <a:endParaRPr lang="en-US"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up)">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06745" y="247325"/>
            <a:ext cx="8750300" cy="750888"/>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rgbClr val="0000CC"/>
                </a:solidFill>
              </a:rPr>
              <a:t>Ischemic Disease</a:t>
            </a:r>
            <a:endParaRPr lang="en-US" sz="4400" b="1" dirty="0">
              <a:solidFill>
                <a:srgbClr val="0000CC"/>
              </a:solidFill>
            </a:endParaRPr>
          </a:p>
        </p:txBody>
      </p:sp>
      <p:pic>
        <p:nvPicPr>
          <p:cNvPr id="21" name="Picture 2"/>
          <p:cNvPicPr>
            <a:picLocks noChangeAspect="1" noChangeArrowheads="1"/>
          </p:cNvPicPr>
          <p:nvPr/>
        </p:nvPicPr>
        <p:blipFill>
          <a:blip r:embed="rId2"/>
          <a:srcRect l="6616"/>
          <a:stretch>
            <a:fillRect/>
          </a:stretch>
        </p:blipFill>
        <p:spPr bwMode="auto">
          <a:xfrm>
            <a:off x="1232962" y="1790622"/>
            <a:ext cx="6682694" cy="4710998"/>
          </a:xfrm>
          <a:prstGeom prst="rect">
            <a:avLst/>
          </a:prstGeom>
          <a:noFill/>
        </p:spPr>
      </p:pic>
      <p:sp>
        <p:nvSpPr>
          <p:cNvPr id="23" name="Text Box 4"/>
          <p:cNvSpPr txBox="1">
            <a:spLocks noChangeArrowheads="1"/>
          </p:cNvSpPr>
          <p:nvPr/>
        </p:nvSpPr>
        <p:spPr bwMode="auto">
          <a:xfrm>
            <a:off x="123300" y="6561640"/>
            <a:ext cx="8783637" cy="210057"/>
          </a:xfrm>
          <a:prstGeom prst="rect">
            <a:avLst/>
          </a:prstGeom>
          <a:noFill/>
          <a:ln w="9525">
            <a:noFill/>
            <a:miter lim="800000"/>
            <a:headEnd/>
            <a:tailEnd/>
          </a:ln>
        </p:spPr>
        <p:txBody>
          <a:bodyPr lIns="0" tIns="0" rIns="0" bIns="0" anchorCtr="1">
            <a:prstTxWarp prst="textNoShape">
              <a:avLst/>
            </a:prstTxWarp>
            <a:spAutoFit/>
          </a:bodyPr>
          <a:lstStyle/>
          <a:p>
            <a:pPr algn="ctr">
              <a:lnSpc>
                <a:spcPct val="97000"/>
              </a:lnSpc>
              <a:buClr>
                <a:srgbClr val="000000"/>
              </a:buClr>
              <a:buSzPct val="100000"/>
              <a:buFont typeface="Times New Roman" pitchFamily="-10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dirty="0">
                <a:solidFill>
                  <a:schemeClr val="tx1"/>
                </a:solidFill>
              </a:rPr>
              <a:t>Rahman</a:t>
            </a:r>
            <a:r>
              <a:rPr lang="en-GB" sz="1400" dirty="0" smtClean="0">
                <a:solidFill>
                  <a:schemeClr val="tx1"/>
                </a:solidFill>
              </a:rPr>
              <a:t> et al. 2000</a:t>
            </a:r>
            <a:endParaRPr lang="en-GB" sz="1400" dirty="0">
              <a:solidFill>
                <a:schemeClr val="tx1"/>
              </a:solidFill>
            </a:endParaRPr>
          </a:p>
        </p:txBody>
      </p:sp>
      <p:sp>
        <p:nvSpPr>
          <p:cNvPr id="24" name="Text Box 4"/>
          <p:cNvSpPr txBox="1">
            <a:spLocks noChangeArrowheads="1"/>
          </p:cNvSpPr>
          <p:nvPr/>
        </p:nvSpPr>
        <p:spPr bwMode="auto">
          <a:xfrm>
            <a:off x="628823" y="1394780"/>
            <a:ext cx="7792359" cy="538763"/>
          </a:xfrm>
          <a:prstGeom prst="rect">
            <a:avLst/>
          </a:prstGeom>
          <a:noFill/>
          <a:ln w="9525">
            <a:noFill/>
            <a:miter lim="800000"/>
            <a:headEnd/>
            <a:tailEnd/>
          </a:ln>
        </p:spPr>
        <p:txBody>
          <a:bodyPr wrap="square" lIns="0" tIns="0" rIns="0" bIns="0" anchorCtr="1">
            <a:prstTxWarp prst="textNoShape">
              <a:avLst/>
            </a:prstTxWarp>
            <a:spAutoFit/>
          </a:bodyPr>
          <a:lstStyle/>
          <a:p>
            <a:pPr algn="ctr">
              <a:lnSpc>
                <a:spcPct val="97000"/>
              </a:lnSpc>
              <a:buClr>
                <a:srgbClr val="000000"/>
              </a:buClr>
              <a:buSzPct val="100000"/>
              <a:buFont typeface="Times New Roman" pitchFamily="-10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dirty="0" smtClean="0">
                <a:solidFill>
                  <a:srgbClr val="0000CC"/>
                </a:solidFill>
              </a:rPr>
              <a:t>Atherosclerotic Lesion </a:t>
            </a:r>
            <a:r>
              <a:rPr lang="en-GB" dirty="0" smtClean="0">
                <a:solidFill>
                  <a:srgbClr val="0000CC"/>
                </a:solidFill>
              </a:rPr>
              <a:t>in the Left Anterior Descending Coronary Artery</a:t>
            </a:r>
            <a:endParaRPr lang="en-GB" dirty="0">
              <a:solidFill>
                <a:srgbClr val="0000CC"/>
              </a:solidFill>
            </a:endParaRPr>
          </a:p>
        </p:txBody>
      </p:sp>
      <p:grpSp>
        <p:nvGrpSpPr>
          <p:cNvPr id="3" name="Group 33"/>
          <p:cNvGrpSpPr/>
          <p:nvPr/>
        </p:nvGrpSpPr>
        <p:grpSpPr>
          <a:xfrm>
            <a:off x="1609027" y="4015140"/>
            <a:ext cx="2114541" cy="1804143"/>
            <a:chOff x="1609027" y="4015140"/>
            <a:chExt cx="2114541" cy="1804143"/>
          </a:xfrm>
        </p:grpSpPr>
        <p:sp>
          <p:nvSpPr>
            <p:cNvPr id="26" name="Freeform 25"/>
            <p:cNvSpPr/>
            <p:nvPr/>
          </p:nvSpPr>
          <p:spPr>
            <a:xfrm>
              <a:off x="1609027" y="4015140"/>
              <a:ext cx="2114541" cy="1804143"/>
            </a:xfrm>
            <a:custGeom>
              <a:avLst/>
              <a:gdLst>
                <a:gd name="connsiteX0" fmla="*/ 1917266 w 2412508"/>
                <a:gd name="connsiteY0" fmla="*/ 53426 h 1910994"/>
                <a:gd name="connsiteX1" fmla="*/ 955551 w 2412508"/>
                <a:gd name="connsiteY1" fmla="*/ 213703 h 1910994"/>
                <a:gd name="connsiteX2" fmla="*/ 376056 w 2412508"/>
                <a:gd name="connsiteY2" fmla="*/ 719192 h 1910994"/>
                <a:gd name="connsiteX3" fmla="*/ 80143 w 2412508"/>
                <a:gd name="connsiteY3" fmla="*/ 1668524 h 1910994"/>
                <a:gd name="connsiteX4" fmla="*/ 856913 w 2412508"/>
                <a:gd name="connsiteY4" fmla="*/ 1902775 h 1910994"/>
                <a:gd name="connsiteX5" fmla="*/ 1880277 w 2412508"/>
                <a:gd name="connsiteY5" fmla="*/ 1619208 h 1910994"/>
                <a:gd name="connsiteX6" fmla="*/ 2373464 w 2412508"/>
                <a:gd name="connsiteY6" fmla="*/ 657547 h 1910994"/>
                <a:gd name="connsiteX7" fmla="*/ 2114541 w 2412508"/>
                <a:gd name="connsiteY7" fmla="*/ 90413 h 1910994"/>
                <a:gd name="connsiteX8" fmla="*/ 1485727 w 2412508"/>
                <a:gd name="connsiteY8" fmla="*/ 115071 h 191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12508" h="1910994">
                  <a:moveTo>
                    <a:pt x="1917266" y="53426"/>
                  </a:moveTo>
                  <a:cubicBezTo>
                    <a:pt x="1564842" y="78084"/>
                    <a:pt x="1212419" y="102742"/>
                    <a:pt x="955551" y="213703"/>
                  </a:cubicBezTo>
                  <a:cubicBezTo>
                    <a:pt x="698683" y="324664"/>
                    <a:pt x="521957" y="476722"/>
                    <a:pt x="376056" y="719192"/>
                  </a:cubicBezTo>
                  <a:cubicBezTo>
                    <a:pt x="230155" y="961662"/>
                    <a:pt x="0" y="1471260"/>
                    <a:pt x="80143" y="1668524"/>
                  </a:cubicBezTo>
                  <a:cubicBezTo>
                    <a:pt x="160286" y="1865788"/>
                    <a:pt x="556891" y="1910994"/>
                    <a:pt x="856913" y="1902775"/>
                  </a:cubicBezTo>
                  <a:cubicBezTo>
                    <a:pt x="1156935" y="1894556"/>
                    <a:pt x="1627519" y="1826746"/>
                    <a:pt x="1880277" y="1619208"/>
                  </a:cubicBezTo>
                  <a:cubicBezTo>
                    <a:pt x="2133035" y="1411670"/>
                    <a:pt x="2334420" y="912346"/>
                    <a:pt x="2373464" y="657547"/>
                  </a:cubicBezTo>
                  <a:cubicBezTo>
                    <a:pt x="2412508" y="402748"/>
                    <a:pt x="2262497" y="180826"/>
                    <a:pt x="2114541" y="90413"/>
                  </a:cubicBezTo>
                  <a:cubicBezTo>
                    <a:pt x="1966585" y="0"/>
                    <a:pt x="1726156" y="57535"/>
                    <a:pt x="1485727" y="115071"/>
                  </a:cubicBezTo>
                </a:path>
              </a:pathLst>
            </a:custGeom>
            <a:solidFill>
              <a:srgbClr val="FFFF00">
                <a:alpha val="44000"/>
              </a:srgbClr>
            </a:solid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3" name="TextBox 32"/>
            <p:cNvSpPr txBox="1"/>
            <p:nvPr/>
          </p:nvSpPr>
          <p:spPr>
            <a:xfrm>
              <a:off x="2059057" y="4611042"/>
              <a:ext cx="1172692" cy="369332"/>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b="1" dirty="0" smtClean="0">
                  <a:solidFill>
                    <a:srgbClr val="FFFF00"/>
                  </a:solidFill>
                </a:rPr>
                <a:t>Ischemia</a:t>
              </a:r>
              <a:endParaRPr lang="en-US" b="1" dirty="0">
                <a:solidFill>
                  <a:srgbClr val="FFFF00"/>
                </a:solidFill>
              </a:endParaRPr>
            </a:p>
          </p:txBody>
        </p:sp>
      </p:grpSp>
      <p:grpSp>
        <p:nvGrpSpPr>
          <p:cNvPr id="4" name="Group 31"/>
          <p:cNvGrpSpPr/>
          <p:nvPr/>
        </p:nvGrpSpPr>
        <p:grpSpPr>
          <a:xfrm>
            <a:off x="2527585" y="3254853"/>
            <a:ext cx="2134907" cy="2070732"/>
            <a:chOff x="2527585" y="3254853"/>
            <a:chExt cx="2134907" cy="2070732"/>
          </a:xfrm>
        </p:grpSpPr>
        <p:grpSp>
          <p:nvGrpSpPr>
            <p:cNvPr id="5" name="Group 29"/>
            <p:cNvGrpSpPr/>
            <p:nvPr/>
          </p:nvGrpSpPr>
          <p:grpSpPr>
            <a:xfrm>
              <a:off x="3156398" y="3254853"/>
              <a:ext cx="1479562" cy="1629482"/>
              <a:chOff x="3156398" y="3254853"/>
              <a:chExt cx="1479562" cy="1629482"/>
            </a:xfrm>
          </p:grpSpPr>
          <p:sp>
            <p:nvSpPr>
              <p:cNvPr id="28" name="Freeform 27"/>
              <p:cNvSpPr/>
              <p:nvPr/>
            </p:nvSpPr>
            <p:spPr>
              <a:xfrm>
                <a:off x="3279695" y="4068566"/>
                <a:ext cx="1319276" cy="815769"/>
              </a:xfrm>
              <a:custGeom>
                <a:avLst/>
                <a:gdLst>
                  <a:gd name="connsiteX0" fmla="*/ 1319276 w 1319276"/>
                  <a:gd name="connsiteY0" fmla="*/ 0 h 815769"/>
                  <a:gd name="connsiteX1" fmla="*/ 974045 w 1319276"/>
                  <a:gd name="connsiteY1" fmla="*/ 246580 h 815769"/>
                  <a:gd name="connsiteX2" fmla="*/ 604155 w 1319276"/>
                  <a:gd name="connsiteY2" fmla="*/ 357541 h 815769"/>
                  <a:gd name="connsiteX3" fmla="*/ 258924 w 1319276"/>
                  <a:gd name="connsiteY3" fmla="*/ 739740 h 815769"/>
                  <a:gd name="connsiteX4" fmla="*/ 0 w 1319276"/>
                  <a:gd name="connsiteY4" fmla="*/ 813714 h 815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9276" h="815769">
                    <a:moveTo>
                      <a:pt x="1319276" y="0"/>
                    </a:moveTo>
                    <a:cubicBezTo>
                      <a:pt x="1206254" y="93495"/>
                      <a:pt x="1093232" y="186990"/>
                      <a:pt x="974045" y="246580"/>
                    </a:cubicBezTo>
                    <a:cubicBezTo>
                      <a:pt x="854858" y="306170"/>
                      <a:pt x="723342" y="275348"/>
                      <a:pt x="604155" y="357541"/>
                    </a:cubicBezTo>
                    <a:cubicBezTo>
                      <a:pt x="484968" y="439734"/>
                      <a:pt x="359616" y="663711"/>
                      <a:pt x="258924" y="739740"/>
                    </a:cubicBezTo>
                    <a:cubicBezTo>
                      <a:pt x="158232" y="815769"/>
                      <a:pt x="79116" y="814741"/>
                      <a:pt x="0" y="813714"/>
                    </a:cubicBezTo>
                  </a:path>
                </a:pathLst>
              </a:custGeom>
              <a:ln w="1143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9" name="Freeform 28"/>
              <p:cNvSpPr/>
              <p:nvPr/>
            </p:nvSpPr>
            <p:spPr>
              <a:xfrm>
                <a:off x="3156398" y="3254853"/>
                <a:ext cx="1479562" cy="1380847"/>
              </a:xfrm>
              <a:custGeom>
                <a:avLst/>
                <a:gdLst>
                  <a:gd name="connsiteX0" fmla="*/ 1479562 w 1479562"/>
                  <a:gd name="connsiteY0" fmla="*/ 0 h 1380847"/>
                  <a:gd name="connsiteX1" fmla="*/ 924727 w 1479562"/>
                  <a:gd name="connsiteY1" fmla="*/ 715081 h 1380847"/>
                  <a:gd name="connsiteX2" fmla="*/ 320572 w 1479562"/>
                  <a:gd name="connsiteY2" fmla="*/ 1232899 h 1380847"/>
                  <a:gd name="connsiteX3" fmla="*/ 0 w 1479562"/>
                  <a:gd name="connsiteY3" fmla="*/ 1380847 h 1380847"/>
                </a:gdLst>
                <a:ahLst/>
                <a:cxnLst>
                  <a:cxn ang="0">
                    <a:pos x="connsiteX0" y="connsiteY0"/>
                  </a:cxn>
                  <a:cxn ang="0">
                    <a:pos x="connsiteX1" y="connsiteY1"/>
                  </a:cxn>
                  <a:cxn ang="0">
                    <a:pos x="connsiteX2" y="connsiteY2"/>
                  </a:cxn>
                  <a:cxn ang="0">
                    <a:pos x="connsiteX3" y="connsiteY3"/>
                  </a:cxn>
                </a:cxnLst>
                <a:rect l="l" t="t" r="r" b="b"/>
                <a:pathLst>
                  <a:path w="1479562" h="1380847">
                    <a:moveTo>
                      <a:pt x="1479562" y="0"/>
                    </a:moveTo>
                    <a:cubicBezTo>
                      <a:pt x="1298727" y="254799"/>
                      <a:pt x="1117892" y="509598"/>
                      <a:pt x="924727" y="715081"/>
                    </a:cubicBezTo>
                    <a:cubicBezTo>
                      <a:pt x="731562" y="920564"/>
                      <a:pt x="474693" y="1121938"/>
                      <a:pt x="320572" y="1232899"/>
                    </a:cubicBezTo>
                    <a:cubicBezTo>
                      <a:pt x="166451" y="1343860"/>
                      <a:pt x="0" y="1380847"/>
                      <a:pt x="0" y="1380847"/>
                    </a:cubicBezTo>
                  </a:path>
                </a:pathLst>
              </a:custGeom>
              <a:ln w="11430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31" name="TextBox 30"/>
            <p:cNvSpPr txBox="1"/>
            <p:nvPr/>
          </p:nvSpPr>
          <p:spPr>
            <a:xfrm>
              <a:off x="2527585" y="4956253"/>
              <a:ext cx="2134907" cy="369332"/>
            </a:xfrm>
            <a:prstGeom prst="rect">
              <a:avLst/>
            </a:prstGeom>
            <a:noFill/>
          </p:spPr>
          <p:txBody>
            <a:bodyPr wrap="none" rtlCol="0">
              <a:spAutoFit/>
            </a:bodyPr>
            <a:lstStyle/>
            <a:p>
              <a:r>
                <a:rPr lang="en-US" b="1" dirty="0" smtClean="0">
                  <a:solidFill>
                    <a:srgbClr val="FF0000"/>
                  </a:solidFill>
                </a:rPr>
                <a:t>Collateral arteries</a:t>
              </a:r>
              <a:endParaRPr lang="en-US" b="1" dirty="0">
                <a:solidFill>
                  <a:srgbClr val="FF0000"/>
                </a:solidFill>
              </a:endParaRPr>
            </a:p>
          </p:txBody>
        </p:sp>
      </p:grpSp>
      <p:sp>
        <p:nvSpPr>
          <p:cNvPr id="15" name="Cross 14"/>
          <p:cNvSpPr/>
          <p:nvPr/>
        </p:nvSpPr>
        <p:spPr>
          <a:xfrm rot="2102617">
            <a:off x="3905301" y="3175045"/>
            <a:ext cx="448810" cy="449621"/>
          </a:xfrm>
          <a:prstGeom prst="plus">
            <a:avLst>
              <a:gd name="adj" fmla="val 43104"/>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right)">
                                      <p:cBhvr>
                                        <p:cTn id="20" dur="500"/>
                                        <p:tgtEl>
                                          <p:spTgt spid="4"/>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500"/>
                            </p:stCondLst>
                            <p:childTnLst>
                              <p:par>
                                <p:cTn id="24" presetID="9" presetClass="exit" presetSubtype="0" fill="hold" nodeType="afterEffect">
                                  <p:stCondLst>
                                    <p:cond delay="0"/>
                                  </p:stCondLst>
                                  <p:childTnLst>
                                    <p:animEffect transition="out" filter="dissolv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animBg="1"/>
      <p:bldP spid="15" grpId="1"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1578199" y="221922"/>
            <a:ext cx="5745631" cy="6562104"/>
          </a:xfrm>
          <a:prstGeom prst="rect">
            <a:avLst/>
          </a:prstGeom>
          <a:noFill/>
          <a:ln w="9525">
            <a:noFill/>
            <a:miter lim="800000"/>
            <a:headEnd/>
            <a:tailEnd/>
          </a:ln>
          <a:effectLst/>
        </p:spPr>
      </p:pic>
      <p:sp>
        <p:nvSpPr>
          <p:cNvPr id="3" name="Text Box 7"/>
          <p:cNvSpPr txBox="1">
            <a:spLocks noChangeArrowheads="1"/>
          </p:cNvSpPr>
          <p:nvPr/>
        </p:nvSpPr>
        <p:spPr bwMode="auto">
          <a:xfrm>
            <a:off x="1784571" y="375562"/>
            <a:ext cx="2044434" cy="427602"/>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rPr>
              <a:t>Sham Control</a:t>
            </a:r>
          </a:p>
        </p:txBody>
      </p:sp>
      <p:sp>
        <p:nvSpPr>
          <p:cNvPr id="4" name="Text Box 8"/>
          <p:cNvSpPr txBox="1">
            <a:spLocks noChangeArrowheads="1"/>
          </p:cNvSpPr>
          <p:nvPr/>
        </p:nvSpPr>
        <p:spPr bwMode="auto">
          <a:xfrm>
            <a:off x="4930850" y="375562"/>
            <a:ext cx="2134343" cy="369332"/>
          </a:xfrm>
          <a:prstGeom prst="rect">
            <a:avLst/>
          </a:prstGeom>
          <a:noFill/>
          <a:ln w="9525">
            <a:noFill/>
            <a:miter lim="800000"/>
            <a:headEnd/>
            <a:tailEnd/>
          </a:ln>
          <a:effectLst/>
        </p:spPr>
        <p:txBody>
          <a:bodyPr wrap="none">
            <a:prstTxWarp prst="textNoShape">
              <a:avLst/>
            </a:prstTxWarp>
            <a:spAutoFit/>
          </a:bodyPr>
          <a:lstStyle/>
          <a:p>
            <a:r>
              <a:rPr lang="en-US" b="1" dirty="0" smtClean="0">
                <a:solidFill>
                  <a:schemeClr val="bg1"/>
                </a:solidFill>
              </a:rPr>
              <a:t>Ischemic Ligation</a:t>
            </a:r>
            <a:endParaRPr lang="en-US" b="1" dirty="0">
              <a:solidFill>
                <a:schemeClr val="bg1"/>
              </a:solidFill>
            </a:endParaRPr>
          </a:p>
        </p:txBody>
      </p:sp>
      <p:sp>
        <p:nvSpPr>
          <p:cNvPr id="8" name="Cross 7"/>
          <p:cNvSpPr/>
          <p:nvPr/>
        </p:nvSpPr>
        <p:spPr>
          <a:xfrm rot="2707433">
            <a:off x="6223023" y="2589160"/>
            <a:ext cx="400488" cy="397353"/>
          </a:xfrm>
          <a:prstGeom prst="plus">
            <a:avLst>
              <a:gd name="adj" fmla="val 46522"/>
            </a:avLst>
          </a:prstGeom>
          <a:solidFill>
            <a:schemeClr val="accent1">
              <a:alpha val="5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18M1RSPINO_10x_Assembled adj - 1"/>
          <p:cNvPicPr>
            <a:picLocks noChangeAspect="1" noChangeArrowheads="1"/>
          </p:cNvPicPr>
          <p:nvPr/>
        </p:nvPicPr>
        <p:blipFill>
          <a:blip r:embed="rId3"/>
          <a:srcRect l="19714"/>
          <a:stretch>
            <a:fillRect/>
          </a:stretch>
        </p:blipFill>
        <p:spPr bwMode="auto">
          <a:xfrm>
            <a:off x="4101718" y="1254202"/>
            <a:ext cx="3430171" cy="4724400"/>
          </a:xfrm>
          <a:prstGeom prst="rect">
            <a:avLst/>
          </a:prstGeom>
          <a:noFill/>
        </p:spPr>
      </p:pic>
      <p:sp>
        <p:nvSpPr>
          <p:cNvPr id="10" name="TextBox 9"/>
          <p:cNvSpPr txBox="1"/>
          <p:nvPr/>
        </p:nvSpPr>
        <p:spPr>
          <a:xfrm>
            <a:off x="5193479" y="2280863"/>
            <a:ext cx="1441170" cy="646331"/>
          </a:xfrm>
          <a:prstGeom prst="rect">
            <a:avLst/>
          </a:prstGeom>
          <a:noFill/>
        </p:spPr>
        <p:txBody>
          <a:bodyPr wrap="none" rtlCol="0">
            <a:spAutoFit/>
          </a:bodyPr>
          <a:lstStyle/>
          <a:p>
            <a:r>
              <a:rPr lang="en-US" sz="3600" b="1" dirty="0" smtClean="0">
                <a:solidFill>
                  <a:schemeClr val="bg1"/>
                </a:solidFill>
              </a:rPr>
              <a:t>How?</a:t>
            </a:r>
            <a:endParaRPr lang="en-US" sz="3600" b="1" dirty="0">
              <a:solidFill>
                <a:schemeClr val="bg1"/>
              </a:solidFill>
            </a:endParaRPr>
          </a:p>
        </p:txBody>
      </p:sp>
      <p:sp>
        <p:nvSpPr>
          <p:cNvPr id="11" name="TextBox 10"/>
          <p:cNvSpPr txBox="1"/>
          <p:nvPr/>
        </p:nvSpPr>
        <p:spPr>
          <a:xfrm>
            <a:off x="4122548" y="3592188"/>
            <a:ext cx="3583032" cy="1200329"/>
          </a:xfrm>
          <a:prstGeom prst="rect">
            <a:avLst/>
          </a:prstGeom>
          <a:noFill/>
        </p:spPr>
        <p:txBody>
          <a:bodyPr wrap="none" rtlCol="0">
            <a:spAutoFit/>
          </a:bodyPr>
          <a:lstStyle/>
          <a:p>
            <a:pPr algn="ctr"/>
            <a:r>
              <a:rPr lang="en-US" sz="3600" b="1" dirty="0" smtClean="0">
                <a:solidFill>
                  <a:schemeClr val="bg1"/>
                </a:solidFill>
              </a:rPr>
              <a:t>Therapeutically </a:t>
            </a:r>
          </a:p>
          <a:p>
            <a:pPr algn="ctr"/>
            <a:r>
              <a:rPr lang="en-US" sz="3600" b="1" dirty="0" smtClean="0">
                <a:solidFill>
                  <a:schemeClr val="bg1"/>
                </a:solidFill>
              </a:rPr>
              <a:t>augment?</a:t>
            </a:r>
            <a:endParaRPr lang="en-US" sz="3600" b="1" dirty="0">
              <a:solidFill>
                <a:schemeClr val="bg1"/>
              </a:solidFill>
            </a:endParaRPr>
          </a:p>
        </p:txBody>
      </p:sp>
      <p:sp>
        <p:nvSpPr>
          <p:cNvPr id="12" name="Text Box 87"/>
          <p:cNvSpPr txBox="1">
            <a:spLocks noChangeArrowheads="1"/>
          </p:cNvSpPr>
          <p:nvPr/>
        </p:nvSpPr>
        <p:spPr bwMode="auto">
          <a:xfrm>
            <a:off x="0" y="6550223"/>
            <a:ext cx="2719828" cy="307777"/>
          </a:xfrm>
          <a:prstGeom prst="rect">
            <a:avLst/>
          </a:prstGeom>
          <a:noFill/>
          <a:ln w="9525">
            <a:noFill/>
            <a:miter lim="800000"/>
            <a:headEnd/>
            <a:tailEnd/>
          </a:ln>
          <a:effectLst/>
        </p:spPr>
        <p:txBody>
          <a:bodyPr wrap="none">
            <a:prstTxWarp prst="textNoShape">
              <a:avLst/>
            </a:prstTxWarp>
            <a:spAutoFit/>
          </a:bodyPr>
          <a:lstStyle/>
          <a:p>
            <a:r>
              <a:rPr lang="en-US" sz="1400" dirty="0" smtClean="0">
                <a:solidFill>
                  <a:schemeClr val="bg1"/>
                </a:solidFill>
              </a:rPr>
              <a:t>Mac Gabhann and Peirce, 2010</a:t>
            </a:r>
            <a:endParaRPr lang="en-US" sz="1400" dirty="0">
              <a:solidFill>
                <a:schemeClr val="bg1"/>
              </a:solidFill>
            </a:endParaRPr>
          </a:p>
        </p:txBody>
      </p:sp>
      <p:sp>
        <p:nvSpPr>
          <p:cNvPr id="13" name="Rectangle 12"/>
          <p:cNvSpPr/>
          <p:nvPr/>
        </p:nvSpPr>
        <p:spPr>
          <a:xfrm>
            <a:off x="4072759" y="0"/>
            <a:ext cx="355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Box 87"/>
          <p:cNvSpPr txBox="1">
            <a:spLocks noChangeArrowheads="1"/>
          </p:cNvSpPr>
          <p:nvPr/>
        </p:nvSpPr>
        <p:spPr bwMode="auto">
          <a:xfrm>
            <a:off x="0" y="6262053"/>
            <a:ext cx="1611927" cy="307777"/>
          </a:xfrm>
          <a:prstGeom prst="rect">
            <a:avLst/>
          </a:prstGeom>
          <a:noFill/>
          <a:ln w="9525">
            <a:noFill/>
            <a:miter lim="800000"/>
            <a:headEnd/>
            <a:tailEnd/>
          </a:ln>
          <a:effectLst/>
        </p:spPr>
        <p:txBody>
          <a:bodyPr wrap="none">
            <a:prstTxWarp prst="textNoShape">
              <a:avLst/>
            </a:prstTxWarp>
            <a:spAutoFit/>
          </a:bodyPr>
          <a:lstStyle/>
          <a:p>
            <a:r>
              <a:rPr lang="en-US" sz="1400" dirty="0" smtClean="0">
                <a:solidFill>
                  <a:schemeClr val="bg1"/>
                </a:solidFill>
              </a:rPr>
              <a:t>Bailey et al., 2008</a:t>
            </a:r>
            <a:endParaRPr lang="en-US" sz="14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6345238" y="2190750"/>
            <a:ext cx="2590800" cy="2617788"/>
          </a:xfrm>
          <a:prstGeom prst="rect">
            <a:avLst/>
          </a:prstGeom>
          <a:noFill/>
          <a:ln w="9525">
            <a:miter lim="800000"/>
            <a:headEnd/>
            <a:tailEnd/>
          </a:ln>
          <a:effectLst/>
        </p:spPr>
      </p:pic>
      <p:sp>
        <p:nvSpPr>
          <p:cNvPr id="22" name="Rectangle 2"/>
          <p:cNvSpPr>
            <a:spLocks noChangeArrowheads="1"/>
          </p:cNvSpPr>
          <p:nvPr/>
        </p:nvSpPr>
        <p:spPr bwMode="auto">
          <a:xfrm>
            <a:off x="280655" y="125609"/>
            <a:ext cx="8575675" cy="1323439"/>
          </a:xfrm>
          <a:prstGeom prst="rect">
            <a:avLst/>
          </a:prstGeom>
          <a:noFill/>
          <a:ln w="9525">
            <a:noFill/>
            <a:miter lim="800000"/>
            <a:headEnd/>
            <a:tailEnd/>
          </a:ln>
          <a:effectLst/>
        </p:spPr>
        <p:txBody>
          <a:bodyPr>
            <a:prstTxWarp prst="textNoShape">
              <a:avLst/>
            </a:prstTxWarp>
            <a:spAutoFit/>
          </a:bodyPr>
          <a:lstStyle/>
          <a:p>
            <a:pPr algn="ctr">
              <a:spcBef>
                <a:spcPct val="50000"/>
              </a:spcBef>
              <a:buFont typeface="Wingdings" pitchFamily="-65" charset="2"/>
              <a:buNone/>
            </a:pPr>
            <a:r>
              <a:rPr lang="en-US" sz="4000" b="1" dirty="0" smtClean="0">
                <a:solidFill>
                  <a:srgbClr val="0000CC"/>
                </a:solidFill>
              </a:rPr>
              <a:t>Use</a:t>
            </a:r>
            <a:r>
              <a:rPr lang="en-US" sz="4000" b="1" dirty="0" smtClean="0">
                <a:solidFill>
                  <a:srgbClr val="0000CC"/>
                </a:solidFill>
              </a:rPr>
              <a:t> Stem </a:t>
            </a:r>
            <a:r>
              <a:rPr lang="en-US" sz="4000" b="1" dirty="0">
                <a:solidFill>
                  <a:srgbClr val="0000CC"/>
                </a:solidFill>
              </a:rPr>
              <a:t>Cells to</a:t>
            </a:r>
            <a:r>
              <a:rPr lang="en-US" sz="4000" b="1" dirty="0" smtClean="0">
                <a:solidFill>
                  <a:srgbClr val="0000CC"/>
                </a:solidFill>
              </a:rPr>
              <a:t> Grow </a:t>
            </a:r>
            <a:r>
              <a:rPr lang="en-US" sz="4000" b="1" dirty="0" smtClean="0">
                <a:solidFill>
                  <a:srgbClr val="0000CC"/>
                </a:solidFill>
              </a:rPr>
              <a:t>Collateral Vessels?</a:t>
            </a:r>
            <a:endParaRPr lang="en-US" sz="4000" b="1" i="1" dirty="0"/>
          </a:p>
        </p:txBody>
      </p:sp>
      <p:pic>
        <p:nvPicPr>
          <p:cNvPr id="23" name="Picture 22"/>
          <p:cNvPicPr>
            <a:picLocks noChangeAspect="1" noChangeArrowheads="1"/>
          </p:cNvPicPr>
          <p:nvPr/>
        </p:nvPicPr>
        <p:blipFill>
          <a:blip r:embed="rId4"/>
          <a:srcRect/>
          <a:stretch>
            <a:fillRect/>
          </a:stretch>
        </p:blipFill>
        <p:spPr bwMode="auto">
          <a:xfrm>
            <a:off x="168094" y="2209187"/>
            <a:ext cx="2513300" cy="2678473"/>
          </a:xfrm>
          <a:prstGeom prst="rect">
            <a:avLst/>
          </a:prstGeom>
          <a:noFill/>
          <a:ln w="9525">
            <a:noFill/>
            <a:miter lim="800000"/>
            <a:headEnd/>
            <a:tailEnd/>
          </a:ln>
          <a:effectLst/>
        </p:spPr>
      </p:pic>
      <p:graphicFrame>
        <p:nvGraphicFramePr>
          <p:cNvPr id="24582" name="Object 6"/>
          <p:cNvGraphicFramePr>
            <a:graphicFrameLocks noChangeAspect="1"/>
          </p:cNvGraphicFramePr>
          <p:nvPr/>
        </p:nvGraphicFramePr>
        <p:xfrm>
          <a:off x="3210894" y="2217908"/>
          <a:ext cx="2613556" cy="2638173"/>
        </p:xfrm>
        <a:graphic>
          <a:graphicData uri="http://schemas.openxmlformats.org/presentationml/2006/ole">
            <p:oleObj spid="_x0000_s24582" name="Bitmap Image" r:id="rId5" imgW="4031329" imgH="4160881" progId="">
              <p:embed/>
            </p:oleObj>
          </a:graphicData>
        </a:graphic>
      </p:graphicFrame>
      <p:cxnSp>
        <p:nvCxnSpPr>
          <p:cNvPr id="25" name="Straight Connector 24"/>
          <p:cNvCxnSpPr/>
          <p:nvPr/>
        </p:nvCxnSpPr>
        <p:spPr>
          <a:xfrm>
            <a:off x="2732616" y="3578924"/>
            <a:ext cx="397705" cy="1588"/>
          </a:xfrm>
          <a:prstGeom prst="line">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912703" y="3577392"/>
            <a:ext cx="397705" cy="1588"/>
          </a:xfrm>
          <a:prstGeom prst="line">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9413" y="4964313"/>
            <a:ext cx="2168607" cy="369332"/>
          </a:xfrm>
          <a:prstGeom prst="rect">
            <a:avLst/>
          </a:prstGeom>
          <a:noFill/>
        </p:spPr>
        <p:txBody>
          <a:bodyPr wrap="none" rtlCol="0">
            <a:spAutoFit/>
          </a:bodyPr>
          <a:lstStyle/>
          <a:p>
            <a:r>
              <a:rPr lang="en-US" dirty="0" smtClean="0"/>
              <a:t>Inject stem cells </a:t>
            </a:r>
            <a:r>
              <a:rPr lang="en-US" dirty="0" err="1" smtClean="0"/>
              <a:t>i.v</a:t>
            </a:r>
            <a:r>
              <a:rPr lang="en-US" dirty="0" smtClean="0"/>
              <a:t>.</a:t>
            </a:r>
            <a:endParaRPr lang="en-US" dirty="0"/>
          </a:p>
        </p:txBody>
      </p:sp>
      <p:sp>
        <p:nvSpPr>
          <p:cNvPr id="28" name="TextBox 27"/>
          <p:cNvSpPr txBox="1"/>
          <p:nvPr/>
        </p:nvSpPr>
        <p:spPr>
          <a:xfrm>
            <a:off x="3334038" y="4962781"/>
            <a:ext cx="2362120" cy="923330"/>
          </a:xfrm>
          <a:prstGeom prst="rect">
            <a:avLst/>
          </a:prstGeom>
          <a:noFill/>
        </p:spPr>
        <p:txBody>
          <a:bodyPr wrap="square" rtlCol="0">
            <a:spAutoFit/>
          </a:bodyPr>
          <a:lstStyle/>
          <a:p>
            <a:pPr algn="ctr"/>
            <a:r>
              <a:rPr lang="en-US" dirty="0" smtClean="0"/>
              <a:t>Stem cells traffic to sites of injury and </a:t>
            </a:r>
            <a:r>
              <a:rPr lang="en-US" dirty="0" err="1" smtClean="0"/>
              <a:t>extravasate</a:t>
            </a:r>
            <a:endParaRPr lang="en-US" dirty="0"/>
          </a:p>
        </p:txBody>
      </p:sp>
      <p:sp>
        <p:nvSpPr>
          <p:cNvPr id="29" name="TextBox 28"/>
          <p:cNvSpPr txBox="1"/>
          <p:nvPr/>
        </p:nvSpPr>
        <p:spPr>
          <a:xfrm>
            <a:off x="6462809" y="4974077"/>
            <a:ext cx="2362120" cy="1754327"/>
          </a:xfrm>
          <a:prstGeom prst="rect">
            <a:avLst/>
          </a:prstGeom>
          <a:noFill/>
        </p:spPr>
        <p:txBody>
          <a:bodyPr wrap="square" rtlCol="0">
            <a:spAutoFit/>
          </a:bodyPr>
          <a:lstStyle/>
          <a:p>
            <a:pPr algn="ctr"/>
            <a:r>
              <a:rPr lang="en-US" dirty="0" smtClean="0"/>
              <a:t>Stem cells incorporate into blood vessels and/or promote smooth muscle cell proliferation</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80655" y="125609"/>
            <a:ext cx="8575675" cy="707886"/>
          </a:xfrm>
          <a:prstGeom prst="rect">
            <a:avLst/>
          </a:prstGeom>
          <a:noFill/>
          <a:ln w="9525">
            <a:noFill/>
            <a:miter lim="800000"/>
            <a:headEnd/>
            <a:tailEnd/>
          </a:ln>
          <a:effectLst/>
        </p:spPr>
        <p:txBody>
          <a:bodyPr>
            <a:prstTxWarp prst="textNoShape">
              <a:avLst/>
            </a:prstTxWarp>
            <a:spAutoFit/>
          </a:bodyPr>
          <a:lstStyle/>
          <a:p>
            <a:pPr algn="ctr">
              <a:spcBef>
                <a:spcPct val="50000"/>
              </a:spcBef>
              <a:buFont typeface="Wingdings" pitchFamily="-65" charset="2"/>
              <a:buNone/>
            </a:pPr>
            <a:r>
              <a:rPr lang="en-US" sz="4000" b="1" dirty="0" smtClean="0">
                <a:solidFill>
                  <a:srgbClr val="0000CC"/>
                </a:solidFill>
              </a:rPr>
              <a:t>Experimental Observation</a:t>
            </a:r>
            <a:endParaRPr lang="en-US" sz="4000" b="1" i="1" dirty="0"/>
          </a:p>
        </p:txBody>
      </p:sp>
      <p:sp>
        <p:nvSpPr>
          <p:cNvPr id="3" name="Text Box 8"/>
          <p:cNvSpPr txBox="1">
            <a:spLocks noChangeArrowheads="1"/>
          </p:cNvSpPr>
          <p:nvPr/>
        </p:nvSpPr>
        <p:spPr bwMode="auto">
          <a:xfrm>
            <a:off x="320250" y="1316489"/>
            <a:ext cx="8569167" cy="954107"/>
          </a:xfrm>
          <a:prstGeom prst="rect">
            <a:avLst/>
          </a:prstGeom>
          <a:noFill/>
          <a:ln w="9525">
            <a:noFill/>
            <a:miter lim="800000"/>
            <a:headEnd/>
            <a:tailEnd/>
          </a:ln>
          <a:effectLst/>
        </p:spPr>
        <p:txBody>
          <a:bodyPr wrap="square">
            <a:prstTxWarp prst="textNoShape">
              <a:avLst/>
            </a:prstTxWarp>
            <a:spAutoFit/>
          </a:bodyPr>
          <a:lstStyle/>
          <a:p>
            <a:pPr algn="ctr"/>
            <a:r>
              <a:rPr lang="en-US" sz="2800" b="1" dirty="0" smtClean="0"/>
              <a:t>Inefficient trafficking: 0.01</a:t>
            </a:r>
            <a:r>
              <a:rPr lang="en-US" sz="2800" b="1" dirty="0" smtClean="0"/>
              <a:t>-1% of all i.v.-injected progenitor cells end up in injured tissues. </a:t>
            </a:r>
            <a:endParaRPr lang="en-US" sz="2800" b="1" dirty="0"/>
          </a:p>
        </p:txBody>
      </p:sp>
      <p:pic>
        <p:nvPicPr>
          <p:cNvPr id="5" name="Picture 4"/>
          <p:cNvPicPr>
            <a:picLocks noChangeAspect="1"/>
          </p:cNvPicPr>
          <p:nvPr/>
        </p:nvPicPr>
        <p:blipFill>
          <a:blip r:embed="rId2"/>
          <a:srcRect t="53579" r="29858"/>
          <a:stretch>
            <a:fillRect/>
          </a:stretch>
        </p:blipFill>
        <p:spPr>
          <a:xfrm>
            <a:off x="1477770" y="2827672"/>
            <a:ext cx="6353100" cy="3139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7033" name="Rectangle 57"/>
          <p:cNvSpPr>
            <a:spLocks noChangeArrowheads="1"/>
          </p:cNvSpPr>
          <p:nvPr/>
        </p:nvSpPr>
        <p:spPr bwMode="auto">
          <a:xfrm>
            <a:off x="160286" y="3914879"/>
            <a:ext cx="8983713" cy="954107"/>
          </a:xfrm>
          <a:prstGeom prst="rect">
            <a:avLst/>
          </a:prstGeom>
          <a:noFill/>
          <a:ln w="9525">
            <a:noFill/>
            <a:miter lim="800000"/>
            <a:headEnd/>
            <a:tailEnd/>
          </a:ln>
          <a:effectLst/>
        </p:spPr>
        <p:txBody>
          <a:bodyPr wrap="square">
            <a:prstTxWarp prst="textNoShape">
              <a:avLst/>
            </a:prstTxWarp>
            <a:spAutoFit/>
          </a:bodyPr>
          <a:lstStyle/>
          <a:p>
            <a:pPr>
              <a:spcBef>
                <a:spcPct val="50000"/>
              </a:spcBef>
              <a:buFont typeface="Wingdings" pitchFamily="-108" charset="2"/>
              <a:buNone/>
            </a:pPr>
            <a:r>
              <a:rPr lang="en-US" sz="2800" b="1" u="sng" dirty="0">
                <a:solidFill>
                  <a:srgbClr val="FF0000"/>
                </a:solidFill>
              </a:rPr>
              <a:t>Design Goal:</a:t>
            </a:r>
            <a:r>
              <a:rPr lang="en-US" sz="2800" b="1" dirty="0">
                <a:solidFill>
                  <a:srgbClr val="0000CC"/>
                </a:solidFill>
              </a:rPr>
              <a:t> </a:t>
            </a:r>
            <a:r>
              <a:rPr lang="en-US" sz="2800" b="1" dirty="0">
                <a:solidFill>
                  <a:srgbClr val="000000"/>
                </a:solidFill>
              </a:rPr>
              <a:t>Achieve more efficient cell</a:t>
            </a:r>
            <a:r>
              <a:rPr lang="en-US" sz="2800" b="1" dirty="0" smtClean="0">
                <a:solidFill>
                  <a:srgbClr val="000000"/>
                </a:solidFill>
              </a:rPr>
              <a:t> homing </a:t>
            </a:r>
            <a:r>
              <a:rPr lang="en-US" sz="2800" b="1" dirty="0">
                <a:solidFill>
                  <a:srgbClr val="000000"/>
                </a:solidFill>
              </a:rPr>
              <a:t>by manipulating hASC adhesion</a:t>
            </a:r>
            <a:r>
              <a:rPr lang="en-US" sz="2800" b="1" dirty="0" smtClean="0">
                <a:solidFill>
                  <a:srgbClr val="000000"/>
                </a:solidFill>
              </a:rPr>
              <a:t> signals.</a:t>
            </a:r>
            <a:endParaRPr lang="en-US" sz="1600" b="1" dirty="0">
              <a:solidFill>
                <a:srgbClr val="000000"/>
              </a:solidFill>
            </a:endParaRPr>
          </a:p>
        </p:txBody>
      </p:sp>
      <p:sp>
        <p:nvSpPr>
          <p:cNvPr id="4" name="Rectangle 2"/>
          <p:cNvSpPr>
            <a:spLocks noChangeArrowheads="1"/>
          </p:cNvSpPr>
          <p:nvPr/>
        </p:nvSpPr>
        <p:spPr bwMode="auto">
          <a:xfrm>
            <a:off x="280655" y="125609"/>
            <a:ext cx="8575675" cy="707886"/>
          </a:xfrm>
          <a:prstGeom prst="rect">
            <a:avLst/>
          </a:prstGeom>
          <a:noFill/>
          <a:ln w="9525">
            <a:noFill/>
            <a:miter lim="800000"/>
            <a:headEnd/>
            <a:tailEnd/>
          </a:ln>
          <a:effectLst/>
        </p:spPr>
        <p:txBody>
          <a:bodyPr>
            <a:prstTxWarp prst="textNoShape">
              <a:avLst/>
            </a:prstTxWarp>
            <a:spAutoFit/>
          </a:bodyPr>
          <a:lstStyle/>
          <a:p>
            <a:pPr algn="ctr">
              <a:spcBef>
                <a:spcPct val="50000"/>
              </a:spcBef>
              <a:buFont typeface="Wingdings" pitchFamily="-65" charset="2"/>
              <a:buNone/>
            </a:pPr>
            <a:r>
              <a:rPr lang="en-US" sz="4000" b="1" dirty="0" smtClean="0">
                <a:solidFill>
                  <a:srgbClr val="0000CC"/>
                </a:solidFill>
              </a:rPr>
              <a:t>Question / Design Goal</a:t>
            </a:r>
            <a:endParaRPr lang="en-US" sz="4000" b="1" i="1" dirty="0"/>
          </a:p>
        </p:txBody>
      </p:sp>
      <p:sp>
        <p:nvSpPr>
          <p:cNvPr id="5" name="Text Box 8"/>
          <p:cNvSpPr txBox="1">
            <a:spLocks noChangeArrowheads="1"/>
          </p:cNvSpPr>
          <p:nvPr/>
        </p:nvSpPr>
        <p:spPr bwMode="auto">
          <a:xfrm>
            <a:off x="284309" y="1927554"/>
            <a:ext cx="8569167" cy="523220"/>
          </a:xfrm>
          <a:prstGeom prst="rect">
            <a:avLst/>
          </a:prstGeom>
          <a:noFill/>
          <a:ln w="9525">
            <a:noFill/>
            <a:miter lim="800000"/>
            <a:headEnd/>
            <a:tailEnd/>
          </a:ln>
          <a:effectLst/>
        </p:spPr>
        <p:txBody>
          <a:bodyPr wrap="square">
            <a:prstTxWarp prst="textNoShape">
              <a:avLst/>
            </a:prstTxWarp>
            <a:spAutoFit/>
          </a:bodyPr>
          <a:lstStyle/>
          <a:p>
            <a:pPr algn="ctr"/>
            <a:r>
              <a:rPr lang="en-US" sz="2800" b="1" dirty="0" smtClean="0"/>
              <a:t>Is it possible to enhance progenitor cell homing? </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7033"/>
                                        </p:tgtEl>
                                        <p:attrNameLst>
                                          <p:attrName>style.visibility</p:attrName>
                                        </p:attrNameLst>
                                      </p:cBhvr>
                                      <p:to>
                                        <p:strVal val="visible"/>
                                      </p:to>
                                    </p:set>
                                    <p:animEffect transition="in" filter="dissolve">
                                      <p:cBhvr>
                                        <p:cTn id="7" dur="500"/>
                                        <p:tgtEl>
                                          <p:spTgt spid="12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33"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Untitled.png"/>
          <p:cNvPicPr>
            <a:picLocks noChangeAspect="1"/>
          </p:cNvPicPr>
          <p:nvPr/>
        </p:nvPicPr>
        <p:blipFill>
          <a:blip r:embed="rId3"/>
          <a:stretch>
            <a:fillRect/>
          </a:stretch>
        </p:blipFill>
        <p:spPr>
          <a:xfrm>
            <a:off x="0" y="2465959"/>
            <a:ext cx="2962411" cy="2986793"/>
          </a:xfrm>
          <a:prstGeom prst="rect">
            <a:avLst/>
          </a:prstGeom>
        </p:spPr>
      </p:pic>
      <p:sp>
        <p:nvSpPr>
          <p:cNvPr id="11" name="Rectangle 9"/>
          <p:cNvSpPr>
            <a:spLocks noChangeArrowheads="1"/>
          </p:cNvSpPr>
          <p:nvPr/>
        </p:nvSpPr>
        <p:spPr bwMode="auto">
          <a:xfrm>
            <a:off x="115888" y="128588"/>
            <a:ext cx="8893175" cy="2462213"/>
          </a:xfrm>
          <a:prstGeom prst="rect">
            <a:avLst/>
          </a:prstGeom>
          <a:noFill/>
          <a:ln w="9525">
            <a:noFill/>
            <a:miter lim="800000"/>
            <a:headEnd/>
            <a:tailEnd/>
          </a:ln>
          <a:effectLst/>
        </p:spPr>
        <p:txBody>
          <a:bodyPr wrap="square">
            <a:prstTxWarp prst="textNoShape">
              <a:avLst/>
            </a:prstTxWarp>
            <a:spAutoFit/>
          </a:bodyPr>
          <a:lstStyle/>
          <a:p>
            <a:pPr algn="ctr">
              <a:spcBef>
                <a:spcPct val="50000"/>
              </a:spcBef>
              <a:buFont typeface="Wingdings" pitchFamily="-65" charset="2"/>
              <a:buNone/>
            </a:pPr>
            <a:r>
              <a:rPr lang="en-US" sz="4400" b="1" dirty="0" smtClean="0">
                <a:solidFill>
                  <a:srgbClr val="0000CC"/>
                </a:solidFill>
              </a:rPr>
              <a:t>Experimental Data                </a:t>
            </a:r>
            <a:r>
              <a:rPr lang="en-US" sz="3200" b="1" dirty="0" smtClean="0">
                <a:solidFill>
                  <a:srgbClr val="0000CC"/>
                </a:solidFill>
              </a:rPr>
              <a:t>(leukocyte adhesion cascade)</a:t>
            </a:r>
            <a:endParaRPr lang="en-US" sz="4400" b="1" dirty="0" smtClean="0">
              <a:solidFill>
                <a:srgbClr val="0000CC"/>
              </a:solidFill>
            </a:endParaRPr>
          </a:p>
          <a:p>
            <a:pPr algn="ctr">
              <a:spcBef>
                <a:spcPct val="50000"/>
              </a:spcBef>
              <a:buFont typeface="Wingdings" pitchFamily="-65" charset="2"/>
              <a:buNone/>
            </a:pPr>
            <a:endParaRPr lang="en-US" sz="4400" b="1" dirty="0">
              <a:solidFill>
                <a:srgbClr val="0000CC"/>
              </a:solidFill>
            </a:endParaRPr>
          </a:p>
        </p:txBody>
      </p:sp>
      <p:grpSp>
        <p:nvGrpSpPr>
          <p:cNvPr id="66" name="Group 65"/>
          <p:cNvGrpSpPr/>
          <p:nvPr/>
        </p:nvGrpSpPr>
        <p:grpSpPr>
          <a:xfrm>
            <a:off x="3400425" y="2561232"/>
            <a:ext cx="5743575" cy="2827338"/>
            <a:chOff x="3400425" y="3049719"/>
            <a:chExt cx="5743575" cy="2827338"/>
          </a:xfrm>
        </p:grpSpPr>
        <p:sp>
          <p:nvSpPr>
            <p:cNvPr id="12" name="Rectangle 5"/>
            <p:cNvSpPr>
              <a:spLocks noChangeArrowheads="1"/>
            </p:cNvSpPr>
            <p:nvPr/>
          </p:nvSpPr>
          <p:spPr bwMode="auto">
            <a:xfrm>
              <a:off x="3400425" y="4607057"/>
              <a:ext cx="5729287" cy="1270000"/>
            </a:xfrm>
            <a:prstGeom prst="rect">
              <a:avLst/>
            </a:prstGeom>
            <a:solidFill>
              <a:srgbClr val="EAEAEA"/>
            </a:solidFill>
            <a:ln w="9525">
              <a:noFill/>
              <a:miter lim="800000"/>
              <a:headEnd/>
              <a:tailEnd/>
            </a:ln>
            <a:effectLst/>
          </p:spPr>
          <p:txBody>
            <a:bodyPr wrap="none" anchor="ctr">
              <a:prstTxWarp prst="textNoShape">
                <a:avLst/>
              </a:prstTxWarp>
            </a:bodyPr>
            <a:lstStyle/>
            <a:p>
              <a:pPr algn="ctr"/>
              <a:endParaRPr lang="en-US" dirty="0"/>
            </a:p>
          </p:txBody>
        </p:sp>
        <p:sp>
          <p:nvSpPr>
            <p:cNvPr id="13" name="Rectangle 6"/>
            <p:cNvSpPr>
              <a:spLocks noChangeArrowheads="1"/>
            </p:cNvSpPr>
            <p:nvPr/>
          </p:nvSpPr>
          <p:spPr bwMode="auto">
            <a:xfrm>
              <a:off x="3409950" y="3248157"/>
              <a:ext cx="5726112" cy="1223962"/>
            </a:xfrm>
            <a:prstGeom prst="rect">
              <a:avLst/>
            </a:prstGeom>
            <a:solidFill>
              <a:srgbClr val="FFCCCC"/>
            </a:solidFill>
            <a:ln w="9525">
              <a:noFill/>
              <a:miter lim="800000"/>
              <a:headEnd/>
              <a:tailEnd/>
            </a:ln>
            <a:effectLst/>
          </p:spPr>
          <p:txBody>
            <a:bodyPr wrap="none" anchor="ctr">
              <a:prstTxWarp prst="textNoShape">
                <a:avLst/>
              </a:prstTxWarp>
            </a:bodyPr>
            <a:lstStyle/>
            <a:p>
              <a:endParaRPr lang="en-US" dirty="0"/>
            </a:p>
          </p:txBody>
        </p:sp>
        <p:sp>
          <p:nvSpPr>
            <p:cNvPr id="14" name="AutoShape 7"/>
            <p:cNvSpPr>
              <a:spLocks noChangeArrowheads="1"/>
            </p:cNvSpPr>
            <p:nvPr/>
          </p:nvSpPr>
          <p:spPr bwMode="auto">
            <a:xfrm>
              <a:off x="4557712" y="4421319"/>
              <a:ext cx="1139825" cy="242888"/>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5" name="Oval 8"/>
            <p:cNvSpPr>
              <a:spLocks noChangeArrowheads="1"/>
            </p:cNvSpPr>
            <p:nvPr/>
          </p:nvSpPr>
          <p:spPr bwMode="auto">
            <a:xfrm>
              <a:off x="4910137" y="4481644"/>
              <a:ext cx="455613" cy="12065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16" name="AutoShape 9"/>
            <p:cNvSpPr>
              <a:spLocks noChangeArrowheads="1"/>
            </p:cNvSpPr>
            <p:nvPr/>
          </p:nvSpPr>
          <p:spPr bwMode="auto">
            <a:xfrm>
              <a:off x="5702300" y="4421319"/>
              <a:ext cx="1139825" cy="242888"/>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7" name="Oval 10"/>
            <p:cNvSpPr>
              <a:spLocks noChangeArrowheads="1"/>
            </p:cNvSpPr>
            <p:nvPr/>
          </p:nvSpPr>
          <p:spPr bwMode="auto">
            <a:xfrm>
              <a:off x="6043612" y="4473707"/>
              <a:ext cx="455613" cy="12065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18" name="AutoShape 11"/>
            <p:cNvSpPr>
              <a:spLocks noChangeArrowheads="1"/>
            </p:cNvSpPr>
            <p:nvPr/>
          </p:nvSpPr>
          <p:spPr bwMode="auto">
            <a:xfrm>
              <a:off x="6846887" y="4421319"/>
              <a:ext cx="1138238" cy="242888"/>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9" name="Oval 12"/>
            <p:cNvSpPr>
              <a:spLocks noChangeArrowheads="1"/>
            </p:cNvSpPr>
            <p:nvPr/>
          </p:nvSpPr>
          <p:spPr bwMode="auto">
            <a:xfrm>
              <a:off x="7188200" y="4481644"/>
              <a:ext cx="455612" cy="122238"/>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20" name="AutoShape 13"/>
            <p:cNvSpPr>
              <a:spLocks noChangeArrowheads="1"/>
            </p:cNvSpPr>
            <p:nvPr/>
          </p:nvSpPr>
          <p:spPr bwMode="auto">
            <a:xfrm>
              <a:off x="7988300" y="4421319"/>
              <a:ext cx="1138237" cy="242888"/>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21" name="Oval 14"/>
            <p:cNvSpPr>
              <a:spLocks noChangeArrowheads="1"/>
            </p:cNvSpPr>
            <p:nvPr/>
          </p:nvSpPr>
          <p:spPr bwMode="auto">
            <a:xfrm>
              <a:off x="8329612" y="4467357"/>
              <a:ext cx="455613" cy="12065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22" name="AutoShape 15"/>
            <p:cNvSpPr>
              <a:spLocks noChangeArrowheads="1"/>
            </p:cNvSpPr>
            <p:nvPr/>
          </p:nvSpPr>
          <p:spPr bwMode="auto">
            <a:xfrm>
              <a:off x="4560887" y="3051307"/>
              <a:ext cx="1139825" cy="242887"/>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23" name="Oval 16"/>
            <p:cNvSpPr>
              <a:spLocks noChangeArrowheads="1"/>
            </p:cNvSpPr>
            <p:nvPr/>
          </p:nvSpPr>
          <p:spPr bwMode="auto">
            <a:xfrm>
              <a:off x="4903787" y="3111632"/>
              <a:ext cx="455613" cy="122237"/>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24" name="AutoShape 17"/>
            <p:cNvSpPr>
              <a:spLocks noChangeArrowheads="1"/>
            </p:cNvSpPr>
            <p:nvPr/>
          </p:nvSpPr>
          <p:spPr bwMode="auto">
            <a:xfrm>
              <a:off x="5705475" y="3051307"/>
              <a:ext cx="1138237" cy="242887"/>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25" name="Oval 18"/>
            <p:cNvSpPr>
              <a:spLocks noChangeArrowheads="1"/>
            </p:cNvSpPr>
            <p:nvPr/>
          </p:nvSpPr>
          <p:spPr bwMode="auto">
            <a:xfrm>
              <a:off x="6046787" y="3103694"/>
              <a:ext cx="455613" cy="12065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26" name="AutoShape 19"/>
            <p:cNvSpPr>
              <a:spLocks noChangeArrowheads="1"/>
            </p:cNvSpPr>
            <p:nvPr/>
          </p:nvSpPr>
          <p:spPr bwMode="auto">
            <a:xfrm>
              <a:off x="6848475" y="3051307"/>
              <a:ext cx="1139825" cy="242887"/>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27" name="Oval 20"/>
            <p:cNvSpPr>
              <a:spLocks noChangeArrowheads="1"/>
            </p:cNvSpPr>
            <p:nvPr/>
          </p:nvSpPr>
          <p:spPr bwMode="auto">
            <a:xfrm>
              <a:off x="7189787" y="3113219"/>
              <a:ext cx="455613" cy="12065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28" name="AutoShape 21"/>
            <p:cNvSpPr>
              <a:spLocks noChangeArrowheads="1"/>
            </p:cNvSpPr>
            <p:nvPr/>
          </p:nvSpPr>
          <p:spPr bwMode="auto">
            <a:xfrm>
              <a:off x="7991475" y="3051307"/>
              <a:ext cx="1138237" cy="242887"/>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29" name="Oval 22"/>
            <p:cNvSpPr>
              <a:spLocks noChangeArrowheads="1"/>
            </p:cNvSpPr>
            <p:nvPr/>
          </p:nvSpPr>
          <p:spPr bwMode="auto">
            <a:xfrm>
              <a:off x="8332787" y="3097344"/>
              <a:ext cx="455613" cy="122238"/>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30" name="Freeform 23"/>
            <p:cNvSpPr>
              <a:spLocks/>
            </p:cNvSpPr>
            <p:nvPr/>
          </p:nvSpPr>
          <p:spPr bwMode="auto">
            <a:xfrm>
              <a:off x="4368800" y="3630744"/>
              <a:ext cx="565150" cy="384175"/>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31" name="Freeform 24"/>
            <p:cNvSpPr>
              <a:spLocks/>
            </p:cNvSpPr>
            <p:nvPr/>
          </p:nvSpPr>
          <p:spPr bwMode="auto">
            <a:xfrm rot="4480710">
              <a:off x="5087144" y="3822038"/>
              <a:ext cx="452437" cy="479425"/>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32" name="Freeform 25"/>
            <p:cNvSpPr>
              <a:spLocks/>
            </p:cNvSpPr>
            <p:nvPr/>
          </p:nvSpPr>
          <p:spPr bwMode="auto">
            <a:xfrm rot="6114591">
              <a:off x="5777706" y="3920463"/>
              <a:ext cx="415925" cy="481013"/>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33" name="Text Box 26"/>
            <p:cNvSpPr txBox="1">
              <a:spLocks noChangeArrowheads="1"/>
            </p:cNvSpPr>
            <p:nvPr/>
          </p:nvSpPr>
          <p:spPr bwMode="auto">
            <a:xfrm>
              <a:off x="5032375" y="3510094"/>
              <a:ext cx="1109662" cy="304800"/>
            </a:xfrm>
            <a:prstGeom prst="rect">
              <a:avLst/>
            </a:prstGeom>
            <a:noFill/>
            <a:ln w="9525">
              <a:noFill/>
              <a:miter lim="800000"/>
              <a:headEnd/>
              <a:tailEnd/>
            </a:ln>
            <a:effectLst/>
          </p:spPr>
          <p:txBody>
            <a:bodyPr wrap="none">
              <a:prstTxWarp prst="textNoShape">
                <a:avLst/>
              </a:prstTxWarp>
              <a:spAutoFit/>
            </a:bodyPr>
            <a:lstStyle/>
            <a:p>
              <a:r>
                <a:rPr lang="en-US" sz="1400" i="1" dirty="0"/>
                <a:t>margination</a:t>
              </a:r>
            </a:p>
          </p:txBody>
        </p:sp>
        <p:sp>
          <p:nvSpPr>
            <p:cNvPr id="34" name="Line 27"/>
            <p:cNvSpPr>
              <a:spLocks noChangeShapeType="1"/>
            </p:cNvSpPr>
            <p:nvPr/>
          </p:nvSpPr>
          <p:spPr bwMode="auto">
            <a:xfrm>
              <a:off x="3422650" y="3864107"/>
              <a:ext cx="687387" cy="0"/>
            </a:xfrm>
            <a:prstGeom prst="line">
              <a:avLst/>
            </a:prstGeom>
            <a:noFill/>
            <a:ln w="76200" cap="rnd">
              <a:solidFill>
                <a:schemeClr val="tx1"/>
              </a:solidFill>
              <a:prstDash val="sysDot"/>
              <a:round/>
              <a:headEnd/>
              <a:tailEnd type="triangle" w="med" len="med"/>
            </a:ln>
            <a:effectLst/>
          </p:spPr>
          <p:txBody>
            <a:bodyPr>
              <a:prstTxWarp prst="textNoShape">
                <a:avLst/>
              </a:prstTxWarp>
            </a:bodyPr>
            <a:lstStyle/>
            <a:p>
              <a:endParaRPr lang="en-US" dirty="0"/>
            </a:p>
          </p:txBody>
        </p:sp>
        <p:sp>
          <p:nvSpPr>
            <p:cNvPr id="35" name="Text Box 28"/>
            <p:cNvSpPr txBox="1">
              <a:spLocks noChangeArrowheads="1"/>
            </p:cNvSpPr>
            <p:nvPr/>
          </p:nvSpPr>
          <p:spPr bwMode="auto">
            <a:xfrm>
              <a:off x="3417887" y="3930782"/>
              <a:ext cx="735013" cy="457200"/>
            </a:xfrm>
            <a:prstGeom prst="rect">
              <a:avLst/>
            </a:prstGeom>
            <a:noFill/>
            <a:ln w="9525">
              <a:noFill/>
              <a:miter lim="800000"/>
              <a:headEnd/>
              <a:tailEnd/>
            </a:ln>
            <a:effectLst/>
          </p:spPr>
          <p:txBody>
            <a:bodyPr wrap="none">
              <a:prstTxWarp prst="textNoShape">
                <a:avLst/>
              </a:prstTxWarp>
              <a:spAutoFit/>
            </a:bodyPr>
            <a:lstStyle/>
            <a:p>
              <a:r>
                <a:rPr lang="en-US" sz="1200" b="1" dirty="0"/>
                <a:t>BLOOD</a:t>
              </a:r>
            </a:p>
            <a:p>
              <a:r>
                <a:rPr lang="en-US" sz="1200" b="1" dirty="0"/>
                <a:t>FLOW</a:t>
              </a:r>
            </a:p>
          </p:txBody>
        </p:sp>
        <p:sp>
          <p:nvSpPr>
            <p:cNvPr id="36" name="AutoShape 29"/>
            <p:cNvSpPr>
              <a:spLocks noChangeArrowheads="1"/>
            </p:cNvSpPr>
            <p:nvPr/>
          </p:nvSpPr>
          <p:spPr bwMode="auto">
            <a:xfrm>
              <a:off x="3409950" y="4421319"/>
              <a:ext cx="1138237" cy="242888"/>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37" name="Oval 30"/>
            <p:cNvSpPr>
              <a:spLocks noChangeArrowheads="1"/>
            </p:cNvSpPr>
            <p:nvPr/>
          </p:nvSpPr>
          <p:spPr bwMode="auto">
            <a:xfrm>
              <a:off x="3751262" y="4481644"/>
              <a:ext cx="455613" cy="12065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38" name="AutoShape 31"/>
            <p:cNvSpPr>
              <a:spLocks noChangeArrowheads="1"/>
            </p:cNvSpPr>
            <p:nvPr/>
          </p:nvSpPr>
          <p:spPr bwMode="auto">
            <a:xfrm>
              <a:off x="3417887" y="3049719"/>
              <a:ext cx="1139825" cy="242888"/>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39" name="Oval 32"/>
            <p:cNvSpPr>
              <a:spLocks noChangeArrowheads="1"/>
            </p:cNvSpPr>
            <p:nvPr/>
          </p:nvSpPr>
          <p:spPr bwMode="auto">
            <a:xfrm>
              <a:off x="3759200" y="3108457"/>
              <a:ext cx="455612" cy="122237"/>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40" name="Freeform 33"/>
            <p:cNvSpPr>
              <a:spLocks/>
            </p:cNvSpPr>
            <p:nvPr/>
          </p:nvSpPr>
          <p:spPr bwMode="auto">
            <a:xfrm rot="7138549">
              <a:off x="6404768" y="3952214"/>
              <a:ext cx="415925" cy="481012"/>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41" name="Arc 34"/>
            <p:cNvSpPr>
              <a:spLocks/>
            </p:cNvSpPr>
            <p:nvPr/>
          </p:nvSpPr>
          <p:spPr bwMode="auto">
            <a:xfrm rot="8442032" flipH="1" flipV="1">
              <a:off x="6442075" y="3833944"/>
              <a:ext cx="382587" cy="2301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7150">
              <a:solidFill>
                <a:schemeClr val="tx1"/>
              </a:solidFill>
              <a:round/>
              <a:headEnd/>
              <a:tailEnd type="triangle" w="med" len="med"/>
            </a:ln>
            <a:effectLst/>
          </p:spPr>
          <p:txBody>
            <a:bodyPr wrap="none" anchor="ctr">
              <a:prstTxWarp prst="textNoShape">
                <a:avLst/>
              </a:prstTxWarp>
            </a:bodyPr>
            <a:lstStyle/>
            <a:p>
              <a:endParaRPr lang="en-US" dirty="0"/>
            </a:p>
          </p:txBody>
        </p:sp>
        <p:sp>
          <p:nvSpPr>
            <p:cNvPr id="42" name="Text Box 35"/>
            <p:cNvSpPr txBox="1">
              <a:spLocks noChangeArrowheads="1"/>
            </p:cNvSpPr>
            <p:nvPr/>
          </p:nvSpPr>
          <p:spPr bwMode="auto">
            <a:xfrm>
              <a:off x="6261100" y="3505332"/>
              <a:ext cx="657225" cy="304800"/>
            </a:xfrm>
            <a:prstGeom prst="rect">
              <a:avLst/>
            </a:prstGeom>
            <a:noFill/>
            <a:ln w="9525">
              <a:noFill/>
              <a:miter lim="800000"/>
              <a:headEnd/>
              <a:tailEnd/>
            </a:ln>
            <a:effectLst/>
          </p:spPr>
          <p:txBody>
            <a:bodyPr wrap="none">
              <a:prstTxWarp prst="textNoShape">
                <a:avLst/>
              </a:prstTxWarp>
              <a:spAutoFit/>
            </a:bodyPr>
            <a:lstStyle/>
            <a:p>
              <a:r>
                <a:rPr lang="en-US" sz="1400" i="1" dirty="0"/>
                <a:t>rolling</a:t>
              </a:r>
            </a:p>
          </p:txBody>
        </p:sp>
        <p:sp>
          <p:nvSpPr>
            <p:cNvPr id="43" name="Text Box 36"/>
            <p:cNvSpPr txBox="1">
              <a:spLocks noChangeArrowheads="1"/>
            </p:cNvSpPr>
            <p:nvPr/>
          </p:nvSpPr>
          <p:spPr bwMode="auto">
            <a:xfrm>
              <a:off x="6973887" y="3654557"/>
              <a:ext cx="903288" cy="517525"/>
            </a:xfrm>
            <a:prstGeom prst="rect">
              <a:avLst/>
            </a:prstGeom>
            <a:noFill/>
            <a:ln w="9525">
              <a:noFill/>
              <a:miter lim="800000"/>
              <a:headEnd/>
              <a:tailEnd/>
            </a:ln>
            <a:effectLst/>
          </p:spPr>
          <p:txBody>
            <a:bodyPr wrap="none">
              <a:prstTxWarp prst="textNoShape">
                <a:avLst/>
              </a:prstTxWarp>
              <a:spAutoFit/>
            </a:bodyPr>
            <a:lstStyle/>
            <a:p>
              <a:pPr algn="ctr"/>
              <a:r>
                <a:rPr lang="en-US" sz="1400" i="1" dirty="0"/>
                <a:t>firm</a:t>
              </a:r>
            </a:p>
            <a:p>
              <a:pPr algn="ctr"/>
              <a:r>
                <a:rPr lang="en-US" sz="1400" i="1" dirty="0"/>
                <a:t>adhesion</a:t>
              </a:r>
            </a:p>
          </p:txBody>
        </p:sp>
        <p:sp>
          <p:nvSpPr>
            <p:cNvPr id="44" name="Freeform 37"/>
            <p:cNvSpPr>
              <a:spLocks/>
            </p:cNvSpPr>
            <p:nvPr/>
          </p:nvSpPr>
          <p:spPr bwMode="auto">
            <a:xfrm>
              <a:off x="6964362" y="4141919"/>
              <a:ext cx="815975" cy="309563"/>
            </a:xfrm>
            <a:custGeom>
              <a:avLst/>
              <a:gdLst/>
              <a:ahLst/>
              <a:cxnLst>
                <a:cxn ang="0">
                  <a:pos x="474" y="215"/>
                </a:cxn>
                <a:cxn ang="0">
                  <a:pos x="169" y="215"/>
                </a:cxn>
                <a:cxn ang="0">
                  <a:pos x="22" y="221"/>
                </a:cxn>
                <a:cxn ang="0">
                  <a:pos x="39" y="150"/>
                </a:cxn>
                <a:cxn ang="0">
                  <a:pos x="92" y="115"/>
                </a:cxn>
                <a:cxn ang="0">
                  <a:pos x="274" y="39"/>
                </a:cxn>
                <a:cxn ang="0">
                  <a:pos x="415" y="27"/>
                </a:cxn>
                <a:cxn ang="0">
                  <a:pos x="474" y="215"/>
                </a:cxn>
              </a:cxnLst>
              <a:rect l="0" t="0" r="r" b="b"/>
              <a:pathLst>
                <a:path w="515" h="246">
                  <a:moveTo>
                    <a:pt x="474" y="215"/>
                  </a:moveTo>
                  <a:cubicBezTo>
                    <a:pt x="433" y="246"/>
                    <a:pt x="244" y="214"/>
                    <a:pt x="169" y="215"/>
                  </a:cubicBezTo>
                  <a:cubicBezTo>
                    <a:pt x="94" y="216"/>
                    <a:pt x="44" y="232"/>
                    <a:pt x="22" y="221"/>
                  </a:cubicBezTo>
                  <a:cubicBezTo>
                    <a:pt x="0" y="210"/>
                    <a:pt x="27" y="168"/>
                    <a:pt x="39" y="150"/>
                  </a:cubicBezTo>
                  <a:cubicBezTo>
                    <a:pt x="51" y="132"/>
                    <a:pt x="53" y="133"/>
                    <a:pt x="92" y="115"/>
                  </a:cubicBezTo>
                  <a:cubicBezTo>
                    <a:pt x="131" y="97"/>
                    <a:pt x="220" y="54"/>
                    <a:pt x="274" y="39"/>
                  </a:cubicBezTo>
                  <a:cubicBezTo>
                    <a:pt x="328" y="24"/>
                    <a:pt x="379" y="0"/>
                    <a:pt x="415" y="27"/>
                  </a:cubicBezTo>
                  <a:cubicBezTo>
                    <a:pt x="451" y="54"/>
                    <a:pt x="515" y="184"/>
                    <a:pt x="474" y="215"/>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45" name="Text Box 38"/>
            <p:cNvSpPr txBox="1">
              <a:spLocks noChangeArrowheads="1"/>
            </p:cNvSpPr>
            <p:nvPr/>
          </p:nvSpPr>
          <p:spPr bwMode="auto">
            <a:xfrm>
              <a:off x="7953375" y="3830769"/>
              <a:ext cx="912812" cy="517525"/>
            </a:xfrm>
            <a:prstGeom prst="rect">
              <a:avLst/>
            </a:prstGeom>
            <a:noFill/>
            <a:ln w="9525">
              <a:noFill/>
              <a:miter lim="800000"/>
              <a:headEnd/>
              <a:tailEnd/>
            </a:ln>
            <a:effectLst/>
          </p:spPr>
          <p:txBody>
            <a:bodyPr wrap="none">
              <a:prstTxWarp prst="textNoShape">
                <a:avLst/>
              </a:prstTxWarp>
              <a:spAutoFit/>
            </a:bodyPr>
            <a:lstStyle/>
            <a:p>
              <a:pPr algn="ctr"/>
              <a:r>
                <a:rPr lang="en-US" sz="1400" i="1" dirty="0"/>
                <a:t>trans-</a:t>
              </a:r>
            </a:p>
            <a:p>
              <a:pPr algn="ctr"/>
              <a:r>
                <a:rPr lang="en-US" sz="1400" i="1" dirty="0"/>
                <a:t>migration</a:t>
              </a:r>
            </a:p>
          </p:txBody>
        </p:sp>
        <p:sp>
          <p:nvSpPr>
            <p:cNvPr id="46" name="Freeform 39"/>
            <p:cNvSpPr>
              <a:spLocks/>
            </p:cNvSpPr>
            <p:nvPr/>
          </p:nvSpPr>
          <p:spPr bwMode="auto">
            <a:xfrm>
              <a:off x="7804150" y="4291144"/>
              <a:ext cx="546100" cy="603250"/>
            </a:xfrm>
            <a:custGeom>
              <a:avLst/>
              <a:gdLst/>
              <a:ahLst/>
              <a:cxnLst>
                <a:cxn ang="0">
                  <a:pos x="8" y="102"/>
                </a:cxn>
                <a:cxn ang="0">
                  <a:pos x="37" y="14"/>
                </a:cxn>
                <a:cxn ang="0">
                  <a:pos x="131" y="19"/>
                </a:cxn>
                <a:cxn ang="0">
                  <a:pos x="208" y="84"/>
                </a:cxn>
                <a:cxn ang="0">
                  <a:pos x="161" y="108"/>
                </a:cxn>
                <a:cxn ang="0">
                  <a:pos x="143" y="202"/>
                </a:cxn>
                <a:cxn ang="0">
                  <a:pos x="143" y="302"/>
                </a:cxn>
                <a:cxn ang="0">
                  <a:pos x="237" y="319"/>
                </a:cxn>
                <a:cxn ang="0">
                  <a:pos x="314" y="448"/>
                </a:cxn>
                <a:cxn ang="0">
                  <a:pos x="49" y="460"/>
                </a:cxn>
                <a:cxn ang="0">
                  <a:pos x="67" y="343"/>
                </a:cxn>
                <a:cxn ang="0">
                  <a:pos x="90" y="307"/>
                </a:cxn>
                <a:cxn ang="0">
                  <a:pos x="84" y="108"/>
                </a:cxn>
                <a:cxn ang="0">
                  <a:pos x="8" y="102"/>
                </a:cxn>
              </a:cxnLst>
              <a:rect l="0" t="0" r="r" b="b"/>
              <a:pathLst>
                <a:path w="345" h="477">
                  <a:moveTo>
                    <a:pt x="8" y="102"/>
                  </a:moveTo>
                  <a:cubicBezTo>
                    <a:pt x="0" y="86"/>
                    <a:pt x="16" y="28"/>
                    <a:pt x="37" y="14"/>
                  </a:cubicBezTo>
                  <a:cubicBezTo>
                    <a:pt x="58" y="0"/>
                    <a:pt x="103" y="7"/>
                    <a:pt x="131" y="19"/>
                  </a:cubicBezTo>
                  <a:cubicBezTo>
                    <a:pt x="159" y="31"/>
                    <a:pt x="203" y="69"/>
                    <a:pt x="208" y="84"/>
                  </a:cubicBezTo>
                  <a:cubicBezTo>
                    <a:pt x="213" y="99"/>
                    <a:pt x="172" y="88"/>
                    <a:pt x="161" y="108"/>
                  </a:cubicBezTo>
                  <a:cubicBezTo>
                    <a:pt x="150" y="128"/>
                    <a:pt x="146" y="170"/>
                    <a:pt x="143" y="202"/>
                  </a:cubicBezTo>
                  <a:cubicBezTo>
                    <a:pt x="140" y="234"/>
                    <a:pt x="127" y="283"/>
                    <a:pt x="143" y="302"/>
                  </a:cubicBezTo>
                  <a:cubicBezTo>
                    <a:pt x="159" y="321"/>
                    <a:pt x="208" y="295"/>
                    <a:pt x="237" y="319"/>
                  </a:cubicBezTo>
                  <a:cubicBezTo>
                    <a:pt x="266" y="343"/>
                    <a:pt x="345" y="425"/>
                    <a:pt x="314" y="448"/>
                  </a:cubicBezTo>
                  <a:cubicBezTo>
                    <a:pt x="283" y="471"/>
                    <a:pt x="90" y="477"/>
                    <a:pt x="49" y="460"/>
                  </a:cubicBezTo>
                  <a:cubicBezTo>
                    <a:pt x="8" y="443"/>
                    <a:pt x="60" y="368"/>
                    <a:pt x="67" y="343"/>
                  </a:cubicBezTo>
                  <a:cubicBezTo>
                    <a:pt x="74" y="318"/>
                    <a:pt x="87" y="346"/>
                    <a:pt x="90" y="307"/>
                  </a:cubicBezTo>
                  <a:cubicBezTo>
                    <a:pt x="93" y="268"/>
                    <a:pt x="94" y="144"/>
                    <a:pt x="84" y="108"/>
                  </a:cubicBezTo>
                  <a:cubicBezTo>
                    <a:pt x="74" y="72"/>
                    <a:pt x="16" y="118"/>
                    <a:pt x="8" y="10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47" name="Freeform 40"/>
            <p:cNvSpPr>
              <a:spLocks/>
            </p:cNvSpPr>
            <p:nvPr/>
          </p:nvSpPr>
          <p:spPr bwMode="auto">
            <a:xfrm rot="9264450">
              <a:off x="6950075" y="5024569"/>
              <a:ext cx="566737" cy="384175"/>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48" name="Text Box 41"/>
            <p:cNvSpPr txBox="1">
              <a:spLocks noChangeArrowheads="1"/>
            </p:cNvSpPr>
            <p:nvPr/>
          </p:nvSpPr>
          <p:spPr bwMode="auto">
            <a:xfrm>
              <a:off x="7905750" y="4883282"/>
              <a:ext cx="1238250" cy="304800"/>
            </a:xfrm>
            <a:prstGeom prst="rect">
              <a:avLst/>
            </a:prstGeom>
            <a:noFill/>
            <a:ln w="9525">
              <a:noFill/>
              <a:miter lim="800000"/>
              <a:headEnd/>
              <a:tailEnd/>
            </a:ln>
            <a:effectLst/>
          </p:spPr>
          <p:txBody>
            <a:bodyPr wrap="none">
              <a:prstTxWarp prst="textNoShape">
                <a:avLst/>
              </a:prstTxWarp>
              <a:spAutoFit/>
            </a:bodyPr>
            <a:lstStyle/>
            <a:p>
              <a:pPr algn="ctr"/>
              <a:r>
                <a:rPr lang="en-US" sz="1400" i="1" dirty="0"/>
                <a:t>extravasation</a:t>
              </a:r>
            </a:p>
          </p:txBody>
        </p:sp>
        <p:sp>
          <p:nvSpPr>
            <p:cNvPr id="49" name="Line 42"/>
            <p:cNvSpPr>
              <a:spLocks noChangeShapeType="1"/>
            </p:cNvSpPr>
            <p:nvPr/>
          </p:nvSpPr>
          <p:spPr bwMode="auto">
            <a:xfrm>
              <a:off x="6013450" y="4345119"/>
              <a:ext cx="0" cy="112713"/>
            </a:xfrm>
            <a:prstGeom prst="line">
              <a:avLst/>
            </a:prstGeom>
            <a:noFill/>
            <a:ln w="28575">
              <a:solidFill>
                <a:schemeClr val="tx1"/>
              </a:solidFill>
              <a:round/>
              <a:headEnd/>
              <a:tailEnd/>
            </a:ln>
            <a:effectLst/>
          </p:spPr>
          <p:txBody>
            <a:bodyPr>
              <a:prstTxWarp prst="textNoShape">
                <a:avLst/>
              </a:prstTxWarp>
            </a:bodyPr>
            <a:lstStyle/>
            <a:p>
              <a:endParaRPr lang="en-US" dirty="0"/>
            </a:p>
          </p:txBody>
        </p:sp>
        <p:sp>
          <p:nvSpPr>
            <p:cNvPr id="50" name="Line 43"/>
            <p:cNvSpPr>
              <a:spLocks noChangeShapeType="1"/>
            </p:cNvSpPr>
            <p:nvPr/>
          </p:nvSpPr>
          <p:spPr bwMode="auto">
            <a:xfrm>
              <a:off x="6061075" y="4345119"/>
              <a:ext cx="0" cy="112713"/>
            </a:xfrm>
            <a:prstGeom prst="line">
              <a:avLst/>
            </a:prstGeom>
            <a:noFill/>
            <a:ln w="28575">
              <a:solidFill>
                <a:schemeClr val="tx1"/>
              </a:solidFill>
              <a:round/>
              <a:headEnd/>
              <a:tailEnd/>
            </a:ln>
            <a:effectLst/>
          </p:spPr>
          <p:txBody>
            <a:bodyPr>
              <a:prstTxWarp prst="textNoShape">
                <a:avLst/>
              </a:prstTxWarp>
            </a:bodyPr>
            <a:lstStyle/>
            <a:p>
              <a:endParaRPr lang="en-US" dirty="0"/>
            </a:p>
          </p:txBody>
        </p:sp>
        <p:sp>
          <p:nvSpPr>
            <p:cNvPr id="51" name="Line 44"/>
            <p:cNvSpPr>
              <a:spLocks noChangeShapeType="1"/>
            </p:cNvSpPr>
            <p:nvPr/>
          </p:nvSpPr>
          <p:spPr bwMode="auto">
            <a:xfrm>
              <a:off x="6564312" y="4353057"/>
              <a:ext cx="0" cy="111125"/>
            </a:xfrm>
            <a:prstGeom prst="line">
              <a:avLst/>
            </a:prstGeom>
            <a:noFill/>
            <a:ln w="28575">
              <a:solidFill>
                <a:schemeClr val="tx1"/>
              </a:solidFill>
              <a:round/>
              <a:headEnd/>
              <a:tailEnd/>
            </a:ln>
            <a:effectLst/>
          </p:spPr>
          <p:txBody>
            <a:bodyPr>
              <a:prstTxWarp prst="textNoShape">
                <a:avLst/>
              </a:prstTxWarp>
            </a:bodyPr>
            <a:lstStyle/>
            <a:p>
              <a:endParaRPr lang="en-US" dirty="0"/>
            </a:p>
          </p:txBody>
        </p:sp>
        <p:sp>
          <p:nvSpPr>
            <p:cNvPr id="52" name="Line 45"/>
            <p:cNvSpPr>
              <a:spLocks noChangeShapeType="1"/>
            </p:cNvSpPr>
            <p:nvPr/>
          </p:nvSpPr>
          <p:spPr bwMode="auto">
            <a:xfrm>
              <a:off x="6516687" y="4345119"/>
              <a:ext cx="0" cy="112713"/>
            </a:xfrm>
            <a:prstGeom prst="line">
              <a:avLst/>
            </a:prstGeom>
            <a:noFill/>
            <a:ln w="28575">
              <a:solidFill>
                <a:schemeClr val="tx1"/>
              </a:solidFill>
              <a:round/>
              <a:headEnd/>
              <a:tailEnd/>
            </a:ln>
            <a:effectLst/>
          </p:spPr>
          <p:txBody>
            <a:bodyPr>
              <a:prstTxWarp prst="textNoShape">
                <a:avLst/>
              </a:prstTxWarp>
            </a:bodyPr>
            <a:lstStyle/>
            <a:p>
              <a:endParaRPr lang="en-US" dirty="0"/>
            </a:p>
          </p:txBody>
        </p:sp>
        <p:sp>
          <p:nvSpPr>
            <p:cNvPr id="53" name="AutoShape 46"/>
            <p:cNvSpPr>
              <a:spLocks noChangeArrowheads="1"/>
            </p:cNvSpPr>
            <p:nvPr/>
          </p:nvSpPr>
          <p:spPr bwMode="auto">
            <a:xfrm>
              <a:off x="6107112" y="4316544"/>
              <a:ext cx="88900" cy="69850"/>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54" name="AutoShape 47"/>
            <p:cNvSpPr>
              <a:spLocks noChangeArrowheads="1"/>
            </p:cNvSpPr>
            <p:nvPr/>
          </p:nvSpPr>
          <p:spPr bwMode="auto">
            <a:xfrm>
              <a:off x="6638925" y="4376869"/>
              <a:ext cx="88900" cy="69850"/>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55" name="AutoShape 48"/>
            <p:cNvSpPr>
              <a:spLocks noChangeArrowheads="1"/>
            </p:cNvSpPr>
            <p:nvPr/>
          </p:nvSpPr>
          <p:spPr bwMode="auto">
            <a:xfrm>
              <a:off x="7104062" y="4383219"/>
              <a:ext cx="88900" cy="71438"/>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56" name="AutoShape 49"/>
            <p:cNvSpPr>
              <a:spLocks noChangeArrowheads="1"/>
            </p:cNvSpPr>
            <p:nvPr/>
          </p:nvSpPr>
          <p:spPr bwMode="auto">
            <a:xfrm>
              <a:off x="7321550" y="4376869"/>
              <a:ext cx="88900" cy="69850"/>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57" name="AutoShape 50"/>
            <p:cNvSpPr>
              <a:spLocks noChangeArrowheads="1"/>
            </p:cNvSpPr>
            <p:nvPr/>
          </p:nvSpPr>
          <p:spPr bwMode="auto">
            <a:xfrm>
              <a:off x="7483475" y="4383219"/>
              <a:ext cx="88900" cy="71438"/>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58" name="AutoShape 51"/>
            <p:cNvSpPr>
              <a:spLocks noChangeArrowheads="1"/>
            </p:cNvSpPr>
            <p:nvPr/>
          </p:nvSpPr>
          <p:spPr bwMode="auto">
            <a:xfrm>
              <a:off x="7845425" y="4376869"/>
              <a:ext cx="87312" cy="69850"/>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59" name="AutoShape 52"/>
            <p:cNvSpPr>
              <a:spLocks noChangeArrowheads="1"/>
            </p:cNvSpPr>
            <p:nvPr/>
          </p:nvSpPr>
          <p:spPr bwMode="auto">
            <a:xfrm>
              <a:off x="8015287" y="4376869"/>
              <a:ext cx="88900" cy="69850"/>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60" name="AutoShape 53"/>
            <p:cNvSpPr>
              <a:spLocks noChangeArrowheads="1"/>
            </p:cNvSpPr>
            <p:nvPr/>
          </p:nvSpPr>
          <p:spPr bwMode="auto">
            <a:xfrm>
              <a:off x="6402387" y="4284794"/>
              <a:ext cx="87313" cy="71438"/>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61" name="AutoShape 54"/>
            <p:cNvSpPr>
              <a:spLocks noChangeArrowheads="1"/>
            </p:cNvSpPr>
            <p:nvPr/>
          </p:nvSpPr>
          <p:spPr bwMode="auto">
            <a:xfrm>
              <a:off x="6781800" y="4232407"/>
              <a:ext cx="87312" cy="69850"/>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62" name="AutoShape 55"/>
            <p:cNvSpPr>
              <a:spLocks noChangeArrowheads="1"/>
            </p:cNvSpPr>
            <p:nvPr/>
          </p:nvSpPr>
          <p:spPr bwMode="auto">
            <a:xfrm>
              <a:off x="5859462" y="4307019"/>
              <a:ext cx="88900" cy="71438"/>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63" name="Freeform 56"/>
            <p:cNvSpPr>
              <a:spLocks/>
            </p:cNvSpPr>
            <p:nvPr/>
          </p:nvSpPr>
          <p:spPr bwMode="auto">
            <a:xfrm>
              <a:off x="4575175" y="4646744"/>
              <a:ext cx="2163762" cy="373063"/>
            </a:xfrm>
            <a:custGeom>
              <a:avLst/>
              <a:gdLst/>
              <a:ahLst/>
              <a:cxnLst>
                <a:cxn ang="0">
                  <a:pos x="1149" y="13"/>
                </a:cxn>
                <a:cxn ang="0">
                  <a:pos x="1016" y="1"/>
                </a:cxn>
                <a:cxn ang="0">
                  <a:pos x="852" y="7"/>
                </a:cxn>
                <a:cxn ang="0">
                  <a:pos x="495" y="25"/>
                </a:cxn>
                <a:cxn ang="0">
                  <a:pos x="228" y="19"/>
                </a:cxn>
                <a:cxn ang="0">
                  <a:pos x="40" y="25"/>
                </a:cxn>
                <a:cxn ang="0">
                  <a:pos x="470" y="104"/>
                </a:cxn>
                <a:cxn ang="0">
                  <a:pos x="743" y="219"/>
                </a:cxn>
                <a:cxn ang="0">
                  <a:pos x="1149" y="438"/>
                </a:cxn>
                <a:cxn ang="0">
                  <a:pos x="1325" y="159"/>
                </a:cxn>
                <a:cxn ang="0">
                  <a:pos x="1671" y="80"/>
                </a:cxn>
                <a:cxn ang="0">
                  <a:pos x="1744" y="31"/>
                </a:cxn>
                <a:cxn ang="0">
                  <a:pos x="1562" y="13"/>
                </a:cxn>
                <a:cxn ang="0">
                  <a:pos x="1149" y="13"/>
                </a:cxn>
              </a:cxnLst>
              <a:rect l="0" t="0" r="r" b="b"/>
              <a:pathLst>
                <a:path w="1762" h="448">
                  <a:moveTo>
                    <a:pt x="1149" y="13"/>
                  </a:moveTo>
                  <a:cubicBezTo>
                    <a:pt x="1058" y="11"/>
                    <a:pt x="1065" y="2"/>
                    <a:pt x="1016" y="1"/>
                  </a:cubicBezTo>
                  <a:cubicBezTo>
                    <a:pt x="967" y="0"/>
                    <a:pt x="939" y="3"/>
                    <a:pt x="852" y="7"/>
                  </a:cubicBezTo>
                  <a:cubicBezTo>
                    <a:pt x="765" y="11"/>
                    <a:pt x="599" y="23"/>
                    <a:pt x="495" y="25"/>
                  </a:cubicBezTo>
                  <a:cubicBezTo>
                    <a:pt x="391" y="27"/>
                    <a:pt x="304" y="19"/>
                    <a:pt x="228" y="19"/>
                  </a:cubicBezTo>
                  <a:cubicBezTo>
                    <a:pt x="152" y="19"/>
                    <a:pt x="0" y="11"/>
                    <a:pt x="40" y="25"/>
                  </a:cubicBezTo>
                  <a:cubicBezTo>
                    <a:pt x="80" y="39"/>
                    <a:pt x="353" y="72"/>
                    <a:pt x="470" y="104"/>
                  </a:cubicBezTo>
                  <a:cubicBezTo>
                    <a:pt x="587" y="136"/>
                    <a:pt x="630" y="163"/>
                    <a:pt x="743" y="219"/>
                  </a:cubicBezTo>
                  <a:cubicBezTo>
                    <a:pt x="856" y="275"/>
                    <a:pt x="1052" y="448"/>
                    <a:pt x="1149" y="438"/>
                  </a:cubicBezTo>
                  <a:cubicBezTo>
                    <a:pt x="1246" y="428"/>
                    <a:pt x="1238" y="219"/>
                    <a:pt x="1325" y="159"/>
                  </a:cubicBezTo>
                  <a:cubicBezTo>
                    <a:pt x="1412" y="99"/>
                    <a:pt x="1601" y="101"/>
                    <a:pt x="1671" y="80"/>
                  </a:cubicBezTo>
                  <a:cubicBezTo>
                    <a:pt x="1741" y="59"/>
                    <a:pt x="1762" y="42"/>
                    <a:pt x="1744" y="31"/>
                  </a:cubicBezTo>
                  <a:cubicBezTo>
                    <a:pt x="1726" y="20"/>
                    <a:pt x="1665" y="17"/>
                    <a:pt x="1562" y="13"/>
                  </a:cubicBezTo>
                  <a:cubicBezTo>
                    <a:pt x="1459" y="9"/>
                    <a:pt x="1240" y="15"/>
                    <a:pt x="1149" y="13"/>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64" name="Freeform 57"/>
            <p:cNvSpPr>
              <a:spLocks/>
            </p:cNvSpPr>
            <p:nvPr/>
          </p:nvSpPr>
          <p:spPr bwMode="auto">
            <a:xfrm>
              <a:off x="6315075" y="5003932"/>
              <a:ext cx="544512" cy="234950"/>
            </a:xfrm>
            <a:custGeom>
              <a:avLst/>
              <a:gdLst/>
              <a:ahLst/>
              <a:cxnLst>
                <a:cxn ang="0">
                  <a:pos x="443" y="176"/>
                </a:cxn>
                <a:cxn ang="0">
                  <a:pos x="188" y="224"/>
                </a:cxn>
                <a:cxn ang="0">
                  <a:pos x="79" y="139"/>
                </a:cxn>
                <a:cxn ang="0">
                  <a:pos x="0" y="0"/>
                </a:cxn>
              </a:cxnLst>
              <a:rect l="0" t="0" r="r" b="b"/>
              <a:pathLst>
                <a:path w="443" h="230">
                  <a:moveTo>
                    <a:pt x="443" y="176"/>
                  </a:moveTo>
                  <a:cubicBezTo>
                    <a:pt x="346" y="203"/>
                    <a:pt x="249" y="230"/>
                    <a:pt x="188" y="224"/>
                  </a:cubicBezTo>
                  <a:cubicBezTo>
                    <a:pt x="127" y="218"/>
                    <a:pt x="110" y="176"/>
                    <a:pt x="79" y="139"/>
                  </a:cubicBezTo>
                  <a:cubicBezTo>
                    <a:pt x="48" y="102"/>
                    <a:pt x="24" y="51"/>
                    <a:pt x="0" y="0"/>
                  </a:cubicBezTo>
                </a:path>
              </a:pathLst>
            </a:custGeom>
            <a:noFill/>
            <a:ln w="57150" cap="flat" cmpd="sng">
              <a:solidFill>
                <a:schemeClr val="tx1"/>
              </a:solidFill>
              <a:prstDash val="sysDot"/>
              <a:round/>
              <a:headEnd type="none" w="med" len="med"/>
              <a:tailEnd type="triangle" w="med" len="med"/>
            </a:ln>
            <a:effectLst/>
          </p:spPr>
          <p:txBody>
            <a:bodyPr>
              <a:prstTxWarp prst="textNoShape">
                <a:avLst/>
              </a:prstTxWarp>
            </a:bodyPr>
            <a:lstStyle/>
            <a:p>
              <a:endParaRPr lang="en-US" dirty="0"/>
            </a:p>
          </p:txBody>
        </p:sp>
        <p:sp>
          <p:nvSpPr>
            <p:cNvPr id="65" name="Text Box 58"/>
            <p:cNvSpPr txBox="1">
              <a:spLocks noChangeArrowheads="1"/>
            </p:cNvSpPr>
            <p:nvPr/>
          </p:nvSpPr>
          <p:spPr bwMode="auto">
            <a:xfrm>
              <a:off x="5897562" y="5235707"/>
              <a:ext cx="912813" cy="304800"/>
            </a:xfrm>
            <a:prstGeom prst="rect">
              <a:avLst/>
            </a:prstGeom>
            <a:noFill/>
            <a:ln w="9525">
              <a:noFill/>
              <a:miter lim="800000"/>
              <a:headEnd/>
              <a:tailEnd/>
            </a:ln>
            <a:effectLst/>
          </p:spPr>
          <p:txBody>
            <a:bodyPr wrap="none">
              <a:prstTxWarp prst="textNoShape">
                <a:avLst/>
              </a:prstTxWarp>
              <a:spAutoFit/>
            </a:bodyPr>
            <a:lstStyle/>
            <a:p>
              <a:pPr algn="ctr"/>
              <a:r>
                <a:rPr lang="en-US" sz="1400" i="1" dirty="0"/>
                <a:t>migration</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srcRect l="9174" t="5290" r="8385" b="6140"/>
          <a:stretch>
            <a:fillRect/>
          </a:stretch>
        </p:blipFill>
        <p:spPr bwMode="auto">
          <a:xfrm>
            <a:off x="855663" y="3138488"/>
            <a:ext cx="3206750" cy="3205162"/>
          </a:xfrm>
          <a:prstGeom prst="rect">
            <a:avLst/>
          </a:prstGeom>
          <a:noFill/>
        </p:spPr>
      </p:pic>
      <p:sp>
        <p:nvSpPr>
          <p:cNvPr id="162819" name="Text Box 3"/>
          <p:cNvSpPr txBox="1">
            <a:spLocks noChangeArrowheads="1"/>
          </p:cNvSpPr>
          <p:nvPr/>
        </p:nvSpPr>
        <p:spPr bwMode="auto">
          <a:xfrm>
            <a:off x="0" y="6553200"/>
            <a:ext cx="4160838" cy="304800"/>
          </a:xfrm>
          <a:prstGeom prst="rect">
            <a:avLst/>
          </a:prstGeom>
          <a:noFill/>
          <a:ln w="9525">
            <a:noFill/>
            <a:miter lim="800000"/>
            <a:headEnd/>
            <a:tailEnd/>
          </a:ln>
          <a:effectLst/>
        </p:spPr>
        <p:txBody>
          <a:bodyPr wrap="none">
            <a:prstTxWarp prst="textNoShape">
              <a:avLst/>
            </a:prstTxWarp>
            <a:spAutoFit/>
          </a:bodyPr>
          <a:lstStyle/>
          <a:p>
            <a:r>
              <a:rPr lang="en-US" sz="1400" dirty="0"/>
              <a:t>Amos*, Bailey*, Peirce, </a:t>
            </a:r>
            <a:r>
              <a:rPr lang="en-US" sz="1400" i="1" dirty="0"/>
              <a:t>Ann. Plastic Surgery</a:t>
            </a:r>
            <a:r>
              <a:rPr lang="en-US" sz="1400" dirty="0"/>
              <a:t>, 2008</a:t>
            </a:r>
          </a:p>
        </p:txBody>
      </p:sp>
      <p:sp>
        <p:nvSpPr>
          <p:cNvPr id="162820" name="Text Box 4"/>
          <p:cNvSpPr txBox="1">
            <a:spLocks noChangeArrowheads="1"/>
          </p:cNvSpPr>
          <p:nvPr/>
        </p:nvSpPr>
        <p:spPr bwMode="auto">
          <a:xfrm rot="-24636744">
            <a:off x="5522119" y="6206332"/>
            <a:ext cx="1123950" cy="246062"/>
          </a:xfrm>
          <a:prstGeom prst="rect">
            <a:avLst/>
          </a:prstGeom>
          <a:noFill/>
          <a:ln w="9525">
            <a:noFill/>
            <a:miter lim="800000"/>
            <a:headEnd/>
            <a:tailEnd/>
          </a:ln>
        </p:spPr>
        <p:txBody>
          <a:bodyPr>
            <a:prstTxWarp prst="textNoShape">
              <a:avLst/>
            </a:prstTxWarp>
          </a:bodyPr>
          <a:lstStyle/>
          <a:p>
            <a:pPr algn="r"/>
            <a:r>
              <a:rPr lang="en-US" sz="900" b="1" dirty="0">
                <a:solidFill>
                  <a:srgbClr val="000000"/>
                </a:solidFill>
              </a:rPr>
              <a:t>Collagen Type 1</a:t>
            </a:r>
            <a:endParaRPr lang="en-US" b="1" dirty="0"/>
          </a:p>
        </p:txBody>
      </p:sp>
      <p:grpSp>
        <p:nvGrpSpPr>
          <p:cNvPr id="2" name="Group 5"/>
          <p:cNvGrpSpPr>
            <a:grpSpLocks/>
          </p:cNvGrpSpPr>
          <p:nvPr/>
        </p:nvGrpSpPr>
        <p:grpSpPr bwMode="auto">
          <a:xfrm>
            <a:off x="5608638" y="3473450"/>
            <a:ext cx="2284412" cy="2432050"/>
            <a:chOff x="3239" y="1098"/>
            <a:chExt cx="2047" cy="1452"/>
          </a:xfrm>
        </p:grpSpPr>
        <p:grpSp>
          <p:nvGrpSpPr>
            <p:cNvPr id="3" name="Group 6"/>
            <p:cNvGrpSpPr>
              <a:grpSpLocks/>
            </p:cNvGrpSpPr>
            <p:nvPr/>
          </p:nvGrpSpPr>
          <p:grpSpPr bwMode="auto">
            <a:xfrm>
              <a:off x="3239" y="1229"/>
              <a:ext cx="2043" cy="1191"/>
              <a:chOff x="3239" y="1229"/>
              <a:chExt cx="2121" cy="1191"/>
            </a:xfrm>
          </p:grpSpPr>
          <p:sp>
            <p:nvSpPr>
              <p:cNvPr id="162823" name="Line 7"/>
              <p:cNvSpPr>
                <a:spLocks noChangeShapeType="1"/>
              </p:cNvSpPr>
              <p:nvPr/>
            </p:nvSpPr>
            <p:spPr bwMode="auto">
              <a:xfrm>
                <a:off x="3239" y="2419"/>
                <a:ext cx="2121" cy="1"/>
              </a:xfrm>
              <a:prstGeom prst="line">
                <a:avLst/>
              </a:prstGeom>
              <a:noFill/>
              <a:ln w="0">
                <a:solidFill>
                  <a:schemeClr val="bg2"/>
                </a:solidFill>
                <a:prstDash val="sysDot"/>
                <a:round/>
                <a:headEnd/>
                <a:tailEnd/>
              </a:ln>
            </p:spPr>
            <p:txBody>
              <a:bodyPr>
                <a:prstTxWarp prst="textNoShape">
                  <a:avLst/>
                </a:prstTxWarp>
              </a:bodyPr>
              <a:lstStyle/>
              <a:p>
                <a:endParaRPr lang="en-US" dirty="0"/>
              </a:p>
            </p:txBody>
          </p:sp>
          <p:sp>
            <p:nvSpPr>
              <p:cNvPr id="162824" name="Line 8"/>
              <p:cNvSpPr>
                <a:spLocks noChangeShapeType="1"/>
              </p:cNvSpPr>
              <p:nvPr/>
            </p:nvSpPr>
            <p:spPr bwMode="auto">
              <a:xfrm>
                <a:off x="3239" y="2289"/>
                <a:ext cx="2121" cy="1"/>
              </a:xfrm>
              <a:prstGeom prst="line">
                <a:avLst/>
              </a:prstGeom>
              <a:noFill/>
              <a:ln w="0">
                <a:solidFill>
                  <a:schemeClr val="bg2"/>
                </a:solidFill>
                <a:prstDash val="sysDot"/>
                <a:round/>
                <a:headEnd/>
                <a:tailEnd/>
              </a:ln>
            </p:spPr>
            <p:txBody>
              <a:bodyPr>
                <a:prstTxWarp prst="textNoShape">
                  <a:avLst/>
                </a:prstTxWarp>
              </a:bodyPr>
              <a:lstStyle/>
              <a:p>
                <a:endParaRPr lang="en-US" dirty="0"/>
              </a:p>
            </p:txBody>
          </p:sp>
          <p:sp>
            <p:nvSpPr>
              <p:cNvPr id="162825" name="Line 9"/>
              <p:cNvSpPr>
                <a:spLocks noChangeShapeType="1"/>
              </p:cNvSpPr>
              <p:nvPr/>
            </p:nvSpPr>
            <p:spPr bwMode="auto">
              <a:xfrm>
                <a:off x="3239" y="2154"/>
                <a:ext cx="2121" cy="1"/>
              </a:xfrm>
              <a:prstGeom prst="line">
                <a:avLst/>
              </a:prstGeom>
              <a:noFill/>
              <a:ln w="0">
                <a:solidFill>
                  <a:schemeClr val="bg2"/>
                </a:solidFill>
                <a:prstDash val="sysDot"/>
                <a:round/>
                <a:headEnd/>
                <a:tailEnd/>
              </a:ln>
            </p:spPr>
            <p:txBody>
              <a:bodyPr>
                <a:prstTxWarp prst="textNoShape">
                  <a:avLst/>
                </a:prstTxWarp>
              </a:bodyPr>
              <a:lstStyle/>
              <a:p>
                <a:endParaRPr lang="en-US" dirty="0"/>
              </a:p>
            </p:txBody>
          </p:sp>
          <p:sp>
            <p:nvSpPr>
              <p:cNvPr id="162826" name="Line 10"/>
              <p:cNvSpPr>
                <a:spLocks noChangeShapeType="1"/>
              </p:cNvSpPr>
              <p:nvPr/>
            </p:nvSpPr>
            <p:spPr bwMode="auto">
              <a:xfrm>
                <a:off x="3239" y="2024"/>
                <a:ext cx="2121" cy="1"/>
              </a:xfrm>
              <a:prstGeom prst="line">
                <a:avLst/>
              </a:prstGeom>
              <a:noFill/>
              <a:ln w="0">
                <a:solidFill>
                  <a:schemeClr val="bg2"/>
                </a:solidFill>
                <a:prstDash val="sysDot"/>
                <a:round/>
                <a:headEnd/>
                <a:tailEnd/>
              </a:ln>
            </p:spPr>
            <p:txBody>
              <a:bodyPr>
                <a:prstTxWarp prst="textNoShape">
                  <a:avLst/>
                </a:prstTxWarp>
              </a:bodyPr>
              <a:lstStyle/>
              <a:p>
                <a:endParaRPr lang="en-US" dirty="0"/>
              </a:p>
            </p:txBody>
          </p:sp>
          <p:sp>
            <p:nvSpPr>
              <p:cNvPr id="162827" name="Line 11"/>
              <p:cNvSpPr>
                <a:spLocks noChangeShapeType="1"/>
              </p:cNvSpPr>
              <p:nvPr/>
            </p:nvSpPr>
            <p:spPr bwMode="auto">
              <a:xfrm>
                <a:off x="3239" y="1889"/>
                <a:ext cx="2121" cy="1"/>
              </a:xfrm>
              <a:prstGeom prst="line">
                <a:avLst/>
              </a:prstGeom>
              <a:noFill/>
              <a:ln w="0">
                <a:solidFill>
                  <a:schemeClr val="bg2"/>
                </a:solidFill>
                <a:prstDash val="sysDot"/>
                <a:round/>
                <a:headEnd/>
                <a:tailEnd/>
              </a:ln>
            </p:spPr>
            <p:txBody>
              <a:bodyPr>
                <a:prstTxWarp prst="textNoShape">
                  <a:avLst/>
                </a:prstTxWarp>
              </a:bodyPr>
              <a:lstStyle/>
              <a:p>
                <a:endParaRPr lang="en-US" dirty="0"/>
              </a:p>
            </p:txBody>
          </p:sp>
          <p:sp>
            <p:nvSpPr>
              <p:cNvPr id="162828" name="Line 12"/>
              <p:cNvSpPr>
                <a:spLocks noChangeShapeType="1"/>
              </p:cNvSpPr>
              <p:nvPr/>
            </p:nvSpPr>
            <p:spPr bwMode="auto">
              <a:xfrm>
                <a:off x="3239" y="1759"/>
                <a:ext cx="2121" cy="1"/>
              </a:xfrm>
              <a:prstGeom prst="line">
                <a:avLst/>
              </a:prstGeom>
              <a:noFill/>
              <a:ln w="0">
                <a:solidFill>
                  <a:schemeClr val="bg2"/>
                </a:solidFill>
                <a:prstDash val="sysDot"/>
                <a:round/>
                <a:headEnd/>
                <a:tailEnd/>
              </a:ln>
            </p:spPr>
            <p:txBody>
              <a:bodyPr>
                <a:prstTxWarp prst="textNoShape">
                  <a:avLst/>
                </a:prstTxWarp>
              </a:bodyPr>
              <a:lstStyle/>
              <a:p>
                <a:endParaRPr lang="en-US" dirty="0"/>
              </a:p>
            </p:txBody>
          </p:sp>
          <p:sp>
            <p:nvSpPr>
              <p:cNvPr id="162829" name="Line 13"/>
              <p:cNvSpPr>
                <a:spLocks noChangeShapeType="1"/>
              </p:cNvSpPr>
              <p:nvPr/>
            </p:nvSpPr>
            <p:spPr bwMode="auto">
              <a:xfrm>
                <a:off x="3239" y="1624"/>
                <a:ext cx="2121" cy="1"/>
              </a:xfrm>
              <a:prstGeom prst="line">
                <a:avLst/>
              </a:prstGeom>
              <a:noFill/>
              <a:ln w="0">
                <a:solidFill>
                  <a:schemeClr val="bg2"/>
                </a:solidFill>
                <a:prstDash val="sysDot"/>
                <a:round/>
                <a:headEnd/>
                <a:tailEnd/>
              </a:ln>
            </p:spPr>
            <p:txBody>
              <a:bodyPr>
                <a:prstTxWarp prst="textNoShape">
                  <a:avLst/>
                </a:prstTxWarp>
              </a:bodyPr>
              <a:lstStyle/>
              <a:p>
                <a:endParaRPr lang="en-US" dirty="0"/>
              </a:p>
            </p:txBody>
          </p:sp>
          <p:sp>
            <p:nvSpPr>
              <p:cNvPr id="162830" name="Line 14"/>
              <p:cNvSpPr>
                <a:spLocks noChangeShapeType="1"/>
              </p:cNvSpPr>
              <p:nvPr/>
            </p:nvSpPr>
            <p:spPr bwMode="auto">
              <a:xfrm>
                <a:off x="3239" y="1494"/>
                <a:ext cx="2121" cy="1"/>
              </a:xfrm>
              <a:prstGeom prst="line">
                <a:avLst/>
              </a:prstGeom>
              <a:noFill/>
              <a:ln w="0">
                <a:solidFill>
                  <a:schemeClr val="bg2"/>
                </a:solidFill>
                <a:prstDash val="sysDot"/>
                <a:round/>
                <a:headEnd/>
                <a:tailEnd/>
              </a:ln>
            </p:spPr>
            <p:txBody>
              <a:bodyPr>
                <a:prstTxWarp prst="textNoShape">
                  <a:avLst/>
                </a:prstTxWarp>
              </a:bodyPr>
              <a:lstStyle/>
              <a:p>
                <a:endParaRPr lang="en-US" dirty="0"/>
              </a:p>
            </p:txBody>
          </p:sp>
          <p:sp>
            <p:nvSpPr>
              <p:cNvPr id="162831" name="Line 15"/>
              <p:cNvSpPr>
                <a:spLocks noChangeShapeType="1"/>
              </p:cNvSpPr>
              <p:nvPr/>
            </p:nvSpPr>
            <p:spPr bwMode="auto">
              <a:xfrm>
                <a:off x="3239" y="1359"/>
                <a:ext cx="2121" cy="1"/>
              </a:xfrm>
              <a:prstGeom prst="line">
                <a:avLst/>
              </a:prstGeom>
              <a:noFill/>
              <a:ln w="0">
                <a:solidFill>
                  <a:schemeClr val="bg2"/>
                </a:solidFill>
                <a:prstDash val="sysDot"/>
                <a:round/>
                <a:headEnd/>
                <a:tailEnd/>
              </a:ln>
            </p:spPr>
            <p:txBody>
              <a:bodyPr>
                <a:prstTxWarp prst="textNoShape">
                  <a:avLst/>
                </a:prstTxWarp>
              </a:bodyPr>
              <a:lstStyle/>
              <a:p>
                <a:endParaRPr lang="en-US" dirty="0"/>
              </a:p>
            </p:txBody>
          </p:sp>
          <p:sp>
            <p:nvSpPr>
              <p:cNvPr id="162832" name="Line 16"/>
              <p:cNvSpPr>
                <a:spLocks noChangeShapeType="1"/>
              </p:cNvSpPr>
              <p:nvPr/>
            </p:nvSpPr>
            <p:spPr bwMode="auto">
              <a:xfrm>
                <a:off x="3239" y="1229"/>
                <a:ext cx="2121" cy="1"/>
              </a:xfrm>
              <a:prstGeom prst="line">
                <a:avLst/>
              </a:prstGeom>
              <a:noFill/>
              <a:ln w="0">
                <a:solidFill>
                  <a:schemeClr val="bg2"/>
                </a:solidFill>
                <a:prstDash val="sysDot"/>
                <a:round/>
                <a:headEnd/>
                <a:tailEnd/>
              </a:ln>
            </p:spPr>
            <p:txBody>
              <a:bodyPr>
                <a:prstTxWarp prst="textNoShape">
                  <a:avLst/>
                </a:prstTxWarp>
              </a:bodyPr>
              <a:lstStyle/>
              <a:p>
                <a:endParaRPr lang="en-US" dirty="0"/>
              </a:p>
            </p:txBody>
          </p:sp>
        </p:grpSp>
        <p:sp>
          <p:nvSpPr>
            <p:cNvPr id="162833" name="Rectangle 17"/>
            <p:cNvSpPr>
              <a:spLocks noChangeArrowheads="1"/>
            </p:cNvSpPr>
            <p:nvPr/>
          </p:nvSpPr>
          <p:spPr bwMode="auto">
            <a:xfrm>
              <a:off x="3240" y="1098"/>
              <a:ext cx="2046" cy="1452"/>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dirty="0"/>
            </a:p>
          </p:txBody>
        </p:sp>
      </p:grpSp>
      <p:sp>
        <p:nvSpPr>
          <p:cNvPr id="162834" name="Text Box 18"/>
          <p:cNvSpPr txBox="1">
            <a:spLocks noChangeArrowheads="1"/>
          </p:cNvSpPr>
          <p:nvPr/>
        </p:nvSpPr>
        <p:spPr bwMode="auto">
          <a:xfrm>
            <a:off x="6542088" y="4289425"/>
            <a:ext cx="247650" cy="325438"/>
          </a:xfrm>
          <a:prstGeom prst="rect">
            <a:avLst/>
          </a:prstGeom>
          <a:noFill/>
          <a:ln w="9525">
            <a:noFill/>
            <a:miter lim="800000"/>
            <a:headEnd/>
            <a:tailEnd/>
          </a:ln>
        </p:spPr>
        <p:txBody>
          <a:bodyPr>
            <a:prstTxWarp prst="textNoShape">
              <a:avLst/>
            </a:prstTxWarp>
          </a:bodyPr>
          <a:lstStyle/>
          <a:p>
            <a:r>
              <a:rPr lang="en-US" sz="2400" dirty="0">
                <a:solidFill>
                  <a:srgbClr val="000000"/>
                </a:solidFill>
              </a:rPr>
              <a:t>*</a:t>
            </a:r>
            <a:endParaRPr lang="en-US" dirty="0"/>
          </a:p>
        </p:txBody>
      </p:sp>
      <p:sp>
        <p:nvSpPr>
          <p:cNvPr id="162835" name="Text Box 19"/>
          <p:cNvSpPr txBox="1">
            <a:spLocks noChangeArrowheads="1"/>
          </p:cNvSpPr>
          <p:nvPr/>
        </p:nvSpPr>
        <p:spPr bwMode="auto">
          <a:xfrm rot="10800000">
            <a:off x="4968875" y="3436938"/>
            <a:ext cx="387350" cy="2505075"/>
          </a:xfrm>
          <a:prstGeom prst="rect">
            <a:avLst/>
          </a:prstGeom>
          <a:noFill/>
          <a:ln w="9525">
            <a:noFill/>
            <a:miter lim="800000"/>
            <a:headEnd/>
            <a:tailEnd/>
          </a:ln>
        </p:spPr>
        <p:txBody>
          <a:bodyPr vert="eaVert">
            <a:prstTxWarp prst="textNoShape">
              <a:avLst/>
            </a:prstTxWarp>
          </a:bodyPr>
          <a:lstStyle/>
          <a:p>
            <a:pPr algn="ctr"/>
            <a:r>
              <a:rPr lang="en-US" sz="1400" dirty="0">
                <a:solidFill>
                  <a:srgbClr val="000000"/>
                </a:solidFill>
              </a:rPr>
              <a:t>% of cells adhered</a:t>
            </a:r>
            <a:endParaRPr lang="en-US" sz="1400" dirty="0"/>
          </a:p>
        </p:txBody>
      </p:sp>
      <p:sp>
        <p:nvSpPr>
          <p:cNvPr id="162836" name="Rectangle 20"/>
          <p:cNvSpPr>
            <a:spLocks noChangeArrowheads="1"/>
          </p:cNvSpPr>
          <p:nvPr/>
        </p:nvSpPr>
        <p:spPr bwMode="auto">
          <a:xfrm>
            <a:off x="6165850" y="4384675"/>
            <a:ext cx="360363" cy="1525588"/>
          </a:xfrm>
          <a:prstGeom prst="rect">
            <a:avLst/>
          </a:prstGeom>
          <a:solidFill>
            <a:srgbClr val="FFCC00"/>
          </a:solidFill>
          <a:ln w="6350">
            <a:solidFill>
              <a:srgbClr val="000000"/>
            </a:solidFill>
            <a:miter lim="800000"/>
            <a:headEnd/>
            <a:tailEnd/>
          </a:ln>
        </p:spPr>
        <p:txBody>
          <a:bodyPr>
            <a:prstTxWarp prst="textNoShape">
              <a:avLst/>
            </a:prstTxWarp>
          </a:bodyPr>
          <a:lstStyle/>
          <a:p>
            <a:endParaRPr lang="en-US" dirty="0"/>
          </a:p>
        </p:txBody>
      </p:sp>
      <p:sp>
        <p:nvSpPr>
          <p:cNvPr id="162837" name="Rectangle 21"/>
          <p:cNvSpPr>
            <a:spLocks noChangeArrowheads="1"/>
          </p:cNvSpPr>
          <p:nvPr/>
        </p:nvSpPr>
        <p:spPr bwMode="auto">
          <a:xfrm>
            <a:off x="6529388" y="5046663"/>
            <a:ext cx="360362" cy="863600"/>
          </a:xfrm>
          <a:prstGeom prst="rect">
            <a:avLst/>
          </a:prstGeom>
          <a:solidFill>
            <a:srgbClr val="FFCC00"/>
          </a:solidFill>
          <a:ln w="9525">
            <a:noFill/>
            <a:miter lim="800000"/>
            <a:headEnd/>
            <a:tailEnd/>
          </a:ln>
        </p:spPr>
        <p:txBody>
          <a:bodyPr>
            <a:prstTxWarp prst="textNoShape">
              <a:avLst/>
            </a:prstTxWarp>
          </a:bodyPr>
          <a:lstStyle/>
          <a:p>
            <a:endParaRPr lang="en-US" dirty="0"/>
          </a:p>
        </p:txBody>
      </p:sp>
      <p:sp>
        <p:nvSpPr>
          <p:cNvPr id="162838" name="Rectangle 22"/>
          <p:cNvSpPr>
            <a:spLocks noChangeArrowheads="1"/>
          </p:cNvSpPr>
          <p:nvPr/>
        </p:nvSpPr>
        <p:spPr bwMode="auto">
          <a:xfrm>
            <a:off x="6529388" y="5046663"/>
            <a:ext cx="360362" cy="863600"/>
          </a:xfrm>
          <a:prstGeom prst="rect">
            <a:avLst/>
          </a:prstGeom>
          <a:noFill/>
          <a:ln w="6350">
            <a:solidFill>
              <a:srgbClr val="000000"/>
            </a:solidFill>
            <a:miter lim="800000"/>
            <a:headEnd/>
            <a:tailEnd/>
          </a:ln>
        </p:spPr>
        <p:txBody>
          <a:bodyPr>
            <a:prstTxWarp prst="textNoShape">
              <a:avLst/>
            </a:prstTxWarp>
          </a:bodyPr>
          <a:lstStyle/>
          <a:p>
            <a:endParaRPr lang="en-US" dirty="0"/>
          </a:p>
        </p:txBody>
      </p:sp>
      <p:sp>
        <p:nvSpPr>
          <p:cNvPr id="162839" name="Rectangle 23"/>
          <p:cNvSpPr>
            <a:spLocks noChangeArrowheads="1"/>
          </p:cNvSpPr>
          <p:nvPr/>
        </p:nvSpPr>
        <p:spPr bwMode="auto">
          <a:xfrm>
            <a:off x="6889750" y="5176838"/>
            <a:ext cx="354013" cy="733425"/>
          </a:xfrm>
          <a:prstGeom prst="rect">
            <a:avLst/>
          </a:prstGeom>
          <a:solidFill>
            <a:srgbClr val="FFCC00"/>
          </a:solidFill>
          <a:ln w="9525">
            <a:noFill/>
            <a:miter lim="800000"/>
            <a:headEnd/>
            <a:tailEnd/>
          </a:ln>
        </p:spPr>
        <p:txBody>
          <a:bodyPr>
            <a:prstTxWarp prst="textNoShape">
              <a:avLst/>
            </a:prstTxWarp>
          </a:bodyPr>
          <a:lstStyle/>
          <a:p>
            <a:endParaRPr lang="en-US" dirty="0"/>
          </a:p>
        </p:txBody>
      </p:sp>
      <p:sp>
        <p:nvSpPr>
          <p:cNvPr id="162840" name="Rectangle 24"/>
          <p:cNvSpPr>
            <a:spLocks noChangeArrowheads="1"/>
          </p:cNvSpPr>
          <p:nvPr/>
        </p:nvSpPr>
        <p:spPr bwMode="auto">
          <a:xfrm>
            <a:off x="6889750" y="5176838"/>
            <a:ext cx="354013" cy="733425"/>
          </a:xfrm>
          <a:prstGeom prst="rect">
            <a:avLst/>
          </a:prstGeom>
          <a:noFill/>
          <a:ln w="6350">
            <a:solidFill>
              <a:srgbClr val="000000"/>
            </a:solidFill>
            <a:miter lim="800000"/>
            <a:headEnd/>
            <a:tailEnd/>
          </a:ln>
        </p:spPr>
        <p:txBody>
          <a:bodyPr>
            <a:prstTxWarp prst="textNoShape">
              <a:avLst/>
            </a:prstTxWarp>
          </a:bodyPr>
          <a:lstStyle/>
          <a:p>
            <a:endParaRPr lang="en-US" dirty="0"/>
          </a:p>
        </p:txBody>
      </p:sp>
      <p:sp>
        <p:nvSpPr>
          <p:cNvPr id="162841" name="Rectangle 25"/>
          <p:cNvSpPr>
            <a:spLocks noChangeArrowheads="1"/>
          </p:cNvSpPr>
          <p:nvPr/>
        </p:nvSpPr>
        <p:spPr bwMode="auto">
          <a:xfrm>
            <a:off x="7243763" y="4987925"/>
            <a:ext cx="360362" cy="922338"/>
          </a:xfrm>
          <a:prstGeom prst="rect">
            <a:avLst/>
          </a:prstGeom>
          <a:solidFill>
            <a:srgbClr val="FFCC00"/>
          </a:solidFill>
          <a:ln w="9525">
            <a:noFill/>
            <a:miter lim="800000"/>
            <a:headEnd/>
            <a:tailEnd/>
          </a:ln>
        </p:spPr>
        <p:txBody>
          <a:bodyPr>
            <a:prstTxWarp prst="textNoShape">
              <a:avLst/>
            </a:prstTxWarp>
          </a:bodyPr>
          <a:lstStyle/>
          <a:p>
            <a:endParaRPr lang="en-US" dirty="0"/>
          </a:p>
        </p:txBody>
      </p:sp>
      <p:sp>
        <p:nvSpPr>
          <p:cNvPr id="162842" name="Rectangle 26"/>
          <p:cNvSpPr>
            <a:spLocks noChangeArrowheads="1"/>
          </p:cNvSpPr>
          <p:nvPr/>
        </p:nvSpPr>
        <p:spPr bwMode="auto">
          <a:xfrm>
            <a:off x="7243763" y="4987925"/>
            <a:ext cx="360362" cy="922338"/>
          </a:xfrm>
          <a:prstGeom prst="rect">
            <a:avLst/>
          </a:prstGeom>
          <a:noFill/>
          <a:ln w="6350">
            <a:solidFill>
              <a:srgbClr val="000000"/>
            </a:solidFill>
            <a:miter lim="800000"/>
            <a:headEnd/>
            <a:tailEnd/>
          </a:ln>
        </p:spPr>
        <p:txBody>
          <a:bodyPr>
            <a:prstTxWarp prst="textNoShape">
              <a:avLst/>
            </a:prstTxWarp>
          </a:bodyPr>
          <a:lstStyle/>
          <a:p>
            <a:endParaRPr lang="en-US" dirty="0"/>
          </a:p>
        </p:txBody>
      </p:sp>
      <p:grpSp>
        <p:nvGrpSpPr>
          <p:cNvPr id="4" name="Group 27"/>
          <p:cNvGrpSpPr>
            <a:grpSpLocks/>
          </p:cNvGrpSpPr>
          <p:nvPr/>
        </p:nvGrpSpPr>
        <p:grpSpPr bwMode="auto">
          <a:xfrm>
            <a:off x="5810250" y="5495925"/>
            <a:ext cx="355600" cy="414338"/>
            <a:chOff x="3389" y="2306"/>
            <a:chExt cx="201" cy="247"/>
          </a:xfrm>
        </p:grpSpPr>
        <p:sp>
          <p:nvSpPr>
            <p:cNvPr id="162844" name="Rectangle 28"/>
            <p:cNvSpPr>
              <a:spLocks noChangeArrowheads="1"/>
            </p:cNvSpPr>
            <p:nvPr/>
          </p:nvSpPr>
          <p:spPr bwMode="auto">
            <a:xfrm>
              <a:off x="3389" y="2423"/>
              <a:ext cx="201" cy="130"/>
            </a:xfrm>
            <a:prstGeom prst="rect">
              <a:avLst/>
            </a:prstGeom>
            <a:solidFill>
              <a:srgbClr val="FFFFFF"/>
            </a:solidFill>
            <a:ln w="6350">
              <a:solidFill>
                <a:srgbClr val="000000"/>
              </a:solidFill>
              <a:miter lim="800000"/>
              <a:headEnd/>
              <a:tailEnd/>
            </a:ln>
          </p:spPr>
          <p:txBody>
            <a:bodyPr>
              <a:prstTxWarp prst="textNoShape">
                <a:avLst/>
              </a:prstTxWarp>
            </a:bodyPr>
            <a:lstStyle/>
            <a:p>
              <a:endParaRPr lang="en-US" dirty="0"/>
            </a:p>
          </p:txBody>
        </p:sp>
        <p:sp>
          <p:nvSpPr>
            <p:cNvPr id="162845" name="Line 29"/>
            <p:cNvSpPr>
              <a:spLocks noChangeShapeType="1"/>
            </p:cNvSpPr>
            <p:nvPr/>
          </p:nvSpPr>
          <p:spPr bwMode="auto">
            <a:xfrm flipV="1">
              <a:off x="3489" y="2306"/>
              <a:ext cx="1" cy="117"/>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62846" name="Line 30"/>
            <p:cNvSpPr>
              <a:spLocks noChangeShapeType="1"/>
            </p:cNvSpPr>
            <p:nvPr/>
          </p:nvSpPr>
          <p:spPr bwMode="auto">
            <a:xfrm>
              <a:off x="3475" y="2306"/>
              <a:ext cx="32" cy="1"/>
            </a:xfrm>
            <a:prstGeom prst="line">
              <a:avLst/>
            </a:prstGeom>
            <a:noFill/>
            <a:ln w="6350">
              <a:solidFill>
                <a:srgbClr val="000000"/>
              </a:solidFill>
              <a:round/>
              <a:headEnd/>
              <a:tailEnd/>
            </a:ln>
          </p:spPr>
          <p:txBody>
            <a:bodyPr>
              <a:prstTxWarp prst="textNoShape">
                <a:avLst/>
              </a:prstTxWarp>
            </a:bodyPr>
            <a:lstStyle/>
            <a:p>
              <a:endParaRPr lang="en-US" dirty="0"/>
            </a:p>
          </p:txBody>
        </p:sp>
      </p:grpSp>
      <p:sp>
        <p:nvSpPr>
          <p:cNvPr id="162847" name="Line 31"/>
          <p:cNvSpPr>
            <a:spLocks noChangeShapeType="1"/>
          </p:cNvSpPr>
          <p:nvPr/>
        </p:nvSpPr>
        <p:spPr bwMode="auto">
          <a:xfrm flipV="1">
            <a:off x="6354763" y="3503613"/>
            <a:ext cx="1587" cy="881062"/>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62848" name="Line 32"/>
          <p:cNvSpPr>
            <a:spLocks noChangeShapeType="1"/>
          </p:cNvSpPr>
          <p:nvPr/>
        </p:nvSpPr>
        <p:spPr bwMode="auto">
          <a:xfrm>
            <a:off x="6327775" y="3503613"/>
            <a:ext cx="58738" cy="1587"/>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62849" name="Line 33"/>
          <p:cNvSpPr>
            <a:spLocks noChangeShapeType="1"/>
          </p:cNvSpPr>
          <p:nvPr/>
        </p:nvSpPr>
        <p:spPr bwMode="auto">
          <a:xfrm flipV="1">
            <a:off x="6705600" y="4595813"/>
            <a:ext cx="1588" cy="450850"/>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62850" name="Line 34"/>
          <p:cNvSpPr>
            <a:spLocks noChangeShapeType="1"/>
          </p:cNvSpPr>
          <p:nvPr/>
        </p:nvSpPr>
        <p:spPr bwMode="auto">
          <a:xfrm>
            <a:off x="6681788" y="4595813"/>
            <a:ext cx="55562" cy="1587"/>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62851" name="Line 35"/>
          <p:cNvSpPr>
            <a:spLocks noChangeShapeType="1"/>
          </p:cNvSpPr>
          <p:nvPr/>
        </p:nvSpPr>
        <p:spPr bwMode="auto">
          <a:xfrm flipV="1">
            <a:off x="7067550" y="4630738"/>
            <a:ext cx="1588" cy="546100"/>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62852" name="Line 36"/>
          <p:cNvSpPr>
            <a:spLocks noChangeShapeType="1"/>
          </p:cNvSpPr>
          <p:nvPr/>
        </p:nvSpPr>
        <p:spPr bwMode="auto">
          <a:xfrm>
            <a:off x="7040563" y="4630738"/>
            <a:ext cx="58737" cy="1587"/>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62853" name="Line 37"/>
          <p:cNvSpPr>
            <a:spLocks noChangeShapeType="1"/>
          </p:cNvSpPr>
          <p:nvPr/>
        </p:nvSpPr>
        <p:spPr bwMode="auto">
          <a:xfrm flipV="1">
            <a:off x="7421563" y="4254500"/>
            <a:ext cx="1587" cy="733425"/>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62854" name="Line 38"/>
          <p:cNvSpPr>
            <a:spLocks noChangeShapeType="1"/>
          </p:cNvSpPr>
          <p:nvPr/>
        </p:nvSpPr>
        <p:spPr bwMode="auto">
          <a:xfrm>
            <a:off x="7396163" y="4254500"/>
            <a:ext cx="57150" cy="1588"/>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62855" name="Rectangle 39"/>
          <p:cNvSpPr>
            <a:spLocks noChangeArrowheads="1"/>
          </p:cNvSpPr>
          <p:nvPr/>
        </p:nvSpPr>
        <p:spPr bwMode="auto">
          <a:xfrm>
            <a:off x="5468938" y="5845175"/>
            <a:ext cx="635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0</a:t>
            </a:r>
            <a:endParaRPr lang="en-US" dirty="0"/>
          </a:p>
        </p:txBody>
      </p:sp>
      <p:sp>
        <p:nvSpPr>
          <p:cNvPr id="162856" name="Rectangle 40"/>
          <p:cNvSpPr>
            <a:spLocks noChangeArrowheads="1"/>
          </p:cNvSpPr>
          <p:nvPr/>
        </p:nvSpPr>
        <p:spPr bwMode="auto">
          <a:xfrm>
            <a:off x="5413375" y="5621338"/>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10</a:t>
            </a:r>
            <a:endParaRPr lang="en-US" dirty="0"/>
          </a:p>
        </p:txBody>
      </p:sp>
      <p:sp>
        <p:nvSpPr>
          <p:cNvPr id="162857" name="Rectangle 41"/>
          <p:cNvSpPr>
            <a:spLocks noChangeArrowheads="1"/>
          </p:cNvSpPr>
          <p:nvPr/>
        </p:nvSpPr>
        <p:spPr bwMode="auto">
          <a:xfrm>
            <a:off x="5413375" y="5402263"/>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20</a:t>
            </a:r>
            <a:endParaRPr lang="en-US" dirty="0"/>
          </a:p>
        </p:txBody>
      </p:sp>
      <p:sp>
        <p:nvSpPr>
          <p:cNvPr id="162858" name="Rectangle 42"/>
          <p:cNvSpPr>
            <a:spLocks noChangeArrowheads="1"/>
          </p:cNvSpPr>
          <p:nvPr/>
        </p:nvSpPr>
        <p:spPr bwMode="auto">
          <a:xfrm>
            <a:off x="5413375" y="5176838"/>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30</a:t>
            </a:r>
            <a:endParaRPr lang="en-US" dirty="0"/>
          </a:p>
        </p:txBody>
      </p:sp>
      <p:sp>
        <p:nvSpPr>
          <p:cNvPr id="162859" name="Rectangle 43"/>
          <p:cNvSpPr>
            <a:spLocks noChangeArrowheads="1"/>
          </p:cNvSpPr>
          <p:nvPr/>
        </p:nvSpPr>
        <p:spPr bwMode="auto">
          <a:xfrm>
            <a:off x="5413375" y="4959350"/>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40</a:t>
            </a:r>
            <a:endParaRPr lang="en-US" dirty="0"/>
          </a:p>
        </p:txBody>
      </p:sp>
      <p:sp>
        <p:nvSpPr>
          <p:cNvPr id="162860" name="Rectangle 44"/>
          <p:cNvSpPr>
            <a:spLocks noChangeArrowheads="1"/>
          </p:cNvSpPr>
          <p:nvPr/>
        </p:nvSpPr>
        <p:spPr bwMode="auto">
          <a:xfrm>
            <a:off x="5413375" y="4732338"/>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50</a:t>
            </a:r>
            <a:endParaRPr lang="en-US" dirty="0"/>
          </a:p>
        </p:txBody>
      </p:sp>
      <p:sp>
        <p:nvSpPr>
          <p:cNvPr id="162861" name="Rectangle 45"/>
          <p:cNvSpPr>
            <a:spLocks noChangeArrowheads="1"/>
          </p:cNvSpPr>
          <p:nvPr/>
        </p:nvSpPr>
        <p:spPr bwMode="auto">
          <a:xfrm>
            <a:off x="5413375" y="4514850"/>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60</a:t>
            </a:r>
            <a:endParaRPr lang="en-US" dirty="0"/>
          </a:p>
        </p:txBody>
      </p:sp>
      <p:sp>
        <p:nvSpPr>
          <p:cNvPr id="162862" name="Rectangle 46"/>
          <p:cNvSpPr>
            <a:spLocks noChangeArrowheads="1"/>
          </p:cNvSpPr>
          <p:nvPr/>
        </p:nvSpPr>
        <p:spPr bwMode="auto">
          <a:xfrm>
            <a:off x="5413375" y="4289425"/>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70</a:t>
            </a:r>
            <a:endParaRPr lang="en-US" dirty="0"/>
          </a:p>
        </p:txBody>
      </p:sp>
      <p:sp>
        <p:nvSpPr>
          <p:cNvPr id="162863" name="Rectangle 47"/>
          <p:cNvSpPr>
            <a:spLocks noChangeArrowheads="1"/>
          </p:cNvSpPr>
          <p:nvPr/>
        </p:nvSpPr>
        <p:spPr bwMode="auto">
          <a:xfrm>
            <a:off x="5413375" y="4071938"/>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80</a:t>
            </a:r>
            <a:endParaRPr lang="en-US" dirty="0"/>
          </a:p>
        </p:txBody>
      </p:sp>
      <p:sp>
        <p:nvSpPr>
          <p:cNvPr id="162864" name="Rectangle 48"/>
          <p:cNvSpPr>
            <a:spLocks noChangeArrowheads="1"/>
          </p:cNvSpPr>
          <p:nvPr/>
        </p:nvSpPr>
        <p:spPr bwMode="auto">
          <a:xfrm>
            <a:off x="5413375" y="3844925"/>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90</a:t>
            </a:r>
            <a:endParaRPr lang="en-US" dirty="0"/>
          </a:p>
        </p:txBody>
      </p:sp>
      <p:sp>
        <p:nvSpPr>
          <p:cNvPr id="162865" name="Rectangle 49"/>
          <p:cNvSpPr>
            <a:spLocks noChangeArrowheads="1"/>
          </p:cNvSpPr>
          <p:nvPr/>
        </p:nvSpPr>
        <p:spPr bwMode="auto">
          <a:xfrm>
            <a:off x="5356225" y="3627438"/>
            <a:ext cx="1905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100</a:t>
            </a:r>
            <a:endParaRPr lang="en-US" dirty="0"/>
          </a:p>
        </p:txBody>
      </p:sp>
      <p:sp>
        <p:nvSpPr>
          <p:cNvPr id="162866" name="Rectangle 50"/>
          <p:cNvSpPr>
            <a:spLocks noChangeArrowheads="1"/>
          </p:cNvSpPr>
          <p:nvPr/>
        </p:nvSpPr>
        <p:spPr bwMode="auto">
          <a:xfrm>
            <a:off x="5356225" y="3403600"/>
            <a:ext cx="190500" cy="136525"/>
          </a:xfrm>
          <a:prstGeom prst="rect">
            <a:avLst/>
          </a:prstGeom>
          <a:noFill/>
          <a:ln w="9525">
            <a:noFill/>
            <a:miter lim="800000"/>
            <a:headEnd/>
            <a:tailEnd/>
          </a:ln>
        </p:spPr>
        <p:txBody>
          <a:bodyPr wrap="none" lIns="0" tIns="0" rIns="0" bIns="0">
            <a:prstTxWarp prst="textNoShape">
              <a:avLst/>
            </a:prstTxWarp>
            <a:spAutoFit/>
          </a:bodyPr>
          <a:lstStyle/>
          <a:p>
            <a:r>
              <a:rPr lang="en-US" sz="900" dirty="0">
                <a:solidFill>
                  <a:srgbClr val="000000"/>
                </a:solidFill>
              </a:rPr>
              <a:t>110</a:t>
            </a:r>
            <a:endParaRPr lang="en-US" dirty="0"/>
          </a:p>
        </p:txBody>
      </p:sp>
      <p:sp>
        <p:nvSpPr>
          <p:cNvPr id="162867" name="Text Box 51"/>
          <p:cNvSpPr txBox="1">
            <a:spLocks noChangeArrowheads="1"/>
          </p:cNvSpPr>
          <p:nvPr/>
        </p:nvSpPr>
        <p:spPr bwMode="auto">
          <a:xfrm rot="-24636744">
            <a:off x="6076950" y="6080125"/>
            <a:ext cx="868363" cy="246063"/>
          </a:xfrm>
          <a:prstGeom prst="rect">
            <a:avLst/>
          </a:prstGeom>
          <a:noFill/>
          <a:ln w="9525">
            <a:noFill/>
            <a:miter lim="800000"/>
            <a:headEnd/>
            <a:tailEnd/>
          </a:ln>
        </p:spPr>
        <p:txBody>
          <a:bodyPr>
            <a:prstTxWarp prst="textNoShape">
              <a:avLst/>
            </a:prstTxWarp>
          </a:bodyPr>
          <a:lstStyle/>
          <a:p>
            <a:pPr algn="r"/>
            <a:r>
              <a:rPr lang="en-US" sz="900" b="1" dirty="0">
                <a:solidFill>
                  <a:srgbClr val="000000"/>
                </a:solidFill>
              </a:rPr>
              <a:t>VCAM-1</a:t>
            </a:r>
            <a:endParaRPr lang="en-US" b="1" dirty="0"/>
          </a:p>
        </p:txBody>
      </p:sp>
      <p:sp>
        <p:nvSpPr>
          <p:cNvPr id="162868" name="Text Box 52"/>
          <p:cNvSpPr txBox="1">
            <a:spLocks noChangeArrowheads="1"/>
          </p:cNvSpPr>
          <p:nvPr/>
        </p:nvSpPr>
        <p:spPr bwMode="auto">
          <a:xfrm rot="-24636744">
            <a:off x="6426994" y="6090444"/>
            <a:ext cx="866775" cy="246063"/>
          </a:xfrm>
          <a:prstGeom prst="rect">
            <a:avLst/>
          </a:prstGeom>
          <a:noFill/>
          <a:ln w="9525">
            <a:noFill/>
            <a:miter lim="800000"/>
            <a:headEnd/>
            <a:tailEnd/>
          </a:ln>
        </p:spPr>
        <p:txBody>
          <a:bodyPr>
            <a:prstTxWarp prst="textNoShape">
              <a:avLst/>
            </a:prstTxWarp>
          </a:bodyPr>
          <a:lstStyle/>
          <a:p>
            <a:pPr algn="r"/>
            <a:r>
              <a:rPr lang="en-US" sz="900" b="1" dirty="0">
                <a:solidFill>
                  <a:srgbClr val="000000"/>
                </a:solidFill>
              </a:rPr>
              <a:t>ICAM-1</a:t>
            </a:r>
            <a:endParaRPr lang="en-US" b="1" dirty="0"/>
          </a:p>
        </p:txBody>
      </p:sp>
      <p:sp>
        <p:nvSpPr>
          <p:cNvPr id="162869" name="Text Box 53"/>
          <p:cNvSpPr txBox="1">
            <a:spLocks noChangeArrowheads="1"/>
          </p:cNvSpPr>
          <p:nvPr/>
        </p:nvSpPr>
        <p:spPr bwMode="auto">
          <a:xfrm rot="-24636744">
            <a:off x="5349875" y="6080125"/>
            <a:ext cx="868363" cy="246063"/>
          </a:xfrm>
          <a:prstGeom prst="rect">
            <a:avLst/>
          </a:prstGeom>
          <a:noFill/>
          <a:ln w="9525">
            <a:noFill/>
            <a:miter lim="800000"/>
            <a:headEnd/>
            <a:tailEnd/>
          </a:ln>
        </p:spPr>
        <p:txBody>
          <a:bodyPr>
            <a:prstTxWarp prst="textNoShape">
              <a:avLst/>
            </a:prstTxWarp>
          </a:bodyPr>
          <a:lstStyle/>
          <a:p>
            <a:pPr algn="r"/>
            <a:r>
              <a:rPr lang="en-US" sz="900" b="1" dirty="0">
                <a:solidFill>
                  <a:srgbClr val="000000"/>
                </a:solidFill>
              </a:rPr>
              <a:t>Tween20</a:t>
            </a:r>
            <a:endParaRPr lang="en-US" b="1" dirty="0"/>
          </a:p>
        </p:txBody>
      </p:sp>
      <p:sp>
        <p:nvSpPr>
          <p:cNvPr id="162870" name="Text Box 54"/>
          <p:cNvSpPr txBox="1">
            <a:spLocks noChangeArrowheads="1"/>
          </p:cNvSpPr>
          <p:nvPr/>
        </p:nvSpPr>
        <p:spPr bwMode="auto">
          <a:xfrm rot="-24636744">
            <a:off x="6788150" y="6080125"/>
            <a:ext cx="868363" cy="246063"/>
          </a:xfrm>
          <a:prstGeom prst="rect">
            <a:avLst/>
          </a:prstGeom>
          <a:noFill/>
          <a:ln w="9525">
            <a:noFill/>
            <a:miter lim="800000"/>
            <a:headEnd/>
            <a:tailEnd/>
          </a:ln>
        </p:spPr>
        <p:txBody>
          <a:bodyPr>
            <a:prstTxWarp prst="textNoShape">
              <a:avLst/>
            </a:prstTxWarp>
          </a:bodyPr>
          <a:lstStyle/>
          <a:p>
            <a:pPr algn="r"/>
            <a:r>
              <a:rPr lang="en-US" sz="900" b="1" dirty="0">
                <a:solidFill>
                  <a:srgbClr val="000000"/>
                </a:solidFill>
              </a:rPr>
              <a:t>Fibronectin</a:t>
            </a:r>
            <a:endParaRPr lang="en-US" b="1" dirty="0"/>
          </a:p>
        </p:txBody>
      </p:sp>
      <p:sp>
        <p:nvSpPr>
          <p:cNvPr id="162871" name="Text Box 55"/>
          <p:cNvSpPr txBox="1">
            <a:spLocks noChangeArrowheads="1"/>
          </p:cNvSpPr>
          <p:nvPr/>
        </p:nvSpPr>
        <p:spPr bwMode="auto">
          <a:xfrm>
            <a:off x="6904038" y="4335463"/>
            <a:ext cx="247650" cy="431800"/>
          </a:xfrm>
          <a:prstGeom prst="rect">
            <a:avLst/>
          </a:prstGeom>
          <a:noFill/>
          <a:ln w="9525">
            <a:noFill/>
            <a:miter lim="800000"/>
            <a:headEnd/>
            <a:tailEnd/>
          </a:ln>
        </p:spPr>
        <p:txBody>
          <a:bodyPr>
            <a:prstTxWarp prst="textNoShape">
              <a:avLst/>
            </a:prstTxWarp>
          </a:bodyPr>
          <a:lstStyle/>
          <a:p>
            <a:r>
              <a:rPr lang="en-US" sz="2400" dirty="0">
                <a:solidFill>
                  <a:srgbClr val="000000"/>
                </a:solidFill>
              </a:rPr>
              <a:t>*</a:t>
            </a:r>
            <a:endParaRPr lang="en-US" dirty="0"/>
          </a:p>
        </p:txBody>
      </p:sp>
      <p:sp>
        <p:nvSpPr>
          <p:cNvPr id="162872" name="Text Box 56"/>
          <p:cNvSpPr txBox="1">
            <a:spLocks noChangeArrowheads="1"/>
          </p:cNvSpPr>
          <p:nvPr/>
        </p:nvSpPr>
        <p:spPr bwMode="auto">
          <a:xfrm>
            <a:off x="7254875" y="3984625"/>
            <a:ext cx="247650" cy="431800"/>
          </a:xfrm>
          <a:prstGeom prst="rect">
            <a:avLst/>
          </a:prstGeom>
          <a:noFill/>
          <a:ln w="9525">
            <a:noFill/>
            <a:miter lim="800000"/>
            <a:headEnd/>
            <a:tailEnd/>
          </a:ln>
        </p:spPr>
        <p:txBody>
          <a:bodyPr>
            <a:prstTxWarp prst="textNoShape">
              <a:avLst/>
            </a:prstTxWarp>
          </a:bodyPr>
          <a:lstStyle/>
          <a:p>
            <a:r>
              <a:rPr lang="en-US" sz="2400" dirty="0">
                <a:solidFill>
                  <a:srgbClr val="000000"/>
                </a:solidFill>
              </a:rPr>
              <a:t>*</a:t>
            </a:r>
            <a:endParaRPr lang="en-US" dirty="0"/>
          </a:p>
        </p:txBody>
      </p:sp>
      <p:sp>
        <p:nvSpPr>
          <p:cNvPr id="162873" name="Text Box 57"/>
          <p:cNvSpPr txBox="1">
            <a:spLocks noChangeArrowheads="1"/>
          </p:cNvSpPr>
          <p:nvPr/>
        </p:nvSpPr>
        <p:spPr bwMode="auto">
          <a:xfrm>
            <a:off x="6092825" y="3581400"/>
            <a:ext cx="247650" cy="433388"/>
          </a:xfrm>
          <a:prstGeom prst="rect">
            <a:avLst/>
          </a:prstGeom>
          <a:noFill/>
          <a:ln w="9525">
            <a:noFill/>
            <a:miter lim="800000"/>
            <a:headEnd/>
            <a:tailEnd/>
          </a:ln>
        </p:spPr>
        <p:txBody>
          <a:bodyPr>
            <a:prstTxWarp prst="textNoShape">
              <a:avLst/>
            </a:prstTxWarp>
          </a:bodyPr>
          <a:lstStyle/>
          <a:p>
            <a:r>
              <a:rPr lang="en-US" sz="2400" dirty="0">
                <a:solidFill>
                  <a:srgbClr val="000000"/>
                </a:solidFill>
              </a:rPr>
              <a:t>*</a:t>
            </a:r>
            <a:endParaRPr lang="en-US" dirty="0"/>
          </a:p>
        </p:txBody>
      </p:sp>
      <p:sp>
        <p:nvSpPr>
          <p:cNvPr id="162874" name="Text Box 58"/>
          <p:cNvSpPr txBox="1">
            <a:spLocks noChangeArrowheads="1"/>
          </p:cNvSpPr>
          <p:nvPr/>
        </p:nvSpPr>
        <p:spPr bwMode="auto">
          <a:xfrm>
            <a:off x="5329238" y="3100388"/>
            <a:ext cx="2862262" cy="304800"/>
          </a:xfrm>
          <a:prstGeom prst="rect">
            <a:avLst/>
          </a:prstGeom>
          <a:noFill/>
          <a:ln w="9525">
            <a:noFill/>
            <a:miter lim="800000"/>
            <a:headEnd/>
            <a:tailEnd/>
          </a:ln>
          <a:effectLst/>
        </p:spPr>
        <p:txBody>
          <a:bodyPr>
            <a:prstTxWarp prst="textNoShape">
              <a:avLst/>
            </a:prstTxWarp>
            <a:spAutoFit/>
          </a:bodyPr>
          <a:lstStyle/>
          <a:p>
            <a:pPr algn="ctr"/>
            <a:r>
              <a:rPr lang="en-US" sz="1400" b="1" dirty="0"/>
              <a:t>hASC Adhesion Capabilities</a:t>
            </a:r>
          </a:p>
        </p:txBody>
      </p:sp>
      <p:grpSp>
        <p:nvGrpSpPr>
          <p:cNvPr id="5" name="Group 59"/>
          <p:cNvGrpSpPr>
            <a:grpSpLocks/>
          </p:cNvGrpSpPr>
          <p:nvPr/>
        </p:nvGrpSpPr>
        <p:grpSpPr bwMode="auto">
          <a:xfrm>
            <a:off x="2462213" y="1731963"/>
            <a:ext cx="3789362" cy="1266825"/>
            <a:chOff x="1100" y="1206"/>
            <a:chExt cx="1980" cy="629"/>
          </a:xfrm>
        </p:grpSpPr>
        <p:sp>
          <p:nvSpPr>
            <p:cNvPr id="162876" name="Rectangle 60"/>
            <p:cNvSpPr>
              <a:spLocks noChangeArrowheads="1"/>
            </p:cNvSpPr>
            <p:nvPr/>
          </p:nvSpPr>
          <p:spPr bwMode="auto">
            <a:xfrm>
              <a:off x="1100" y="1222"/>
              <a:ext cx="1980" cy="530"/>
            </a:xfrm>
            <a:prstGeom prst="rect">
              <a:avLst/>
            </a:prstGeom>
            <a:solidFill>
              <a:srgbClr val="FFCCCC"/>
            </a:solidFill>
            <a:ln w="9525">
              <a:noFill/>
              <a:miter lim="800000"/>
              <a:headEnd/>
              <a:tailEnd/>
            </a:ln>
            <a:effectLst/>
          </p:spPr>
          <p:txBody>
            <a:bodyPr wrap="none" anchor="ctr">
              <a:prstTxWarp prst="textNoShape">
                <a:avLst/>
              </a:prstTxWarp>
            </a:bodyPr>
            <a:lstStyle/>
            <a:p>
              <a:endParaRPr lang="en-US" dirty="0"/>
            </a:p>
          </p:txBody>
        </p:sp>
        <p:sp>
          <p:nvSpPr>
            <p:cNvPr id="162877" name="AutoShape 61"/>
            <p:cNvSpPr>
              <a:spLocks noChangeArrowheads="1"/>
            </p:cNvSpPr>
            <p:nvPr/>
          </p:nvSpPr>
          <p:spPr bwMode="auto">
            <a:xfrm>
              <a:off x="1496" y="1730"/>
              <a:ext cx="395"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62878" name="Oval 62"/>
            <p:cNvSpPr>
              <a:spLocks noChangeArrowheads="1"/>
            </p:cNvSpPr>
            <p:nvPr/>
          </p:nvSpPr>
          <p:spPr bwMode="auto">
            <a:xfrm>
              <a:off x="1618" y="1756"/>
              <a:ext cx="158"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162879" name="AutoShape 63"/>
            <p:cNvSpPr>
              <a:spLocks noChangeArrowheads="1"/>
            </p:cNvSpPr>
            <p:nvPr/>
          </p:nvSpPr>
          <p:spPr bwMode="auto">
            <a:xfrm>
              <a:off x="1892" y="1730"/>
              <a:ext cx="394"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62880" name="Oval 64"/>
            <p:cNvSpPr>
              <a:spLocks noChangeArrowheads="1"/>
            </p:cNvSpPr>
            <p:nvPr/>
          </p:nvSpPr>
          <p:spPr bwMode="auto">
            <a:xfrm>
              <a:off x="2010" y="1752"/>
              <a:ext cx="159" cy="53"/>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162881" name="AutoShape 65"/>
            <p:cNvSpPr>
              <a:spLocks noChangeArrowheads="1"/>
            </p:cNvSpPr>
            <p:nvPr/>
          </p:nvSpPr>
          <p:spPr bwMode="auto">
            <a:xfrm>
              <a:off x="2288" y="1730"/>
              <a:ext cx="394"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62882" name="Oval 66"/>
            <p:cNvSpPr>
              <a:spLocks noChangeArrowheads="1"/>
            </p:cNvSpPr>
            <p:nvPr/>
          </p:nvSpPr>
          <p:spPr bwMode="auto">
            <a:xfrm>
              <a:off x="2405" y="1757"/>
              <a:ext cx="159"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162883" name="AutoShape 67"/>
            <p:cNvSpPr>
              <a:spLocks noChangeArrowheads="1"/>
            </p:cNvSpPr>
            <p:nvPr/>
          </p:nvSpPr>
          <p:spPr bwMode="auto">
            <a:xfrm>
              <a:off x="2683" y="1730"/>
              <a:ext cx="394"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62884" name="Oval 68"/>
            <p:cNvSpPr>
              <a:spLocks noChangeArrowheads="1"/>
            </p:cNvSpPr>
            <p:nvPr/>
          </p:nvSpPr>
          <p:spPr bwMode="auto">
            <a:xfrm>
              <a:off x="2802" y="1749"/>
              <a:ext cx="156"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162885" name="AutoShape 69"/>
            <p:cNvSpPr>
              <a:spLocks noChangeArrowheads="1"/>
            </p:cNvSpPr>
            <p:nvPr/>
          </p:nvSpPr>
          <p:spPr bwMode="auto">
            <a:xfrm>
              <a:off x="1497" y="1206"/>
              <a:ext cx="395"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62886" name="Oval 70"/>
            <p:cNvSpPr>
              <a:spLocks noChangeArrowheads="1"/>
            </p:cNvSpPr>
            <p:nvPr/>
          </p:nvSpPr>
          <p:spPr bwMode="auto">
            <a:xfrm>
              <a:off x="1616" y="1232"/>
              <a:ext cx="158"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162887" name="AutoShape 71"/>
            <p:cNvSpPr>
              <a:spLocks noChangeArrowheads="1"/>
            </p:cNvSpPr>
            <p:nvPr/>
          </p:nvSpPr>
          <p:spPr bwMode="auto">
            <a:xfrm>
              <a:off x="1892" y="1206"/>
              <a:ext cx="396"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62888" name="Oval 72"/>
            <p:cNvSpPr>
              <a:spLocks noChangeArrowheads="1"/>
            </p:cNvSpPr>
            <p:nvPr/>
          </p:nvSpPr>
          <p:spPr bwMode="auto">
            <a:xfrm>
              <a:off x="2011" y="1228"/>
              <a:ext cx="158" cy="53"/>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162889" name="AutoShape 73"/>
            <p:cNvSpPr>
              <a:spLocks noChangeArrowheads="1"/>
            </p:cNvSpPr>
            <p:nvPr/>
          </p:nvSpPr>
          <p:spPr bwMode="auto">
            <a:xfrm>
              <a:off x="2290" y="1206"/>
              <a:ext cx="393"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62890" name="Oval 74"/>
            <p:cNvSpPr>
              <a:spLocks noChangeArrowheads="1"/>
            </p:cNvSpPr>
            <p:nvPr/>
          </p:nvSpPr>
          <p:spPr bwMode="auto">
            <a:xfrm>
              <a:off x="2408" y="1233"/>
              <a:ext cx="157"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162891" name="AutoShape 75"/>
            <p:cNvSpPr>
              <a:spLocks noChangeArrowheads="1"/>
            </p:cNvSpPr>
            <p:nvPr/>
          </p:nvSpPr>
          <p:spPr bwMode="auto">
            <a:xfrm>
              <a:off x="2684" y="1206"/>
              <a:ext cx="393"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62892" name="Oval 76"/>
            <p:cNvSpPr>
              <a:spLocks noChangeArrowheads="1"/>
            </p:cNvSpPr>
            <p:nvPr/>
          </p:nvSpPr>
          <p:spPr bwMode="auto">
            <a:xfrm>
              <a:off x="2802" y="1225"/>
              <a:ext cx="158"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162893" name="Freeform 77"/>
            <p:cNvSpPr>
              <a:spLocks/>
            </p:cNvSpPr>
            <p:nvPr/>
          </p:nvSpPr>
          <p:spPr bwMode="auto">
            <a:xfrm>
              <a:off x="1432" y="1386"/>
              <a:ext cx="196" cy="168"/>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162894" name="Freeform 78"/>
            <p:cNvSpPr>
              <a:spLocks/>
            </p:cNvSpPr>
            <p:nvPr/>
          </p:nvSpPr>
          <p:spPr bwMode="auto">
            <a:xfrm rot="4480710">
              <a:off x="1660" y="1490"/>
              <a:ext cx="196" cy="168"/>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162895" name="Freeform 79"/>
            <p:cNvSpPr>
              <a:spLocks/>
            </p:cNvSpPr>
            <p:nvPr/>
          </p:nvSpPr>
          <p:spPr bwMode="auto">
            <a:xfrm rot="-15485409">
              <a:off x="1901" y="1534"/>
              <a:ext cx="179" cy="167"/>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162896" name="AutoShape 80"/>
            <p:cNvSpPr>
              <a:spLocks noChangeArrowheads="1"/>
            </p:cNvSpPr>
            <p:nvPr/>
          </p:nvSpPr>
          <p:spPr bwMode="auto">
            <a:xfrm>
              <a:off x="1100" y="1730"/>
              <a:ext cx="394"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62897" name="Oval 81"/>
            <p:cNvSpPr>
              <a:spLocks noChangeArrowheads="1"/>
            </p:cNvSpPr>
            <p:nvPr/>
          </p:nvSpPr>
          <p:spPr bwMode="auto">
            <a:xfrm>
              <a:off x="1218" y="1756"/>
              <a:ext cx="157"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sp>
          <p:nvSpPr>
            <p:cNvPr id="162898" name="Freeform 82"/>
            <p:cNvSpPr>
              <a:spLocks/>
            </p:cNvSpPr>
            <p:nvPr/>
          </p:nvSpPr>
          <p:spPr bwMode="auto">
            <a:xfrm rot="-14461451">
              <a:off x="2118" y="1548"/>
              <a:ext cx="180" cy="165"/>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162899" name="Freeform 83"/>
            <p:cNvSpPr>
              <a:spLocks/>
            </p:cNvSpPr>
            <p:nvPr/>
          </p:nvSpPr>
          <p:spPr bwMode="auto">
            <a:xfrm>
              <a:off x="2329" y="1608"/>
              <a:ext cx="282" cy="135"/>
            </a:xfrm>
            <a:custGeom>
              <a:avLst/>
              <a:gdLst/>
              <a:ahLst/>
              <a:cxnLst>
                <a:cxn ang="0">
                  <a:pos x="474" y="215"/>
                </a:cxn>
                <a:cxn ang="0">
                  <a:pos x="169" y="215"/>
                </a:cxn>
                <a:cxn ang="0">
                  <a:pos x="22" y="221"/>
                </a:cxn>
                <a:cxn ang="0">
                  <a:pos x="39" y="150"/>
                </a:cxn>
                <a:cxn ang="0">
                  <a:pos x="92" y="115"/>
                </a:cxn>
                <a:cxn ang="0">
                  <a:pos x="274" y="39"/>
                </a:cxn>
                <a:cxn ang="0">
                  <a:pos x="415" y="27"/>
                </a:cxn>
                <a:cxn ang="0">
                  <a:pos x="474" y="215"/>
                </a:cxn>
              </a:cxnLst>
              <a:rect l="0" t="0" r="r" b="b"/>
              <a:pathLst>
                <a:path w="515" h="246">
                  <a:moveTo>
                    <a:pt x="474" y="215"/>
                  </a:moveTo>
                  <a:cubicBezTo>
                    <a:pt x="433" y="246"/>
                    <a:pt x="244" y="214"/>
                    <a:pt x="169" y="215"/>
                  </a:cubicBezTo>
                  <a:cubicBezTo>
                    <a:pt x="94" y="216"/>
                    <a:pt x="44" y="232"/>
                    <a:pt x="22" y="221"/>
                  </a:cubicBezTo>
                  <a:cubicBezTo>
                    <a:pt x="0" y="210"/>
                    <a:pt x="27" y="168"/>
                    <a:pt x="39" y="150"/>
                  </a:cubicBezTo>
                  <a:cubicBezTo>
                    <a:pt x="51" y="132"/>
                    <a:pt x="53" y="133"/>
                    <a:pt x="92" y="115"/>
                  </a:cubicBezTo>
                  <a:cubicBezTo>
                    <a:pt x="131" y="97"/>
                    <a:pt x="220" y="54"/>
                    <a:pt x="274" y="39"/>
                  </a:cubicBezTo>
                  <a:cubicBezTo>
                    <a:pt x="328" y="24"/>
                    <a:pt x="379" y="0"/>
                    <a:pt x="415" y="27"/>
                  </a:cubicBezTo>
                  <a:cubicBezTo>
                    <a:pt x="451" y="54"/>
                    <a:pt x="515" y="184"/>
                    <a:pt x="474" y="215"/>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162900" name="Line 84"/>
            <p:cNvSpPr>
              <a:spLocks noChangeShapeType="1"/>
            </p:cNvSpPr>
            <p:nvPr/>
          </p:nvSpPr>
          <p:spPr bwMode="auto">
            <a:xfrm>
              <a:off x="2000" y="1698"/>
              <a:ext cx="0" cy="48"/>
            </a:xfrm>
            <a:prstGeom prst="line">
              <a:avLst/>
            </a:prstGeom>
            <a:noFill/>
            <a:ln w="28575">
              <a:solidFill>
                <a:schemeClr val="tx1"/>
              </a:solidFill>
              <a:round/>
              <a:headEnd/>
              <a:tailEnd/>
            </a:ln>
            <a:effectLst/>
          </p:spPr>
          <p:txBody>
            <a:bodyPr>
              <a:prstTxWarp prst="textNoShape">
                <a:avLst/>
              </a:prstTxWarp>
            </a:bodyPr>
            <a:lstStyle/>
            <a:p>
              <a:endParaRPr lang="en-US" dirty="0"/>
            </a:p>
          </p:txBody>
        </p:sp>
        <p:sp>
          <p:nvSpPr>
            <p:cNvPr id="162901" name="Line 85"/>
            <p:cNvSpPr>
              <a:spLocks noChangeShapeType="1"/>
            </p:cNvSpPr>
            <p:nvPr/>
          </p:nvSpPr>
          <p:spPr bwMode="auto">
            <a:xfrm>
              <a:off x="2017" y="1698"/>
              <a:ext cx="0" cy="48"/>
            </a:xfrm>
            <a:prstGeom prst="line">
              <a:avLst/>
            </a:prstGeom>
            <a:noFill/>
            <a:ln w="28575">
              <a:solidFill>
                <a:schemeClr val="tx1"/>
              </a:solidFill>
              <a:round/>
              <a:headEnd/>
              <a:tailEnd/>
            </a:ln>
            <a:effectLst/>
          </p:spPr>
          <p:txBody>
            <a:bodyPr>
              <a:prstTxWarp prst="textNoShape">
                <a:avLst/>
              </a:prstTxWarp>
            </a:bodyPr>
            <a:lstStyle/>
            <a:p>
              <a:endParaRPr lang="en-US" dirty="0"/>
            </a:p>
          </p:txBody>
        </p:sp>
        <p:sp>
          <p:nvSpPr>
            <p:cNvPr id="162902" name="Line 86"/>
            <p:cNvSpPr>
              <a:spLocks noChangeShapeType="1"/>
            </p:cNvSpPr>
            <p:nvPr/>
          </p:nvSpPr>
          <p:spPr bwMode="auto">
            <a:xfrm>
              <a:off x="2190" y="1700"/>
              <a:ext cx="0" cy="48"/>
            </a:xfrm>
            <a:prstGeom prst="line">
              <a:avLst/>
            </a:prstGeom>
            <a:noFill/>
            <a:ln w="28575">
              <a:solidFill>
                <a:schemeClr val="tx1"/>
              </a:solidFill>
              <a:round/>
              <a:headEnd/>
              <a:tailEnd/>
            </a:ln>
            <a:effectLst/>
          </p:spPr>
          <p:txBody>
            <a:bodyPr>
              <a:prstTxWarp prst="textNoShape">
                <a:avLst/>
              </a:prstTxWarp>
            </a:bodyPr>
            <a:lstStyle/>
            <a:p>
              <a:endParaRPr lang="en-US" dirty="0"/>
            </a:p>
          </p:txBody>
        </p:sp>
        <p:sp>
          <p:nvSpPr>
            <p:cNvPr id="162903" name="Line 87"/>
            <p:cNvSpPr>
              <a:spLocks noChangeShapeType="1"/>
            </p:cNvSpPr>
            <p:nvPr/>
          </p:nvSpPr>
          <p:spPr bwMode="auto">
            <a:xfrm>
              <a:off x="2174" y="1698"/>
              <a:ext cx="0" cy="48"/>
            </a:xfrm>
            <a:prstGeom prst="line">
              <a:avLst/>
            </a:prstGeom>
            <a:noFill/>
            <a:ln w="28575">
              <a:solidFill>
                <a:schemeClr val="tx1"/>
              </a:solidFill>
              <a:round/>
              <a:headEnd/>
              <a:tailEnd/>
            </a:ln>
            <a:effectLst/>
          </p:spPr>
          <p:txBody>
            <a:bodyPr>
              <a:prstTxWarp prst="textNoShape">
                <a:avLst/>
              </a:prstTxWarp>
            </a:bodyPr>
            <a:lstStyle/>
            <a:p>
              <a:endParaRPr lang="en-US" dirty="0"/>
            </a:p>
          </p:txBody>
        </p:sp>
        <p:sp>
          <p:nvSpPr>
            <p:cNvPr id="162904" name="AutoShape 88"/>
            <p:cNvSpPr>
              <a:spLocks noChangeArrowheads="1"/>
            </p:cNvSpPr>
            <p:nvPr/>
          </p:nvSpPr>
          <p:spPr bwMode="auto">
            <a:xfrm>
              <a:off x="2032" y="1683"/>
              <a:ext cx="31"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162905" name="AutoShape 89"/>
            <p:cNvSpPr>
              <a:spLocks noChangeArrowheads="1"/>
            </p:cNvSpPr>
            <p:nvPr/>
          </p:nvSpPr>
          <p:spPr bwMode="auto">
            <a:xfrm>
              <a:off x="2216" y="1710"/>
              <a:ext cx="31" cy="30"/>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162906" name="AutoShape 90"/>
            <p:cNvSpPr>
              <a:spLocks noChangeArrowheads="1"/>
            </p:cNvSpPr>
            <p:nvPr/>
          </p:nvSpPr>
          <p:spPr bwMode="auto">
            <a:xfrm>
              <a:off x="2377" y="1713"/>
              <a:ext cx="31"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162907" name="AutoShape 91"/>
            <p:cNvSpPr>
              <a:spLocks noChangeArrowheads="1"/>
            </p:cNvSpPr>
            <p:nvPr/>
          </p:nvSpPr>
          <p:spPr bwMode="auto">
            <a:xfrm>
              <a:off x="2453" y="1710"/>
              <a:ext cx="30" cy="30"/>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162908" name="AutoShape 92"/>
            <p:cNvSpPr>
              <a:spLocks noChangeArrowheads="1"/>
            </p:cNvSpPr>
            <p:nvPr/>
          </p:nvSpPr>
          <p:spPr bwMode="auto">
            <a:xfrm>
              <a:off x="2508" y="1713"/>
              <a:ext cx="31"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162909" name="AutoShape 93"/>
            <p:cNvSpPr>
              <a:spLocks noChangeArrowheads="1"/>
            </p:cNvSpPr>
            <p:nvPr/>
          </p:nvSpPr>
          <p:spPr bwMode="auto">
            <a:xfrm>
              <a:off x="2135" y="1670"/>
              <a:ext cx="29"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162910" name="AutoShape 94"/>
            <p:cNvSpPr>
              <a:spLocks noChangeArrowheads="1"/>
            </p:cNvSpPr>
            <p:nvPr/>
          </p:nvSpPr>
          <p:spPr bwMode="auto">
            <a:xfrm>
              <a:off x="2266" y="1648"/>
              <a:ext cx="29"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162911" name="AutoShape 95"/>
            <p:cNvSpPr>
              <a:spLocks noChangeArrowheads="1"/>
            </p:cNvSpPr>
            <p:nvPr/>
          </p:nvSpPr>
          <p:spPr bwMode="auto">
            <a:xfrm>
              <a:off x="1947" y="1681"/>
              <a:ext cx="31"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grpSp>
          <p:nvGrpSpPr>
            <p:cNvPr id="6" name="Group 96"/>
            <p:cNvGrpSpPr>
              <a:grpSpLocks/>
            </p:cNvGrpSpPr>
            <p:nvPr/>
          </p:nvGrpSpPr>
          <p:grpSpPr bwMode="auto">
            <a:xfrm>
              <a:off x="1106" y="1206"/>
              <a:ext cx="395" cy="105"/>
              <a:chOff x="196" y="751"/>
              <a:chExt cx="417" cy="91"/>
            </a:xfrm>
          </p:grpSpPr>
          <p:sp>
            <p:nvSpPr>
              <p:cNvPr id="162913" name="AutoShape 97"/>
              <p:cNvSpPr>
                <a:spLocks noChangeArrowheads="1"/>
              </p:cNvSpPr>
              <p:nvPr/>
            </p:nvSpPr>
            <p:spPr bwMode="auto">
              <a:xfrm>
                <a:off x="196" y="751"/>
                <a:ext cx="417" cy="91"/>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dirty="0"/>
              </a:p>
            </p:txBody>
          </p:sp>
          <p:sp>
            <p:nvSpPr>
              <p:cNvPr id="162914" name="Oval 98"/>
              <p:cNvSpPr>
                <a:spLocks noChangeArrowheads="1"/>
              </p:cNvSpPr>
              <p:nvPr/>
            </p:nvSpPr>
            <p:spPr bwMode="auto">
              <a:xfrm>
                <a:off x="317" y="772"/>
                <a:ext cx="167" cy="46"/>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grpSp>
        <p:sp>
          <p:nvSpPr>
            <p:cNvPr id="162915" name="Line 99"/>
            <p:cNvSpPr>
              <a:spLocks noChangeShapeType="1"/>
            </p:cNvSpPr>
            <p:nvPr/>
          </p:nvSpPr>
          <p:spPr bwMode="auto">
            <a:xfrm>
              <a:off x="1139" y="1509"/>
              <a:ext cx="201" cy="0"/>
            </a:xfrm>
            <a:prstGeom prst="line">
              <a:avLst/>
            </a:prstGeom>
            <a:noFill/>
            <a:ln w="57150">
              <a:solidFill>
                <a:schemeClr val="tx1"/>
              </a:solidFill>
              <a:round/>
              <a:headEnd/>
              <a:tailEnd type="triangle" w="med" len="med"/>
            </a:ln>
            <a:effectLst/>
          </p:spPr>
          <p:txBody>
            <a:bodyPr>
              <a:prstTxWarp prst="textNoShape">
                <a:avLst/>
              </a:prstTxWarp>
            </a:bodyPr>
            <a:lstStyle/>
            <a:p>
              <a:endParaRPr lang="en-US" dirty="0"/>
            </a:p>
          </p:txBody>
        </p:sp>
      </p:grpSp>
      <p:sp>
        <p:nvSpPr>
          <p:cNvPr id="162916" name="Text Box 100"/>
          <p:cNvSpPr txBox="1">
            <a:spLocks noChangeArrowheads="1"/>
          </p:cNvSpPr>
          <p:nvPr/>
        </p:nvSpPr>
        <p:spPr bwMode="auto">
          <a:xfrm>
            <a:off x="0" y="923925"/>
            <a:ext cx="8966200" cy="457200"/>
          </a:xfrm>
          <a:prstGeom prst="rect">
            <a:avLst/>
          </a:prstGeom>
          <a:noFill/>
          <a:ln w="9525">
            <a:noFill/>
            <a:miter lim="800000"/>
            <a:headEnd/>
            <a:tailEnd/>
          </a:ln>
          <a:effectLst/>
        </p:spPr>
        <p:txBody>
          <a:bodyPr>
            <a:prstTxWarp prst="textNoShape">
              <a:avLst/>
            </a:prstTxWarp>
            <a:spAutoFit/>
          </a:bodyPr>
          <a:lstStyle/>
          <a:p>
            <a:r>
              <a:rPr lang="en-US" sz="2400" b="1" dirty="0"/>
              <a:t>   hASCs </a:t>
            </a:r>
            <a:r>
              <a:rPr lang="en-US" sz="2400" b="1" dirty="0">
                <a:solidFill>
                  <a:srgbClr val="000000"/>
                </a:solidFill>
              </a:rPr>
              <a:t>adhere</a:t>
            </a:r>
            <a:r>
              <a:rPr lang="en-US" sz="2400" b="1" dirty="0"/>
              <a:t> to endothelial adhesion molecules </a:t>
            </a:r>
            <a:r>
              <a:rPr lang="en-US" sz="2000" b="1" dirty="0"/>
              <a:t>(in vitro)</a:t>
            </a:r>
          </a:p>
        </p:txBody>
      </p:sp>
      <p:sp>
        <p:nvSpPr>
          <p:cNvPr id="162917" name="Rectangle 101"/>
          <p:cNvSpPr>
            <a:spLocks noChangeArrowheads="1"/>
          </p:cNvSpPr>
          <p:nvPr/>
        </p:nvSpPr>
        <p:spPr bwMode="auto">
          <a:xfrm>
            <a:off x="123825" y="66675"/>
            <a:ext cx="8893175" cy="762000"/>
          </a:xfrm>
          <a:prstGeom prst="rect">
            <a:avLst/>
          </a:prstGeom>
          <a:noFill/>
          <a:ln w="9525">
            <a:noFill/>
            <a:miter lim="800000"/>
            <a:headEnd/>
            <a:tailEnd/>
          </a:ln>
          <a:effectLst/>
        </p:spPr>
        <p:txBody>
          <a:bodyPr>
            <a:prstTxWarp prst="textNoShape">
              <a:avLst/>
            </a:prstTxWarp>
            <a:spAutoFit/>
          </a:bodyPr>
          <a:lstStyle/>
          <a:p>
            <a:pPr algn="ctr">
              <a:spcBef>
                <a:spcPct val="50000"/>
              </a:spcBef>
              <a:buFont typeface="Wingdings" pitchFamily="-65" charset="2"/>
              <a:buNone/>
            </a:pPr>
            <a:r>
              <a:rPr lang="en-US" sz="4400" b="1" dirty="0" smtClean="0">
                <a:solidFill>
                  <a:srgbClr val="0000CC"/>
                </a:solidFill>
              </a:rPr>
              <a:t>Adhesion Data</a:t>
            </a:r>
            <a:endParaRPr lang="en-US" sz="4400" b="1" dirty="0">
              <a:solidFill>
                <a:srgbClr val="0000CC"/>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3221038" y="1847850"/>
          <a:ext cx="2768600" cy="2768600"/>
        </p:xfrm>
        <a:graphic>
          <a:graphicData uri="http://schemas.openxmlformats.org/presentationml/2006/ole">
            <p:oleObj spid="_x0000_s105474" name="CorelPhotoPaint.Image.9" r:id="rId4" imgW="2768254" imgH="2768254" progId="">
              <p:embed/>
            </p:oleObj>
          </a:graphicData>
        </a:graphic>
      </p:graphicFrame>
      <p:sp>
        <p:nvSpPr>
          <p:cNvPr id="17414" name="Rectangle 4"/>
          <p:cNvSpPr>
            <a:spLocks noChangeArrowheads="1"/>
          </p:cNvSpPr>
          <p:nvPr/>
        </p:nvSpPr>
        <p:spPr bwMode="auto">
          <a:xfrm>
            <a:off x="825500" y="211138"/>
            <a:ext cx="7747000" cy="666849"/>
          </a:xfrm>
          <a:prstGeom prst="rect">
            <a:avLst/>
          </a:prstGeom>
          <a:noFill/>
          <a:ln w="9525">
            <a:noFill/>
            <a:miter lim="800000"/>
            <a:headEnd/>
            <a:tailEnd/>
          </a:ln>
        </p:spPr>
        <p:txBody>
          <a:bodyPr>
            <a:prstTxWarp prst="textNoShape">
              <a:avLst/>
            </a:prstTxWarp>
            <a:spAutoFit/>
          </a:bodyPr>
          <a:lstStyle/>
          <a:p>
            <a:pPr algn="ctr">
              <a:lnSpc>
                <a:spcPct val="120000"/>
              </a:lnSpc>
              <a:spcBef>
                <a:spcPct val="50000"/>
              </a:spcBef>
            </a:pPr>
            <a:r>
              <a:rPr lang="en-US" sz="3200" b="1" dirty="0">
                <a:solidFill>
                  <a:srgbClr val="FF0000"/>
                </a:solidFill>
              </a:rPr>
              <a:t>Suggest how organisms </a:t>
            </a:r>
            <a:r>
              <a:rPr lang="en-US" sz="3200" b="1" dirty="0" smtClean="0">
                <a:solidFill>
                  <a:srgbClr val="FF0000"/>
                </a:solidFill>
              </a:rPr>
              <a:t>develop</a:t>
            </a:r>
            <a:endParaRPr lang="en-US" sz="3200" b="1" dirty="0">
              <a:solidFill>
                <a:srgbClr val="FF0000"/>
              </a:solidFill>
            </a:endParaRPr>
          </a:p>
        </p:txBody>
      </p:sp>
      <p:grpSp>
        <p:nvGrpSpPr>
          <p:cNvPr id="2" name="Group 5"/>
          <p:cNvGrpSpPr>
            <a:grpSpLocks/>
          </p:cNvGrpSpPr>
          <p:nvPr/>
        </p:nvGrpSpPr>
        <p:grpSpPr bwMode="auto">
          <a:xfrm>
            <a:off x="250825" y="2406650"/>
            <a:ext cx="3686175" cy="4352925"/>
            <a:chOff x="158" y="1516"/>
            <a:chExt cx="2322" cy="2742"/>
          </a:xfrm>
        </p:grpSpPr>
        <p:grpSp>
          <p:nvGrpSpPr>
            <p:cNvPr id="3" name="Group 6"/>
            <p:cNvGrpSpPr>
              <a:grpSpLocks/>
            </p:cNvGrpSpPr>
            <p:nvPr/>
          </p:nvGrpSpPr>
          <p:grpSpPr bwMode="auto">
            <a:xfrm>
              <a:off x="158" y="1516"/>
              <a:ext cx="2322" cy="2742"/>
              <a:chOff x="158" y="1516"/>
              <a:chExt cx="2322" cy="2742"/>
            </a:xfrm>
          </p:grpSpPr>
          <p:pic>
            <p:nvPicPr>
              <p:cNvPr id="17428" name="Picture 7"/>
              <p:cNvPicPr preferRelativeResize="0">
                <a:picLocks noChangeArrowheads="1"/>
              </p:cNvPicPr>
              <p:nvPr/>
            </p:nvPicPr>
            <p:blipFill>
              <a:blip r:embed="rId5"/>
              <a:srcRect l="70580" t="42274" r="4361" b="35104"/>
              <a:stretch>
                <a:fillRect/>
              </a:stretch>
            </p:blipFill>
            <p:spPr bwMode="auto">
              <a:xfrm>
                <a:off x="158" y="2531"/>
                <a:ext cx="1727" cy="1727"/>
              </a:xfrm>
              <a:prstGeom prst="rect">
                <a:avLst/>
              </a:prstGeom>
              <a:noFill/>
              <a:ln w="28575">
                <a:solidFill>
                  <a:srgbClr val="FF0000"/>
                </a:solidFill>
                <a:miter lim="800000"/>
                <a:headEnd/>
                <a:tailEnd/>
              </a:ln>
            </p:spPr>
          </p:pic>
          <p:sp>
            <p:nvSpPr>
              <p:cNvPr id="17429" name="Rectangle 8"/>
              <p:cNvSpPr>
                <a:spLocks noChangeArrowheads="1"/>
              </p:cNvSpPr>
              <p:nvPr/>
            </p:nvSpPr>
            <p:spPr bwMode="auto">
              <a:xfrm>
                <a:off x="2086" y="1516"/>
                <a:ext cx="394" cy="309"/>
              </a:xfrm>
              <a:prstGeom prst="rect">
                <a:avLst/>
              </a:prstGeom>
              <a:noFill/>
              <a:ln w="57150">
                <a:solidFill>
                  <a:srgbClr val="FF0000"/>
                </a:solidFill>
                <a:miter lim="800000"/>
                <a:headEnd/>
                <a:tailEnd/>
              </a:ln>
            </p:spPr>
            <p:txBody>
              <a:bodyPr wrap="none" anchor="ctr">
                <a:prstTxWarp prst="textNoShape">
                  <a:avLst/>
                </a:prstTxWarp>
              </a:bodyPr>
              <a:lstStyle/>
              <a:p>
                <a:endParaRPr lang="en-US"/>
              </a:p>
            </p:txBody>
          </p:sp>
          <p:sp>
            <p:nvSpPr>
              <p:cNvPr id="17430" name="Line 9"/>
              <p:cNvSpPr>
                <a:spLocks noChangeShapeType="1"/>
              </p:cNvSpPr>
              <p:nvPr/>
            </p:nvSpPr>
            <p:spPr bwMode="auto">
              <a:xfrm flipV="1">
                <a:off x="164" y="1522"/>
                <a:ext cx="1922" cy="994"/>
              </a:xfrm>
              <a:prstGeom prst="line">
                <a:avLst/>
              </a:prstGeom>
              <a:noFill/>
              <a:ln w="57150">
                <a:solidFill>
                  <a:srgbClr val="FF0000"/>
                </a:solidFill>
                <a:round/>
                <a:headEnd/>
                <a:tailEnd/>
              </a:ln>
            </p:spPr>
            <p:txBody>
              <a:bodyPr>
                <a:prstTxWarp prst="textNoShape">
                  <a:avLst/>
                </a:prstTxWarp>
              </a:bodyPr>
              <a:lstStyle/>
              <a:p>
                <a:endParaRPr lang="en-US"/>
              </a:p>
            </p:txBody>
          </p:sp>
          <p:sp>
            <p:nvSpPr>
              <p:cNvPr id="17431" name="Line 10"/>
              <p:cNvSpPr>
                <a:spLocks noChangeShapeType="1"/>
              </p:cNvSpPr>
              <p:nvPr/>
            </p:nvSpPr>
            <p:spPr bwMode="auto">
              <a:xfrm flipV="1">
                <a:off x="1897" y="1818"/>
                <a:ext cx="576" cy="2413"/>
              </a:xfrm>
              <a:prstGeom prst="line">
                <a:avLst/>
              </a:prstGeom>
              <a:noFill/>
              <a:ln w="57150">
                <a:solidFill>
                  <a:srgbClr val="FF0000"/>
                </a:solidFill>
                <a:round/>
                <a:headEnd/>
                <a:tailEnd/>
              </a:ln>
            </p:spPr>
            <p:txBody>
              <a:bodyPr>
                <a:prstTxWarp prst="textNoShape">
                  <a:avLst/>
                </a:prstTxWarp>
              </a:bodyPr>
              <a:lstStyle/>
              <a:p>
                <a:endParaRPr lang="en-US"/>
              </a:p>
            </p:txBody>
          </p:sp>
        </p:grpSp>
        <p:sp>
          <p:nvSpPr>
            <p:cNvPr id="17427" name="Text Box 11"/>
            <p:cNvSpPr txBox="1">
              <a:spLocks noChangeArrowheads="1"/>
            </p:cNvSpPr>
            <p:nvPr/>
          </p:nvSpPr>
          <p:spPr bwMode="auto">
            <a:xfrm>
              <a:off x="651" y="2286"/>
              <a:ext cx="692" cy="231"/>
            </a:xfrm>
            <a:prstGeom prst="rect">
              <a:avLst/>
            </a:prstGeom>
            <a:noFill/>
            <a:ln w="9525">
              <a:noFill/>
              <a:miter lim="800000"/>
              <a:headEnd/>
              <a:tailEnd/>
            </a:ln>
          </p:spPr>
          <p:txBody>
            <a:bodyPr wrap="none">
              <a:prstTxWarp prst="textNoShape">
                <a:avLst/>
              </a:prstTxWarp>
              <a:spAutoFit/>
            </a:bodyPr>
            <a:lstStyle/>
            <a:p>
              <a:pPr algn="l"/>
              <a:r>
                <a:rPr lang="en-US" b="1"/>
                <a:t>in space</a:t>
              </a:r>
            </a:p>
          </p:txBody>
        </p:sp>
      </p:grpSp>
      <p:grpSp>
        <p:nvGrpSpPr>
          <p:cNvPr id="4" name="Group 12"/>
          <p:cNvGrpSpPr>
            <a:grpSpLocks/>
          </p:cNvGrpSpPr>
          <p:nvPr/>
        </p:nvGrpSpPr>
        <p:grpSpPr bwMode="auto">
          <a:xfrm>
            <a:off x="4264025" y="1836738"/>
            <a:ext cx="4691063" cy="4922837"/>
            <a:chOff x="2686" y="1157"/>
            <a:chExt cx="2955" cy="3101"/>
          </a:xfrm>
        </p:grpSpPr>
        <p:grpSp>
          <p:nvGrpSpPr>
            <p:cNvPr id="5" name="Group 13"/>
            <p:cNvGrpSpPr>
              <a:grpSpLocks/>
            </p:cNvGrpSpPr>
            <p:nvPr/>
          </p:nvGrpSpPr>
          <p:grpSpPr bwMode="auto">
            <a:xfrm>
              <a:off x="2686" y="1157"/>
              <a:ext cx="2955" cy="3101"/>
              <a:chOff x="2686" y="1157"/>
              <a:chExt cx="2955" cy="3101"/>
            </a:xfrm>
          </p:grpSpPr>
          <p:grpSp>
            <p:nvGrpSpPr>
              <p:cNvPr id="6" name="Group 14"/>
              <p:cNvGrpSpPr>
                <a:grpSpLocks/>
              </p:cNvGrpSpPr>
              <p:nvPr/>
            </p:nvGrpSpPr>
            <p:grpSpPr bwMode="auto">
              <a:xfrm>
                <a:off x="3869" y="2516"/>
                <a:ext cx="1772" cy="1742"/>
                <a:chOff x="260" y="2578"/>
                <a:chExt cx="1772" cy="1742"/>
              </a:xfrm>
            </p:grpSpPr>
            <p:grpSp>
              <p:nvGrpSpPr>
                <p:cNvPr id="7" name="Group 15"/>
                <p:cNvGrpSpPr>
                  <a:grpSpLocks/>
                </p:cNvGrpSpPr>
                <p:nvPr/>
              </p:nvGrpSpPr>
              <p:grpSpPr bwMode="auto">
                <a:xfrm>
                  <a:off x="260" y="2633"/>
                  <a:ext cx="1772" cy="1685"/>
                  <a:chOff x="260" y="2633"/>
                  <a:chExt cx="1745" cy="1685"/>
                </a:xfrm>
              </p:grpSpPr>
              <p:graphicFrame>
                <p:nvGraphicFramePr>
                  <p:cNvPr id="17411" name="Object 3"/>
                  <p:cNvGraphicFramePr>
                    <a:graphicFrameLocks noChangeAspect="1"/>
                  </p:cNvGraphicFramePr>
                  <p:nvPr/>
                </p:nvGraphicFramePr>
                <p:xfrm>
                  <a:off x="271" y="2633"/>
                  <a:ext cx="1726" cy="645"/>
                </p:xfrm>
                <a:graphic>
                  <a:graphicData uri="http://schemas.openxmlformats.org/presentationml/2006/ole">
                    <p:oleObj spid="_x0000_s105475" name="Bitmap Image" r:id="rId6" imgW="1809524" imgH="676369" progId="">
                      <p:embed/>
                    </p:oleObj>
                  </a:graphicData>
                </a:graphic>
              </p:graphicFrame>
              <p:graphicFrame>
                <p:nvGraphicFramePr>
                  <p:cNvPr id="17412" name="Object 4"/>
                  <p:cNvGraphicFramePr>
                    <a:graphicFrameLocks noChangeAspect="1"/>
                  </p:cNvGraphicFramePr>
                  <p:nvPr/>
                </p:nvGraphicFramePr>
                <p:xfrm>
                  <a:off x="260" y="3203"/>
                  <a:ext cx="1745" cy="594"/>
                </p:xfrm>
                <a:graphic>
                  <a:graphicData uri="http://schemas.openxmlformats.org/presentationml/2006/ole">
                    <p:oleObj spid="_x0000_s105476" name="Bitmap Image" r:id="rId7" imgW="1790476" imgH="609524" progId="">
                      <p:embed/>
                    </p:oleObj>
                  </a:graphicData>
                </a:graphic>
              </p:graphicFrame>
              <p:graphicFrame>
                <p:nvGraphicFramePr>
                  <p:cNvPr id="17413" name="Object 5"/>
                  <p:cNvGraphicFramePr>
                    <a:graphicFrameLocks noChangeAspect="1"/>
                  </p:cNvGraphicFramePr>
                  <p:nvPr/>
                </p:nvGraphicFramePr>
                <p:xfrm>
                  <a:off x="269" y="3665"/>
                  <a:ext cx="1712" cy="653"/>
                </p:xfrm>
                <a:graphic>
                  <a:graphicData uri="http://schemas.openxmlformats.org/presentationml/2006/ole">
                    <p:oleObj spid="_x0000_s105477" name="Bitmap Image" r:id="rId8" imgW="1324160" imgH="504762" progId="">
                      <p:embed/>
                    </p:oleObj>
                  </a:graphicData>
                </a:graphic>
              </p:graphicFrame>
            </p:grpSp>
            <p:sp>
              <p:nvSpPr>
                <p:cNvPr id="17425" name="Rectangle 19"/>
                <p:cNvSpPr>
                  <a:spLocks noChangeArrowheads="1"/>
                </p:cNvSpPr>
                <p:nvPr/>
              </p:nvSpPr>
              <p:spPr bwMode="auto">
                <a:xfrm>
                  <a:off x="265" y="2578"/>
                  <a:ext cx="1756" cy="1742"/>
                </a:xfrm>
                <a:prstGeom prst="rect">
                  <a:avLst/>
                </a:prstGeom>
                <a:noFill/>
                <a:ln w="28575">
                  <a:solidFill>
                    <a:schemeClr val="bg1"/>
                  </a:solidFill>
                  <a:miter lim="800000"/>
                  <a:headEnd/>
                  <a:tailEnd/>
                </a:ln>
              </p:spPr>
              <p:txBody>
                <a:bodyPr wrap="none" anchor="ctr">
                  <a:prstTxWarp prst="textNoShape">
                    <a:avLst/>
                  </a:prstTxWarp>
                </a:bodyPr>
                <a:lstStyle/>
                <a:p>
                  <a:endParaRPr lang="en-US"/>
                </a:p>
              </p:txBody>
            </p:sp>
          </p:grpSp>
          <p:sp>
            <p:nvSpPr>
              <p:cNvPr id="17420" name="Rectangle 20"/>
              <p:cNvSpPr>
                <a:spLocks noChangeArrowheads="1"/>
              </p:cNvSpPr>
              <p:nvPr/>
            </p:nvSpPr>
            <p:spPr bwMode="auto">
              <a:xfrm>
                <a:off x="2691" y="1157"/>
                <a:ext cx="394" cy="309"/>
              </a:xfrm>
              <a:prstGeom prst="rect">
                <a:avLst/>
              </a:prstGeom>
              <a:noFill/>
              <a:ln w="57150">
                <a:solidFill>
                  <a:srgbClr val="FF0000"/>
                </a:solidFill>
                <a:miter lim="800000"/>
                <a:headEnd/>
                <a:tailEnd/>
              </a:ln>
            </p:spPr>
            <p:txBody>
              <a:bodyPr wrap="none" anchor="ctr">
                <a:prstTxWarp prst="textNoShape">
                  <a:avLst/>
                </a:prstTxWarp>
              </a:bodyPr>
              <a:lstStyle/>
              <a:p>
                <a:endParaRPr lang="en-US"/>
              </a:p>
            </p:txBody>
          </p:sp>
          <p:sp>
            <p:nvSpPr>
              <p:cNvPr id="17421" name="Line 21"/>
              <p:cNvSpPr>
                <a:spLocks noChangeShapeType="1"/>
              </p:cNvSpPr>
              <p:nvPr/>
            </p:nvSpPr>
            <p:spPr bwMode="auto">
              <a:xfrm flipH="1" flipV="1">
                <a:off x="2686" y="1460"/>
                <a:ext cx="1181" cy="2782"/>
              </a:xfrm>
              <a:prstGeom prst="line">
                <a:avLst/>
              </a:prstGeom>
              <a:noFill/>
              <a:ln w="57150">
                <a:solidFill>
                  <a:srgbClr val="FF0000"/>
                </a:solidFill>
                <a:round/>
                <a:headEnd/>
                <a:tailEnd/>
              </a:ln>
            </p:spPr>
            <p:txBody>
              <a:bodyPr>
                <a:prstTxWarp prst="textNoShape">
                  <a:avLst/>
                </a:prstTxWarp>
              </a:bodyPr>
              <a:lstStyle/>
              <a:p>
                <a:endParaRPr lang="en-US"/>
              </a:p>
            </p:txBody>
          </p:sp>
          <p:sp>
            <p:nvSpPr>
              <p:cNvPr id="17422" name="Rectangle 22"/>
              <p:cNvSpPr>
                <a:spLocks noChangeArrowheads="1"/>
              </p:cNvSpPr>
              <p:nvPr/>
            </p:nvSpPr>
            <p:spPr bwMode="auto">
              <a:xfrm>
                <a:off x="3874" y="2546"/>
                <a:ext cx="1759" cy="1704"/>
              </a:xfrm>
              <a:prstGeom prst="rect">
                <a:avLst/>
              </a:prstGeom>
              <a:noFill/>
              <a:ln w="57150">
                <a:solidFill>
                  <a:srgbClr val="FF0000"/>
                </a:solidFill>
                <a:miter lim="800000"/>
                <a:headEnd/>
                <a:tailEnd/>
              </a:ln>
            </p:spPr>
            <p:txBody>
              <a:bodyPr wrap="none" anchor="ctr">
                <a:prstTxWarp prst="textNoShape">
                  <a:avLst/>
                </a:prstTxWarp>
              </a:bodyPr>
              <a:lstStyle/>
              <a:p>
                <a:endParaRPr lang="en-US"/>
              </a:p>
            </p:txBody>
          </p:sp>
          <p:sp>
            <p:nvSpPr>
              <p:cNvPr id="17423" name="Line 23"/>
              <p:cNvSpPr>
                <a:spLocks noChangeShapeType="1"/>
              </p:cNvSpPr>
              <p:nvPr/>
            </p:nvSpPr>
            <p:spPr bwMode="auto">
              <a:xfrm flipH="1" flipV="1">
                <a:off x="3104" y="1162"/>
                <a:ext cx="2527" cy="1382"/>
              </a:xfrm>
              <a:prstGeom prst="line">
                <a:avLst/>
              </a:prstGeom>
              <a:noFill/>
              <a:ln w="57150">
                <a:solidFill>
                  <a:srgbClr val="FF0000"/>
                </a:solidFill>
                <a:round/>
                <a:headEnd/>
                <a:tailEnd/>
              </a:ln>
            </p:spPr>
            <p:txBody>
              <a:bodyPr>
                <a:prstTxWarp prst="textNoShape">
                  <a:avLst/>
                </a:prstTxWarp>
              </a:bodyPr>
              <a:lstStyle/>
              <a:p>
                <a:endParaRPr lang="en-US"/>
              </a:p>
            </p:txBody>
          </p:sp>
        </p:grpSp>
        <p:sp>
          <p:nvSpPr>
            <p:cNvPr id="17418" name="Text Box 24"/>
            <p:cNvSpPr txBox="1">
              <a:spLocks noChangeArrowheads="1"/>
            </p:cNvSpPr>
            <p:nvPr/>
          </p:nvSpPr>
          <p:spPr bwMode="auto">
            <a:xfrm>
              <a:off x="4421" y="2309"/>
              <a:ext cx="580" cy="231"/>
            </a:xfrm>
            <a:prstGeom prst="rect">
              <a:avLst/>
            </a:prstGeom>
            <a:noFill/>
            <a:ln w="9525">
              <a:noFill/>
              <a:miter lim="800000"/>
              <a:headEnd/>
              <a:tailEnd/>
            </a:ln>
          </p:spPr>
          <p:txBody>
            <a:bodyPr wrap="none">
              <a:prstTxWarp prst="textNoShape">
                <a:avLst/>
              </a:prstTxWarp>
              <a:spAutoFit/>
            </a:bodyPr>
            <a:lstStyle/>
            <a:p>
              <a:pPr algn="l"/>
              <a:r>
                <a:rPr lang="en-US" b="1"/>
                <a:t>in time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01"/>
          <p:cNvSpPr>
            <a:spLocks noChangeArrowheads="1"/>
          </p:cNvSpPr>
          <p:nvPr/>
        </p:nvSpPr>
        <p:spPr bwMode="auto">
          <a:xfrm>
            <a:off x="123825" y="66675"/>
            <a:ext cx="8893175" cy="762000"/>
          </a:xfrm>
          <a:prstGeom prst="rect">
            <a:avLst/>
          </a:prstGeom>
          <a:noFill/>
          <a:ln w="9525">
            <a:noFill/>
            <a:miter lim="800000"/>
            <a:headEnd/>
            <a:tailEnd/>
          </a:ln>
          <a:effectLst/>
        </p:spPr>
        <p:txBody>
          <a:bodyPr>
            <a:prstTxWarp prst="textNoShape">
              <a:avLst/>
            </a:prstTxWarp>
            <a:spAutoFit/>
          </a:bodyPr>
          <a:lstStyle/>
          <a:p>
            <a:pPr algn="ctr">
              <a:spcBef>
                <a:spcPct val="50000"/>
              </a:spcBef>
              <a:buFont typeface="Wingdings" pitchFamily="-65" charset="2"/>
              <a:buNone/>
            </a:pPr>
            <a:r>
              <a:rPr lang="en-US" sz="4400" b="1" dirty="0" smtClean="0">
                <a:solidFill>
                  <a:srgbClr val="0000CC"/>
                </a:solidFill>
              </a:rPr>
              <a:t>Hypothesis Generation</a:t>
            </a:r>
            <a:endParaRPr lang="en-US" sz="4400" b="1" dirty="0">
              <a:solidFill>
                <a:srgbClr val="0000CC"/>
              </a:solidFill>
            </a:endParaRPr>
          </a:p>
        </p:txBody>
      </p:sp>
      <p:sp>
        <p:nvSpPr>
          <p:cNvPr id="3" name="Text Box 8"/>
          <p:cNvSpPr txBox="1">
            <a:spLocks noChangeArrowheads="1"/>
          </p:cNvSpPr>
          <p:nvPr/>
        </p:nvSpPr>
        <p:spPr bwMode="auto">
          <a:xfrm>
            <a:off x="284309" y="1643987"/>
            <a:ext cx="8569167" cy="954107"/>
          </a:xfrm>
          <a:prstGeom prst="rect">
            <a:avLst/>
          </a:prstGeom>
          <a:noFill/>
          <a:ln w="9525">
            <a:noFill/>
            <a:miter lim="800000"/>
            <a:headEnd/>
            <a:tailEnd/>
          </a:ln>
          <a:effectLst/>
        </p:spPr>
        <p:txBody>
          <a:bodyPr wrap="square">
            <a:prstTxWarp prst="textNoShape">
              <a:avLst/>
            </a:prstTxWarp>
            <a:spAutoFit/>
          </a:bodyPr>
          <a:lstStyle/>
          <a:p>
            <a:pPr algn="ctr"/>
            <a:r>
              <a:rPr lang="en-US" sz="2800" b="1" dirty="0" smtClean="0"/>
              <a:t>hASCs home to injured endothelium in a manner similar to monocytes. </a:t>
            </a:r>
            <a:endParaRPr lang="en-US" sz="2800" b="1" dirty="0"/>
          </a:p>
        </p:txBody>
      </p:sp>
      <p:pic>
        <p:nvPicPr>
          <p:cNvPr id="4" name="Picture 3" descr="Untitled.png"/>
          <p:cNvPicPr>
            <a:picLocks noChangeAspect="1"/>
          </p:cNvPicPr>
          <p:nvPr/>
        </p:nvPicPr>
        <p:blipFill>
          <a:blip r:embed="rId2"/>
          <a:stretch>
            <a:fillRect/>
          </a:stretch>
        </p:blipFill>
        <p:spPr>
          <a:xfrm>
            <a:off x="152939" y="2901290"/>
            <a:ext cx="2920324" cy="2944368"/>
          </a:xfrm>
          <a:prstGeom prst="rect">
            <a:avLst/>
          </a:prstGeom>
        </p:spPr>
      </p:pic>
      <p:pic>
        <p:nvPicPr>
          <p:cNvPr id="5" name="Picture 4"/>
          <p:cNvPicPr>
            <a:picLocks noChangeAspect="1" noChangeArrowheads="1"/>
          </p:cNvPicPr>
          <p:nvPr/>
        </p:nvPicPr>
        <p:blipFill>
          <a:blip r:embed="rId3"/>
          <a:srcRect/>
          <a:stretch>
            <a:fillRect/>
          </a:stretch>
        </p:blipFill>
        <p:spPr bwMode="auto">
          <a:xfrm>
            <a:off x="6258516" y="2901290"/>
            <a:ext cx="2762796" cy="2944368"/>
          </a:xfrm>
          <a:prstGeom prst="rect">
            <a:avLst/>
          </a:prstGeom>
          <a:noFill/>
          <a:ln w="9525">
            <a:noFill/>
            <a:miter lim="800000"/>
            <a:headEnd/>
            <a:tailEnd/>
          </a:ln>
          <a:effectLst/>
        </p:spPr>
      </p:pic>
      <p:pic>
        <p:nvPicPr>
          <p:cNvPr id="6" name="Picture 5" descr="20X gfp and actin testrendor2.jpg"/>
          <p:cNvPicPr>
            <a:picLocks noChangeAspect="1"/>
          </p:cNvPicPr>
          <p:nvPr/>
        </p:nvPicPr>
        <p:blipFill>
          <a:blip r:embed="rId4">
            <a:lum bright="16000" contrast="20000"/>
          </a:blip>
          <a:srcRect l="15483" t="11035" r="29323" b="32156"/>
          <a:stretch>
            <a:fillRect/>
          </a:stretch>
        </p:blipFill>
        <p:spPr>
          <a:xfrm>
            <a:off x="3205713" y="2901290"/>
            <a:ext cx="2860669" cy="294436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2057400" y="4572000"/>
            <a:ext cx="2857500" cy="261938"/>
          </a:xfrm>
          <a:prstGeom prst="rect">
            <a:avLst/>
          </a:prstGeom>
          <a:noFill/>
          <a:ln w="9525">
            <a:noFill/>
            <a:miter lim="800000"/>
            <a:headEnd/>
            <a:tailEnd/>
          </a:ln>
        </p:spPr>
        <p:txBody>
          <a:bodyPr>
            <a:prstTxWarp prst="textNoShape">
              <a:avLst/>
            </a:prstTxWarp>
          </a:bodyPr>
          <a:lstStyle/>
          <a:p>
            <a:endParaRPr lang="en-US" dirty="0"/>
          </a:p>
        </p:txBody>
      </p:sp>
      <p:sp>
        <p:nvSpPr>
          <p:cNvPr id="121859" name="Freeform 3"/>
          <p:cNvSpPr>
            <a:spLocks/>
          </p:cNvSpPr>
          <p:nvPr/>
        </p:nvSpPr>
        <p:spPr bwMode="auto">
          <a:xfrm rot="19920000">
            <a:off x="4891088" y="3311525"/>
            <a:ext cx="1812925" cy="1122363"/>
          </a:xfrm>
          <a:custGeom>
            <a:avLst/>
            <a:gdLst/>
            <a:ahLst/>
            <a:cxnLst>
              <a:cxn ang="0">
                <a:pos x="123" y="58"/>
              </a:cxn>
              <a:cxn ang="0">
                <a:pos x="44" y="58"/>
              </a:cxn>
              <a:cxn ang="0">
                <a:pos x="5" y="60"/>
              </a:cxn>
              <a:cxn ang="0">
                <a:pos x="10" y="41"/>
              </a:cxn>
              <a:cxn ang="0">
                <a:pos x="24" y="31"/>
              </a:cxn>
              <a:cxn ang="0">
                <a:pos x="71" y="11"/>
              </a:cxn>
              <a:cxn ang="0">
                <a:pos x="108" y="7"/>
              </a:cxn>
              <a:cxn ang="0">
                <a:pos x="123" y="58"/>
              </a:cxn>
            </a:cxnLst>
            <a:rect l="0" t="0" r="r" b="b"/>
            <a:pathLst>
              <a:path w="134" h="67">
                <a:moveTo>
                  <a:pt x="123" y="58"/>
                </a:moveTo>
                <a:cubicBezTo>
                  <a:pt x="113" y="67"/>
                  <a:pt x="63" y="58"/>
                  <a:pt x="44" y="58"/>
                </a:cubicBezTo>
                <a:cubicBezTo>
                  <a:pt x="24" y="59"/>
                  <a:pt x="11" y="63"/>
                  <a:pt x="5" y="60"/>
                </a:cubicBezTo>
                <a:cubicBezTo>
                  <a:pt x="0" y="57"/>
                  <a:pt x="7" y="46"/>
                  <a:pt x="10" y="41"/>
                </a:cubicBezTo>
                <a:cubicBezTo>
                  <a:pt x="13" y="36"/>
                  <a:pt x="14" y="36"/>
                  <a:pt x="24" y="31"/>
                </a:cubicBezTo>
                <a:cubicBezTo>
                  <a:pt x="34" y="26"/>
                  <a:pt x="57" y="15"/>
                  <a:pt x="71" y="11"/>
                </a:cubicBezTo>
                <a:cubicBezTo>
                  <a:pt x="85" y="7"/>
                  <a:pt x="98" y="0"/>
                  <a:pt x="108" y="7"/>
                </a:cubicBezTo>
                <a:cubicBezTo>
                  <a:pt x="117" y="15"/>
                  <a:pt x="134" y="50"/>
                  <a:pt x="123" y="58"/>
                </a:cubicBezTo>
                <a:close/>
              </a:path>
            </a:pathLst>
          </a:custGeom>
          <a:solidFill>
            <a:srgbClr val="FF0000"/>
          </a:solidFill>
          <a:ln w="25400" cap="rnd">
            <a:solidFill>
              <a:srgbClr val="000000"/>
            </a:solidFill>
            <a:prstDash val="solid"/>
            <a:round/>
            <a:headEnd/>
            <a:tailEnd/>
          </a:ln>
        </p:spPr>
        <p:txBody>
          <a:bodyPr>
            <a:prstTxWarp prst="textNoShape">
              <a:avLst/>
            </a:prstTxWarp>
          </a:bodyPr>
          <a:lstStyle/>
          <a:p>
            <a:endParaRPr lang="en-US" dirty="0"/>
          </a:p>
        </p:txBody>
      </p:sp>
      <p:sp>
        <p:nvSpPr>
          <p:cNvPr id="121860" name="Freeform 4"/>
          <p:cNvSpPr>
            <a:spLocks/>
          </p:cNvSpPr>
          <p:nvPr/>
        </p:nvSpPr>
        <p:spPr bwMode="auto">
          <a:xfrm>
            <a:off x="5048250" y="3838575"/>
            <a:ext cx="2747963" cy="1335088"/>
          </a:xfrm>
          <a:custGeom>
            <a:avLst/>
            <a:gdLst/>
            <a:ahLst/>
            <a:cxnLst>
              <a:cxn ang="0">
                <a:pos x="123" y="58"/>
              </a:cxn>
              <a:cxn ang="0">
                <a:pos x="44" y="58"/>
              </a:cxn>
              <a:cxn ang="0">
                <a:pos x="5" y="60"/>
              </a:cxn>
              <a:cxn ang="0">
                <a:pos x="10" y="41"/>
              </a:cxn>
              <a:cxn ang="0">
                <a:pos x="24" y="31"/>
              </a:cxn>
              <a:cxn ang="0">
                <a:pos x="71" y="11"/>
              </a:cxn>
              <a:cxn ang="0">
                <a:pos x="108" y="7"/>
              </a:cxn>
              <a:cxn ang="0">
                <a:pos x="123" y="58"/>
              </a:cxn>
            </a:cxnLst>
            <a:rect l="0" t="0" r="r" b="b"/>
            <a:pathLst>
              <a:path w="134" h="67">
                <a:moveTo>
                  <a:pt x="123" y="58"/>
                </a:moveTo>
                <a:cubicBezTo>
                  <a:pt x="113" y="67"/>
                  <a:pt x="63" y="58"/>
                  <a:pt x="44" y="58"/>
                </a:cubicBezTo>
                <a:cubicBezTo>
                  <a:pt x="24" y="59"/>
                  <a:pt x="11" y="63"/>
                  <a:pt x="5" y="60"/>
                </a:cubicBezTo>
                <a:cubicBezTo>
                  <a:pt x="0" y="57"/>
                  <a:pt x="7" y="46"/>
                  <a:pt x="10" y="41"/>
                </a:cubicBezTo>
                <a:cubicBezTo>
                  <a:pt x="13" y="36"/>
                  <a:pt x="14" y="36"/>
                  <a:pt x="24" y="31"/>
                </a:cubicBezTo>
                <a:cubicBezTo>
                  <a:pt x="34" y="26"/>
                  <a:pt x="57" y="15"/>
                  <a:pt x="71" y="11"/>
                </a:cubicBezTo>
                <a:cubicBezTo>
                  <a:pt x="85" y="7"/>
                  <a:pt x="98" y="0"/>
                  <a:pt x="108" y="7"/>
                </a:cubicBezTo>
                <a:cubicBezTo>
                  <a:pt x="117" y="15"/>
                  <a:pt x="134" y="50"/>
                  <a:pt x="123" y="58"/>
                </a:cubicBezTo>
                <a:close/>
              </a:path>
            </a:pathLst>
          </a:custGeom>
          <a:solidFill>
            <a:srgbClr val="FF0000"/>
          </a:solidFill>
          <a:ln w="25400" cap="rnd">
            <a:solidFill>
              <a:srgbClr val="000000"/>
            </a:solidFill>
            <a:prstDash val="solid"/>
            <a:round/>
            <a:headEnd/>
            <a:tailEnd/>
          </a:ln>
        </p:spPr>
        <p:txBody>
          <a:bodyPr>
            <a:prstTxWarp prst="textNoShape">
              <a:avLst/>
            </a:prstTxWarp>
          </a:bodyPr>
          <a:lstStyle/>
          <a:p>
            <a:endParaRPr lang="en-US" dirty="0"/>
          </a:p>
        </p:txBody>
      </p:sp>
      <p:sp>
        <p:nvSpPr>
          <p:cNvPr id="121861" name="Freeform 5"/>
          <p:cNvSpPr>
            <a:spLocks/>
          </p:cNvSpPr>
          <p:nvPr/>
        </p:nvSpPr>
        <p:spPr bwMode="auto">
          <a:xfrm>
            <a:off x="85725" y="2947988"/>
            <a:ext cx="2695575" cy="2119312"/>
          </a:xfrm>
          <a:custGeom>
            <a:avLst/>
            <a:gdLst/>
            <a:ahLst/>
            <a:cxnLst>
              <a:cxn ang="0">
                <a:pos x="952" y="1016"/>
              </a:cxn>
              <a:cxn ang="0">
                <a:pos x="232" y="1544"/>
              </a:cxn>
              <a:cxn ang="0">
                <a:pos x="40" y="1832"/>
              </a:cxn>
              <a:cxn ang="0">
                <a:pos x="472" y="1688"/>
              </a:cxn>
              <a:cxn ang="0">
                <a:pos x="664" y="1688"/>
              </a:cxn>
              <a:cxn ang="0">
                <a:pos x="712" y="1832"/>
              </a:cxn>
              <a:cxn ang="0">
                <a:pos x="952" y="1784"/>
              </a:cxn>
              <a:cxn ang="0">
                <a:pos x="1240" y="1544"/>
              </a:cxn>
              <a:cxn ang="0">
                <a:pos x="1144" y="1832"/>
              </a:cxn>
              <a:cxn ang="0">
                <a:pos x="1480" y="1784"/>
              </a:cxn>
              <a:cxn ang="0">
                <a:pos x="1672" y="1592"/>
              </a:cxn>
              <a:cxn ang="0">
                <a:pos x="2104" y="1304"/>
              </a:cxn>
              <a:cxn ang="0">
                <a:pos x="2584" y="1016"/>
              </a:cxn>
              <a:cxn ang="0">
                <a:pos x="2776" y="392"/>
              </a:cxn>
              <a:cxn ang="0">
                <a:pos x="1912" y="104"/>
              </a:cxn>
              <a:cxn ang="0">
                <a:pos x="952" y="1016"/>
              </a:cxn>
            </a:cxnLst>
            <a:rect l="0" t="0" r="r" b="b"/>
            <a:pathLst>
              <a:path w="2888" h="1872">
                <a:moveTo>
                  <a:pt x="952" y="1016"/>
                </a:moveTo>
                <a:cubicBezTo>
                  <a:pt x="672" y="1256"/>
                  <a:pt x="384" y="1408"/>
                  <a:pt x="232" y="1544"/>
                </a:cubicBezTo>
                <a:cubicBezTo>
                  <a:pt x="80" y="1680"/>
                  <a:pt x="0" y="1808"/>
                  <a:pt x="40" y="1832"/>
                </a:cubicBezTo>
                <a:cubicBezTo>
                  <a:pt x="80" y="1856"/>
                  <a:pt x="368" y="1712"/>
                  <a:pt x="472" y="1688"/>
                </a:cubicBezTo>
                <a:cubicBezTo>
                  <a:pt x="576" y="1664"/>
                  <a:pt x="624" y="1664"/>
                  <a:pt x="664" y="1688"/>
                </a:cubicBezTo>
                <a:cubicBezTo>
                  <a:pt x="704" y="1712"/>
                  <a:pt x="664" y="1816"/>
                  <a:pt x="712" y="1832"/>
                </a:cubicBezTo>
                <a:cubicBezTo>
                  <a:pt x="760" y="1848"/>
                  <a:pt x="864" y="1832"/>
                  <a:pt x="952" y="1784"/>
                </a:cubicBezTo>
                <a:cubicBezTo>
                  <a:pt x="1040" y="1736"/>
                  <a:pt x="1208" y="1536"/>
                  <a:pt x="1240" y="1544"/>
                </a:cubicBezTo>
                <a:cubicBezTo>
                  <a:pt x="1272" y="1552"/>
                  <a:pt x="1104" y="1792"/>
                  <a:pt x="1144" y="1832"/>
                </a:cubicBezTo>
                <a:cubicBezTo>
                  <a:pt x="1184" y="1872"/>
                  <a:pt x="1392" y="1824"/>
                  <a:pt x="1480" y="1784"/>
                </a:cubicBezTo>
                <a:cubicBezTo>
                  <a:pt x="1568" y="1744"/>
                  <a:pt x="1568" y="1672"/>
                  <a:pt x="1672" y="1592"/>
                </a:cubicBezTo>
                <a:cubicBezTo>
                  <a:pt x="1776" y="1512"/>
                  <a:pt x="1952" y="1400"/>
                  <a:pt x="2104" y="1304"/>
                </a:cubicBezTo>
                <a:cubicBezTo>
                  <a:pt x="2256" y="1208"/>
                  <a:pt x="2472" y="1168"/>
                  <a:pt x="2584" y="1016"/>
                </a:cubicBezTo>
                <a:cubicBezTo>
                  <a:pt x="2696" y="864"/>
                  <a:pt x="2888" y="544"/>
                  <a:pt x="2776" y="392"/>
                </a:cubicBezTo>
                <a:cubicBezTo>
                  <a:pt x="2664" y="240"/>
                  <a:pt x="2216" y="0"/>
                  <a:pt x="1912" y="104"/>
                </a:cubicBezTo>
                <a:cubicBezTo>
                  <a:pt x="1608" y="208"/>
                  <a:pt x="1232" y="776"/>
                  <a:pt x="952" y="1016"/>
                </a:cubicBezTo>
                <a:close/>
              </a:path>
            </a:pathLst>
          </a:custGeom>
          <a:solidFill>
            <a:srgbClr val="FF0000"/>
          </a:solidFill>
          <a:ln w="25400">
            <a:solidFill>
              <a:schemeClr val="tx1"/>
            </a:solidFill>
            <a:round/>
            <a:headEnd/>
            <a:tailEnd/>
          </a:ln>
          <a:effectLst/>
        </p:spPr>
        <p:txBody>
          <a:bodyPr>
            <a:prstTxWarp prst="textNoShape">
              <a:avLst/>
            </a:prstTxWarp>
          </a:bodyPr>
          <a:lstStyle/>
          <a:p>
            <a:endParaRPr lang="en-US" dirty="0"/>
          </a:p>
        </p:txBody>
      </p:sp>
      <p:sp>
        <p:nvSpPr>
          <p:cNvPr id="121862" name="Freeform 6"/>
          <p:cNvSpPr>
            <a:spLocks/>
          </p:cNvSpPr>
          <p:nvPr/>
        </p:nvSpPr>
        <p:spPr bwMode="auto">
          <a:xfrm>
            <a:off x="0" y="5029200"/>
            <a:ext cx="5102225" cy="995363"/>
          </a:xfrm>
          <a:custGeom>
            <a:avLst/>
            <a:gdLst/>
            <a:ahLst/>
            <a:cxnLst>
              <a:cxn ang="0">
                <a:pos x="9" y="0"/>
              </a:cxn>
              <a:cxn ang="0">
                <a:pos x="0" y="9"/>
              </a:cxn>
              <a:cxn ang="0">
                <a:pos x="0" y="43"/>
              </a:cxn>
              <a:cxn ang="0">
                <a:pos x="9" y="52"/>
              </a:cxn>
              <a:cxn ang="0">
                <a:pos x="179" y="52"/>
              </a:cxn>
              <a:cxn ang="0">
                <a:pos x="188" y="43"/>
              </a:cxn>
              <a:cxn ang="0">
                <a:pos x="188" y="9"/>
              </a:cxn>
              <a:cxn ang="0">
                <a:pos x="179" y="0"/>
              </a:cxn>
              <a:cxn ang="0">
                <a:pos x="9" y="0"/>
              </a:cxn>
            </a:cxnLst>
            <a:rect l="0" t="0" r="r" b="b"/>
            <a:pathLst>
              <a:path w="188" h="52">
                <a:moveTo>
                  <a:pt x="9" y="0"/>
                </a:moveTo>
                <a:cubicBezTo>
                  <a:pt x="4" y="0"/>
                  <a:pt x="0" y="4"/>
                  <a:pt x="0" y="9"/>
                </a:cubicBezTo>
                <a:lnTo>
                  <a:pt x="0" y="43"/>
                </a:lnTo>
                <a:cubicBezTo>
                  <a:pt x="0" y="48"/>
                  <a:pt x="4" y="52"/>
                  <a:pt x="9" y="52"/>
                </a:cubicBezTo>
                <a:lnTo>
                  <a:pt x="179" y="52"/>
                </a:lnTo>
                <a:cubicBezTo>
                  <a:pt x="184" y="52"/>
                  <a:pt x="188" y="48"/>
                  <a:pt x="188" y="43"/>
                </a:cubicBezTo>
                <a:lnTo>
                  <a:pt x="188" y="9"/>
                </a:lnTo>
                <a:cubicBezTo>
                  <a:pt x="188" y="4"/>
                  <a:pt x="184" y="0"/>
                  <a:pt x="179" y="0"/>
                </a:cubicBezTo>
                <a:lnTo>
                  <a:pt x="9" y="0"/>
                </a:lnTo>
                <a:close/>
              </a:path>
            </a:pathLst>
          </a:custGeom>
          <a:solidFill>
            <a:srgbClr val="FFCC00"/>
          </a:solidFill>
          <a:ln w="7938" cap="rnd">
            <a:solidFill>
              <a:srgbClr val="000000"/>
            </a:solidFill>
            <a:prstDash val="solid"/>
            <a:round/>
            <a:headEnd/>
            <a:tailEnd/>
          </a:ln>
        </p:spPr>
        <p:txBody>
          <a:bodyPr>
            <a:prstTxWarp prst="textNoShape">
              <a:avLst/>
            </a:prstTxWarp>
          </a:bodyPr>
          <a:lstStyle/>
          <a:p>
            <a:endParaRPr lang="en-US" dirty="0"/>
          </a:p>
        </p:txBody>
      </p:sp>
      <p:sp>
        <p:nvSpPr>
          <p:cNvPr id="121863" name="Oval 7"/>
          <p:cNvSpPr>
            <a:spLocks noChangeArrowheads="1"/>
          </p:cNvSpPr>
          <p:nvPr/>
        </p:nvSpPr>
        <p:spPr bwMode="auto">
          <a:xfrm rot="2700000">
            <a:off x="1562100" y="3486150"/>
            <a:ext cx="381000" cy="558800"/>
          </a:xfrm>
          <a:prstGeom prst="ellipse">
            <a:avLst/>
          </a:prstGeom>
          <a:solidFill>
            <a:srgbClr val="CC0000"/>
          </a:solidFill>
          <a:ln w="8001">
            <a:noFill/>
            <a:round/>
            <a:headEnd/>
            <a:tailEnd/>
          </a:ln>
        </p:spPr>
        <p:txBody>
          <a:bodyPr>
            <a:prstTxWarp prst="textNoShape">
              <a:avLst/>
            </a:prstTxWarp>
          </a:bodyPr>
          <a:lstStyle/>
          <a:p>
            <a:endParaRPr lang="en-US" dirty="0"/>
          </a:p>
        </p:txBody>
      </p:sp>
      <p:sp>
        <p:nvSpPr>
          <p:cNvPr id="121864" name="Rectangle 8"/>
          <p:cNvSpPr>
            <a:spLocks noChangeArrowheads="1"/>
          </p:cNvSpPr>
          <p:nvPr/>
        </p:nvSpPr>
        <p:spPr bwMode="auto">
          <a:xfrm>
            <a:off x="169863" y="5795963"/>
            <a:ext cx="1117600" cy="182562"/>
          </a:xfrm>
          <a:prstGeom prst="rect">
            <a:avLst/>
          </a:prstGeom>
          <a:noFill/>
          <a:ln w="9525">
            <a:noFill/>
            <a:miter lim="800000"/>
            <a:headEnd/>
            <a:tailEnd/>
          </a:ln>
        </p:spPr>
        <p:txBody>
          <a:bodyPr wrap="none" lIns="0" tIns="0" rIns="0" bIns="0">
            <a:prstTxWarp prst="textNoShape">
              <a:avLst/>
            </a:prstTxWarp>
            <a:spAutoFit/>
          </a:bodyPr>
          <a:lstStyle/>
          <a:p>
            <a:r>
              <a:rPr lang="en-US" sz="1200" b="1" dirty="0">
                <a:solidFill>
                  <a:srgbClr val="000000"/>
                </a:solidFill>
              </a:rPr>
              <a:t>ENDOTHELIUM</a:t>
            </a:r>
            <a:endParaRPr lang="en-US" sz="2400" dirty="0">
              <a:latin typeface="Times New Roman" pitchFamily="-65" charset="0"/>
            </a:endParaRPr>
          </a:p>
        </p:txBody>
      </p:sp>
      <p:sp>
        <p:nvSpPr>
          <p:cNvPr id="121865" name="Oval 9"/>
          <p:cNvSpPr>
            <a:spLocks noChangeArrowheads="1"/>
          </p:cNvSpPr>
          <p:nvPr/>
        </p:nvSpPr>
        <p:spPr bwMode="auto">
          <a:xfrm rot="3600000">
            <a:off x="7852569" y="2939257"/>
            <a:ext cx="331787" cy="558800"/>
          </a:xfrm>
          <a:prstGeom prst="ellipse">
            <a:avLst/>
          </a:prstGeom>
          <a:solidFill>
            <a:srgbClr val="000000"/>
          </a:solidFill>
          <a:ln w="8001">
            <a:solidFill>
              <a:srgbClr val="000000"/>
            </a:solidFill>
            <a:round/>
            <a:headEnd/>
            <a:tailEnd/>
          </a:ln>
        </p:spPr>
        <p:txBody>
          <a:bodyPr>
            <a:prstTxWarp prst="textNoShape">
              <a:avLst/>
            </a:prstTxWarp>
          </a:bodyPr>
          <a:lstStyle/>
          <a:p>
            <a:endParaRPr lang="en-US" dirty="0"/>
          </a:p>
        </p:txBody>
      </p:sp>
      <p:sp>
        <p:nvSpPr>
          <p:cNvPr id="121866" name="Line 10"/>
          <p:cNvSpPr>
            <a:spLocks noChangeShapeType="1"/>
          </p:cNvSpPr>
          <p:nvPr/>
        </p:nvSpPr>
        <p:spPr bwMode="auto">
          <a:xfrm flipV="1">
            <a:off x="241300" y="1949450"/>
            <a:ext cx="1065213" cy="1588"/>
          </a:xfrm>
          <a:prstGeom prst="line">
            <a:avLst/>
          </a:prstGeom>
          <a:noFill/>
          <a:ln w="63500" cap="rnd">
            <a:solidFill>
              <a:schemeClr val="tx1"/>
            </a:solidFill>
            <a:prstDash val="sysDot"/>
            <a:round/>
            <a:headEnd/>
            <a:tailEnd type="triangle" w="med" len="med"/>
          </a:ln>
          <a:effectLst/>
        </p:spPr>
        <p:txBody>
          <a:bodyPr>
            <a:prstTxWarp prst="textNoShape">
              <a:avLst/>
            </a:prstTxWarp>
          </a:bodyPr>
          <a:lstStyle/>
          <a:p>
            <a:endParaRPr lang="en-US" dirty="0"/>
          </a:p>
        </p:txBody>
      </p:sp>
      <p:sp>
        <p:nvSpPr>
          <p:cNvPr id="121867" name="Text Box 11"/>
          <p:cNvSpPr txBox="1">
            <a:spLocks noChangeArrowheads="1"/>
          </p:cNvSpPr>
          <p:nvPr/>
        </p:nvSpPr>
        <p:spPr bwMode="auto">
          <a:xfrm>
            <a:off x="1063625" y="5019675"/>
            <a:ext cx="82232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P-sel</a:t>
            </a:r>
          </a:p>
        </p:txBody>
      </p:sp>
      <p:sp>
        <p:nvSpPr>
          <p:cNvPr id="121868" name="Text Box 12"/>
          <p:cNvSpPr txBox="1">
            <a:spLocks noChangeArrowheads="1"/>
          </p:cNvSpPr>
          <p:nvPr/>
        </p:nvSpPr>
        <p:spPr bwMode="auto">
          <a:xfrm>
            <a:off x="1068388" y="5200650"/>
            <a:ext cx="82232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E-sel</a:t>
            </a:r>
          </a:p>
        </p:txBody>
      </p:sp>
      <p:sp>
        <p:nvSpPr>
          <p:cNvPr id="121869" name="Text Box 13"/>
          <p:cNvSpPr txBox="1">
            <a:spLocks noChangeArrowheads="1"/>
          </p:cNvSpPr>
          <p:nvPr/>
        </p:nvSpPr>
        <p:spPr bwMode="auto">
          <a:xfrm rot="18900000">
            <a:off x="636588" y="4591050"/>
            <a:ext cx="82232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L-sel</a:t>
            </a:r>
          </a:p>
        </p:txBody>
      </p:sp>
      <p:sp>
        <p:nvSpPr>
          <p:cNvPr id="121870" name="Text Box 14"/>
          <p:cNvSpPr txBox="1">
            <a:spLocks noChangeArrowheads="1"/>
          </p:cNvSpPr>
          <p:nvPr/>
        </p:nvSpPr>
        <p:spPr bwMode="auto">
          <a:xfrm>
            <a:off x="531813" y="5026025"/>
            <a:ext cx="82232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CD34</a:t>
            </a:r>
          </a:p>
        </p:txBody>
      </p:sp>
      <p:sp>
        <p:nvSpPr>
          <p:cNvPr id="121871" name="Text Box 15"/>
          <p:cNvSpPr txBox="1">
            <a:spLocks noChangeArrowheads="1"/>
          </p:cNvSpPr>
          <p:nvPr/>
        </p:nvSpPr>
        <p:spPr bwMode="auto">
          <a:xfrm rot="19200000">
            <a:off x="6938963" y="3494088"/>
            <a:ext cx="822325" cy="244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000" b="1" dirty="0"/>
              <a:t>PSGL-1</a:t>
            </a:r>
          </a:p>
        </p:txBody>
      </p:sp>
      <p:sp>
        <p:nvSpPr>
          <p:cNvPr id="121872" name="Text Box 16"/>
          <p:cNvSpPr txBox="1">
            <a:spLocks noChangeArrowheads="1"/>
          </p:cNvSpPr>
          <p:nvPr/>
        </p:nvSpPr>
        <p:spPr bwMode="auto">
          <a:xfrm rot="19800000">
            <a:off x="5111750" y="4179888"/>
            <a:ext cx="822325"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VLA-4</a:t>
            </a:r>
          </a:p>
        </p:txBody>
      </p:sp>
      <p:sp>
        <p:nvSpPr>
          <p:cNvPr id="121873" name="Text Box 17"/>
          <p:cNvSpPr txBox="1">
            <a:spLocks noChangeArrowheads="1"/>
          </p:cNvSpPr>
          <p:nvPr/>
        </p:nvSpPr>
        <p:spPr bwMode="auto">
          <a:xfrm rot="18900000">
            <a:off x="1106488" y="4552950"/>
            <a:ext cx="82232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PSGL-1</a:t>
            </a:r>
          </a:p>
        </p:txBody>
      </p:sp>
      <p:sp>
        <p:nvSpPr>
          <p:cNvPr id="121874" name="Text Box 18"/>
          <p:cNvSpPr txBox="1">
            <a:spLocks noChangeArrowheads="1"/>
          </p:cNvSpPr>
          <p:nvPr/>
        </p:nvSpPr>
        <p:spPr bwMode="auto">
          <a:xfrm>
            <a:off x="6843713" y="3963988"/>
            <a:ext cx="822325"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L-sel</a:t>
            </a:r>
          </a:p>
        </p:txBody>
      </p:sp>
      <p:sp>
        <p:nvSpPr>
          <p:cNvPr id="121875" name="Text Box 19"/>
          <p:cNvSpPr txBox="1">
            <a:spLocks noChangeArrowheads="1"/>
          </p:cNvSpPr>
          <p:nvPr/>
        </p:nvSpPr>
        <p:spPr bwMode="auto">
          <a:xfrm rot="19200000">
            <a:off x="7423150" y="3775075"/>
            <a:ext cx="822325" cy="2444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000" b="1" dirty="0"/>
              <a:t>CD34</a:t>
            </a:r>
          </a:p>
        </p:txBody>
      </p:sp>
      <p:grpSp>
        <p:nvGrpSpPr>
          <p:cNvPr id="121876" name="Group 20"/>
          <p:cNvGrpSpPr>
            <a:grpSpLocks/>
          </p:cNvGrpSpPr>
          <p:nvPr/>
        </p:nvGrpSpPr>
        <p:grpSpPr bwMode="auto">
          <a:xfrm>
            <a:off x="950913" y="2738438"/>
            <a:ext cx="2184400" cy="2024062"/>
            <a:chOff x="1232" y="1203"/>
            <a:chExt cx="2061" cy="1256"/>
          </a:xfrm>
        </p:grpSpPr>
        <p:grpSp>
          <p:nvGrpSpPr>
            <p:cNvPr id="121877" name="Group 21"/>
            <p:cNvGrpSpPr>
              <a:grpSpLocks/>
            </p:cNvGrpSpPr>
            <p:nvPr/>
          </p:nvGrpSpPr>
          <p:grpSpPr bwMode="auto">
            <a:xfrm>
              <a:off x="1232" y="1203"/>
              <a:ext cx="2061" cy="1256"/>
              <a:chOff x="1232" y="1203"/>
              <a:chExt cx="2061" cy="1256"/>
            </a:xfrm>
          </p:grpSpPr>
          <p:sp>
            <p:nvSpPr>
              <p:cNvPr id="121878" name="AutoShape 22"/>
              <p:cNvSpPr>
                <a:spLocks noChangeArrowheads="1"/>
              </p:cNvSpPr>
              <p:nvPr/>
            </p:nvSpPr>
            <p:spPr bwMode="auto">
              <a:xfrm>
                <a:off x="1232" y="1203"/>
                <a:ext cx="1975" cy="1256"/>
              </a:xfrm>
              <a:custGeom>
                <a:avLst/>
                <a:gdLst>
                  <a:gd name="G0" fmla="+- 9754 0 0"/>
                  <a:gd name="G1" fmla="+- -11345388 0 0"/>
                  <a:gd name="G2" fmla="+- 0 0 -11345388"/>
                  <a:gd name="T0" fmla="*/ 0 256 1"/>
                  <a:gd name="T1" fmla="*/ 180 256 1"/>
                  <a:gd name="G3" fmla="+- -11345388 T0 T1"/>
                  <a:gd name="T2" fmla="*/ 0 256 1"/>
                  <a:gd name="T3" fmla="*/ 90 256 1"/>
                  <a:gd name="G4" fmla="+- -11345388 T2 T3"/>
                  <a:gd name="G5" fmla="*/ G4 2 1"/>
                  <a:gd name="T4" fmla="*/ 90 256 1"/>
                  <a:gd name="T5" fmla="*/ 0 256 1"/>
                  <a:gd name="G6" fmla="+- -11345388 T4 T5"/>
                  <a:gd name="G7" fmla="*/ G6 2 1"/>
                  <a:gd name="G8" fmla="abs -1134538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754"/>
                  <a:gd name="G18" fmla="*/ 9754 1 2"/>
                  <a:gd name="G19" fmla="+- G18 5400 0"/>
                  <a:gd name="G20" fmla="cos G19 -11345388"/>
                  <a:gd name="G21" fmla="sin G19 -11345388"/>
                  <a:gd name="G22" fmla="+- G20 10800 0"/>
                  <a:gd name="G23" fmla="+- G21 10800 0"/>
                  <a:gd name="G24" fmla="+- 10800 0 G20"/>
                  <a:gd name="G25" fmla="+- 9754 10800 0"/>
                  <a:gd name="G26" fmla="?: G9 G17 G25"/>
                  <a:gd name="G27" fmla="?: G9 0 21600"/>
                  <a:gd name="G28" fmla="cos 10800 -11345388"/>
                  <a:gd name="G29" fmla="sin 10800 -11345388"/>
                  <a:gd name="G30" fmla="sin 9754 -11345388"/>
                  <a:gd name="G31" fmla="+- G28 10800 0"/>
                  <a:gd name="G32" fmla="+- G29 10800 0"/>
                  <a:gd name="G33" fmla="+- G30 10800 0"/>
                  <a:gd name="G34" fmla="?: G4 0 G31"/>
                  <a:gd name="G35" fmla="?: -11345388 G34 0"/>
                  <a:gd name="G36" fmla="?: G6 G35 G31"/>
                  <a:gd name="G37" fmla="+- 21600 0 G36"/>
                  <a:gd name="G38" fmla="?: G4 0 G33"/>
                  <a:gd name="G39" fmla="?: -11345388 G38 G32"/>
                  <a:gd name="G40" fmla="?: G6 G39 0"/>
                  <a:gd name="G41" fmla="?: G4 G32 21600"/>
                  <a:gd name="G42" fmla="?: G6 G41 G33"/>
                  <a:gd name="T12" fmla="*/ 10800 w 21600"/>
                  <a:gd name="T13" fmla="*/ 0 h 21600"/>
                  <a:gd name="T14" fmla="*/ 597 w 21600"/>
                  <a:gd name="T15" fmla="*/ 9568 h 21600"/>
                  <a:gd name="T16" fmla="*/ 10800 w 21600"/>
                  <a:gd name="T17" fmla="*/ 1046 h 21600"/>
                  <a:gd name="T18" fmla="*/ 21003 w 21600"/>
                  <a:gd name="T19" fmla="*/ 956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116" y="9631"/>
                    </a:moveTo>
                    <a:cubicBezTo>
                      <a:pt x="1707" y="4731"/>
                      <a:pt x="5865" y="1045"/>
                      <a:pt x="10800" y="1045"/>
                    </a:cubicBezTo>
                    <a:cubicBezTo>
                      <a:pt x="15734" y="1045"/>
                      <a:pt x="19892" y="4731"/>
                      <a:pt x="20483" y="9631"/>
                    </a:cubicBezTo>
                    <a:lnTo>
                      <a:pt x="21522" y="9505"/>
                    </a:lnTo>
                    <a:cubicBezTo>
                      <a:pt x="20867" y="4080"/>
                      <a:pt x="16264" y="0"/>
                      <a:pt x="10799" y="0"/>
                    </a:cubicBezTo>
                    <a:cubicBezTo>
                      <a:pt x="5335" y="0"/>
                      <a:pt x="732" y="4080"/>
                      <a:pt x="77" y="9505"/>
                    </a:cubicBezTo>
                    <a:close/>
                  </a:path>
                </a:pathLst>
              </a:custGeom>
              <a:solidFill>
                <a:schemeClr val="tx1"/>
              </a:solidFill>
              <a:ln w="9525">
                <a:noFill/>
                <a:miter lim="800000"/>
                <a:headEnd/>
                <a:tailEnd/>
              </a:ln>
              <a:effectLst/>
            </p:spPr>
            <p:txBody>
              <a:bodyPr wrap="none" anchor="ctr">
                <a:prstTxWarp prst="textNoShape">
                  <a:avLst/>
                </a:prstTxWarp>
              </a:bodyPr>
              <a:lstStyle/>
              <a:p>
                <a:endParaRPr lang="en-US" dirty="0"/>
              </a:p>
            </p:txBody>
          </p:sp>
          <p:sp>
            <p:nvSpPr>
              <p:cNvPr id="121879" name="Freeform 23"/>
              <p:cNvSpPr>
                <a:spLocks/>
              </p:cNvSpPr>
              <p:nvPr/>
            </p:nvSpPr>
            <p:spPr bwMode="auto">
              <a:xfrm>
                <a:off x="3000" y="1757"/>
                <a:ext cx="293" cy="192"/>
              </a:xfrm>
              <a:custGeom>
                <a:avLst/>
                <a:gdLst/>
                <a:ahLst/>
                <a:cxnLst>
                  <a:cxn ang="0">
                    <a:pos x="202" y="0"/>
                  </a:cxn>
                  <a:cxn ang="0">
                    <a:pos x="233" y="0"/>
                  </a:cxn>
                  <a:cxn ang="0">
                    <a:pos x="293" y="0"/>
                  </a:cxn>
                  <a:cxn ang="0">
                    <a:pos x="175" y="192"/>
                  </a:cxn>
                  <a:cxn ang="0">
                    <a:pos x="0" y="7"/>
                  </a:cxn>
                  <a:cxn ang="0">
                    <a:pos x="202" y="0"/>
                  </a:cxn>
                </a:cxnLst>
                <a:rect l="0" t="0" r="r" b="b"/>
                <a:pathLst>
                  <a:path w="293" h="192">
                    <a:moveTo>
                      <a:pt x="202" y="0"/>
                    </a:moveTo>
                    <a:cubicBezTo>
                      <a:pt x="212" y="0"/>
                      <a:pt x="223" y="0"/>
                      <a:pt x="233" y="0"/>
                    </a:cubicBezTo>
                    <a:lnTo>
                      <a:pt x="293" y="0"/>
                    </a:lnTo>
                    <a:lnTo>
                      <a:pt x="175" y="192"/>
                    </a:lnTo>
                    <a:lnTo>
                      <a:pt x="0" y="7"/>
                    </a:lnTo>
                    <a:lnTo>
                      <a:pt x="202" y="0"/>
                    </a:lnTo>
                    <a:close/>
                  </a:path>
                </a:pathLst>
              </a:custGeom>
              <a:solidFill>
                <a:schemeClr val="tx1"/>
              </a:solidFill>
              <a:ln w="9525">
                <a:noFill/>
                <a:round/>
                <a:headEnd/>
                <a:tailEnd/>
              </a:ln>
              <a:effectLst/>
            </p:spPr>
            <p:txBody>
              <a:bodyPr>
                <a:prstTxWarp prst="textNoShape">
                  <a:avLst/>
                </a:prstTxWarp>
              </a:bodyPr>
              <a:lstStyle/>
              <a:p>
                <a:endParaRPr lang="en-US" dirty="0"/>
              </a:p>
            </p:txBody>
          </p:sp>
        </p:grpSp>
        <p:sp>
          <p:nvSpPr>
            <p:cNvPr id="121880" name="Rectangle 24"/>
            <p:cNvSpPr>
              <a:spLocks noChangeArrowheads="1"/>
            </p:cNvSpPr>
            <p:nvPr/>
          </p:nvSpPr>
          <p:spPr bwMode="auto">
            <a:xfrm>
              <a:off x="3110" y="1740"/>
              <a:ext cx="83" cy="56"/>
            </a:xfrm>
            <a:prstGeom prst="rect">
              <a:avLst/>
            </a:prstGeom>
            <a:solidFill>
              <a:schemeClr val="tx1"/>
            </a:solidFill>
            <a:ln w="9525">
              <a:noFill/>
              <a:miter lim="800000"/>
              <a:headEnd/>
              <a:tailEnd/>
            </a:ln>
            <a:effectLst/>
          </p:spPr>
          <p:txBody>
            <a:bodyPr wrap="none" anchor="ctr">
              <a:prstTxWarp prst="textNoShape">
                <a:avLst/>
              </a:prstTxWarp>
            </a:bodyPr>
            <a:lstStyle/>
            <a:p>
              <a:endParaRPr lang="en-US" dirty="0"/>
            </a:p>
          </p:txBody>
        </p:sp>
      </p:grpSp>
      <p:sp>
        <p:nvSpPr>
          <p:cNvPr id="121881" name="Rectangle 25"/>
          <p:cNvSpPr>
            <a:spLocks noChangeArrowheads="1"/>
          </p:cNvSpPr>
          <p:nvPr/>
        </p:nvSpPr>
        <p:spPr bwMode="auto">
          <a:xfrm>
            <a:off x="287338" y="2057400"/>
            <a:ext cx="862012" cy="182563"/>
          </a:xfrm>
          <a:prstGeom prst="rect">
            <a:avLst/>
          </a:prstGeom>
          <a:noFill/>
          <a:ln w="9525">
            <a:noFill/>
            <a:miter lim="800000"/>
            <a:headEnd/>
            <a:tailEnd/>
          </a:ln>
        </p:spPr>
        <p:txBody>
          <a:bodyPr lIns="0" tIns="0" rIns="0" bIns="0">
            <a:prstTxWarp prst="textNoShape">
              <a:avLst/>
            </a:prstTxWarp>
            <a:spAutoFit/>
          </a:bodyPr>
          <a:lstStyle/>
          <a:p>
            <a:pPr algn="ctr"/>
            <a:r>
              <a:rPr lang="en-US" sz="1200" b="1" dirty="0">
                <a:solidFill>
                  <a:srgbClr val="000000"/>
                </a:solidFill>
              </a:rPr>
              <a:t>FLOW</a:t>
            </a:r>
            <a:endParaRPr lang="en-US" sz="2400" dirty="0">
              <a:latin typeface="Times New Roman" pitchFamily="-65" charset="0"/>
            </a:endParaRPr>
          </a:p>
        </p:txBody>
      </p:sp>
      <p:sp>
        <p:nvSpPr>
          <p:cNvPr id="121882" name="Freeform 26"/>
          <p:cNvSpPr>
            <a:spLocks/>
          </p:cNvSpPr>
          <p:nvPr/>
        </p:nvSpPr>
        <p:spPr bwMode="auto">
          <a:xfrm>
            <a:off x="5099050" y="5027613"/>
            <a:ext cx="4044950" cy="1006475"/>
          </a:xfrm>
          <a:custGeom>
            <a:avLst/>
            <a:gdLst/>
            <a:ahLst/>
            <a:cxnLst>
              <a:cxn ang="0">
                <a:pos x="9" y="0"/>
              </a:cxn>
              <a:cxn ang="0">
                <a:pos x="0" y="9"/>
              </a:cxn>
              <a:cxn ang="0">
                <a:pos x="0" y="43"/>
              </a:cxn>
              <a:cxn ang="0">
                <a:pos x="9" y="52"/>
              </a:cxn>
              <a:cxn ang="0">
                <a:pos x="179" y="52"/>
              </a:cxn>
              <a:cxn ang="0">
                <a:pos x="188" y="43"/>
              </a:cxn>
              <a:cxn ang="0">
                <a:pos x="188" y="9"/>
              </a:cxn>
              <a:cxn ang="0">
                <a:pos x="179" y="0"/>
              </a:cxn>
              <a:cxn ang="0">
                <a:pos x="9" y="0"/>
              </a:cxn>
            </a:cxnLst>
            <a:rect l="0" t="0" r="r" b="b"/>
            <a:pathLst>
              <a:path w="188" h="52">
                <a:moveTo>
                  <a:pt x="9" y="0"/>
                </a:moveTo>
                <a:cubicBezTo>
                  <a:pt x="4" y="0"/>
                  <a:pt x="0" y="4"/>
                  <a:pt x="0" y="9"/>
                </a:cubicBezTo>
                <a:lnTo>
                  <a:pt x="0" y="43"/>
                </a:lnTo>
                <a:cubicBezTo>
                  <a:pt x="0" y="48"/>
                  <a:pt x="4" y="52"/>
                  <a:pt x="9" y="52"/>
                </a:cubicBezTo>
                <a:lnTo>
                  <a:pt x="179" y="52"/>
                </a:lnTo>
                <a:cubicBezTo>
                  <a:pt x="184" y="52"/>
                  <a:pt x="188" y="48"/>
                  <a:pt x="188" y="43"/>
                </a:cubicBezTo>
                <a:lnTo>
                  <a:pt x="188" y="9"/>
                </a:lnTo>
                <a:cubicBezTo>
                  <a:pt x="188" y="4"/>
                  <a:pt x="184" y="0"/>
                  <a:pt x="179" y="0"/>
                </a:cubicBezTo>
                <a:lnTo>
                  <a:pt x="9" y="0"/>
                </a:lnTo>
                <a:close/>
              </a:path>
            </a:pathLst>
          </a:custGeom>
          <a:solidFill>
            <a:srgbClr val="FFCC00"/>
          </a:solidFill>
          <a:ln w="7938" cap="rnd">
            <a:solidFill>
              <a:srgbClr val="000000"/>
            </a:solidFill>
            <a:prstDash val="solid"/>
            <a:round/>
            <a:headEnd/>
            <a:tailEnd/>
          </a:ln>
        </p:spPr>
        <p:txBody>
          <a:bodyPr>
            <a:prstTxWarp prst="textNoShape">
              <a:avLst/>
            </a:prstTxWarp>
          </a:bodyPr>
          <a:lstStyle/>
          <a:p>
            <a:endParaRPr lang="en-US" dirty="0"/>
          </a:p>
        </p:txBody>
      </p:sp>
      <p:sp>
        <p:nvSpPr>
          <p:cNvPr id="121883" name="Oval 27"/>
          <p:cNvSpPr>
            <a:spLocks noChangeArrowheads="1"/>
          </p:cNvSpPr>
          <p:nvPr/>
        </p:nvSpPr>
        <p:spPr bwMode="auto">
          <a:xfrm rot="3600000">
            <a:off x="5868988" y="3397250"/>
            <a:ext cx="336550" cy="425450"/>
          </a:xfrm>
          <a:prstGeom prst="ellipse">
            <a:avLst/>
          </a:prstGeom>
          <a:solidFill>
            <a:srgbClr val="CC0000"/>
          </a:solidFill>
          <a:ln w="8001">
            <a:noFill/>
            <a:round/>
            <a:headEnd/>
            <a:tailEnd/>
          </a:ln>
        </p:spPr>
        <p:txBody>
          <a:bodyPr>
            <a:prstTxWarp prst="textNoShape">
              <a:avLst/>
            </a:prstTxWarp>
          </a:bodyPr>
          <a:lstStyle/>
          <a:p>
            <a:endParaRPr lang="en-US" dirty="0"/>
          </a:p>
        </p:txBody>
      </p:sp>
      <p:grpSp>
        <p:nvGrpSpPr>
          <p:cNvPr id="121884" name="Group 28"/>
          <p:cNvGrpSpPr>
            <a:grpSpLocks/>
          </p:cNvGrpSpPr>
          <p:nvPr/>
        </p:nvGrpSpPr>
        <p:grpSpPr bwMode="auto">
          <a:xfrm>
            <a:off x="6994525" y="2341563"/>
            <a:ext cx="2032000" cy="1739900"/>
            <a:chOff x="1232" y="1203"/>
            <a:chExt cx="2061" cy="1256"/>
          </a:xfrm>
        </p:grpSpPr>
        <p:grpSp>
          <p:nvGrpSpPr>
            <p:cNvPr id="121885" name="Group 29"/>
            <p:cNvGrpSpPr>
              <a:grpSpLocks/>
            </p:cNvGrpSpPr>
            <p:nvPr/>
          </p:nvGrpSpPr>
          <p:grpSpPr bwMode="auto">
            <a:xfrm>
              <a:off x="1232" y="1203"/>
              <a:ext cx="2061" cy="1256"/>
              <a:chOff x="1232" y="1203"/>
              <a:chExt cx="2061" cy="1256"/>
            </a:xfrm>
          </p:grpSpPr>
          <p:sp>
            <p:nvSpPr>
              <p:cNvPr id="121886" name="AutoShape 30"/>
              <p:cNvSpPr>
                <a:spLocks noChangeArrowheads="1"/>
              </p:cNvSpPr>
              <p:nvPr/>
            </p:nvSpPr>
            <p:spPr bwMode="auto">
              <a:xfrm>
                <a:off x="1232" y="1203"/>
                <a:ext cx="1975" cy="1256"/>
              </a:xfrm>
              <a:custGeom>
                <a:avLst/>
                <a:gdLst>
                  <a:gd name="G0" fmla="+- 9754 0 0"/>
                  <a:gd name="G1" fmla="+- -11345388 0 0"/>
                  <a:gd name="G2" fmla="+- 0 0 -11345388"/>
                  <a:gd name="T0" fmla="*/ 0 256 1"/>
                  <a:gd name="T1" fmla="*/ 180 256 1"/>
                  <a:gd name="G3" fmla="+- -11345388 T0 T1"/>
                  <a:gd name="T2" fmla="*/ 0 256 1"/>
                  <a:gd name="T3" fmla="*/ 90 256 1"/>
                  <a:gd name="G4" fmla="+- -11345388 T2 T3"/>
                  <a:gd name="G5" fmla="*/ G4 2 1"/>
                  <a:gd name="T4" fmla="*/ 90 256 1"/>
                  <a:gd name="T5" fmla="*/ 0 256 1"/>
                  <a:gd name="G6" fmla="+- -11345388 T4 T5"/>
                  <a:gd name="G7" fmla="*/ G6 2 1"/>
                  <a:gd name="G8" fmla="abs -1134538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754"/>
                  <a:gd name="G18" fmla="*/ 9754 1 2"/>
                  <a:gd name="G19" fmla="+- G18 5400 0"/>
                  <a:gd name="G20" fmla="cos G19 -11345388"/>
                  <a:gd name="G21" fmla="sin G19 -11345388"/>
                  <a:gd name="G22" fmla="+- G20 10800 0"/>
                  <a:gd name="G23" fmla="+- G21 10800 0"/>
                  <a:gd name="G24" fmla="+- 10800 0 G20"/>
                  <a:gd name="G25" fmla="+- 9754 10800 0"/>
                  <a:gd name="G26" fmla="?: G9 G17 G25"/>
                  <a:gd name="G27" fmla="?: G9 0 21600"/>
                  <a:gd name="G28" fmla="cos 10800 -11345388"/>
                  <a:gd name="G29" fmla="sin 10800 -11345388"/>
                  <a:gd name="G30" fmla="sin 9754 -11345388"/>
                  <a:gd name="G31" fmla="+- G28 10800 0"/>
                  <a:gd name="G32" fmla="+- G29 10800 0"/>
                  <a:gd name="G33" fmla="+- G30 10800 0"/>
                  <a:gd name="G34" fmla="?: G4 0 G31"/>
                  <a:gd name="G35" fmla="?: -11345388 G34 0"/>
                  <a:gd name="G36" fmla="?: G6 G35 G31"/>
                  <a:gd name="G37" fmla="+- 21600 0 G36"/>
                  <a:gd name="G38" fmla="?: G4 0 G33"/>
                  <a:gd name="G39" fmla="?: -11345388 G38 G32"/>
                  <a:gd name="G40" fmla="?: G6 G39 0"/>
                  <a:gd name="G41" fmla="?: G4 G32 21600"/>
                  <a:gd name="G42" fmla="?: G6 G41 G33"/>
                  <a:gd name="T12" fmla="*/ 10800 w 21600"/>
                  <a:gd name="T13" fmla="*/ 0 h 21600"/>
                  <a:gd name="T14" fmla="*/ 597 w 21600"/>
                  <a:gd name="T15" fmla="*/ 9568 h 21600"/>
                  <a:gd name="T16" fmla="*/ 10800 w 21600"/>
                  <a:gd name="T17" fmla="*/ 1046 h 21600"/>
                  <a:gd name="T18" fmla="*/ 21003 w 21600"/>
                  <a:gd name="T19" fmla="*/ 956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116" y="9631"/>
                    </a:moveTo>
                    <a:cubicBezTo>
                      <a:pt x="1707" y="4731"/>
                      <a:pt x="5865" y="1045"/>
                      <a:pt x="10800" y="1045"/>
                    </a:cubicBezTo>
                    <a:cubicBezTo>
                      <a:pt x="15734" y="1045"/>
                      <a:pt x="19892" y="4731"/>
                      <a:pt x="20483" y="9631"/>
                    </a:cubicBezTo>
                    <a:lnTo>
                      <a:pt x="21522" y="9505"/>
                    </a:lnTo>
                    <a:cubicBezTo>
                      <a:pt x="20867" y="4080"/>
                      <a:pt x="16264" y="0"/>
                      <a:pt x="10799" y="0"/>
                    </a:cubicBezTo>
                    <a:cubicBezTo>
                      <a:pt x="5335" y="0"/>
                      <a:pt x="732" y="4080"/>
                      <a:pt x="77" y="9505"/>
                    </a:cubicBezTo>
                    <a:close/>
                  </a:path>
                </a:pathLst>
              </a:custGeom>
              <a:solidFill>
                <a:schemeClr val="tx1"/>
              </a:solidFill>
              <a:ln w="9525">
                <a:noFill/>
                <a:miter lim="800000"/>
                <a:headEnd/>
                <a:tailEnd/>
              </a:ln>
              <a:effectLst/>
            </p:spPr>
            <p:txBody>
              <a:bodyPr wrap="none" anchor="ctr">
                <a:prstTxWarp prst="textNoShape">
                  <a:avLst/>
                </a:prstTxWarp>
              </a:bodyPr>
              <a:lstStyle/>
              <a:p>
                <a:endParaRPr lang="en-US" dirty="0"/>
              </a:p>
            </p:txBody>
          </p:sp>
          <p:sp>
            <p:nvSpPr>
              <p:cNvPr id="121887" name="Freeform 31"/>
              <p:cNvSpPr>
                <a:spLocks/>
              </p:cNvSpPr>
              <p:nvPr/>
            </p:nvSpPr>
            <p:spPr bwMode="auto">
              <a:xfrm>
                <a:off x="3000" y="1757"/>
                <a:ext cx="293" cy="192"/>
              </a:xfrm>
              <a:custGeom>
                <a:avLst/>
                <a:gdLst/>
                <a:ahLst/>
                <a:cxnLst>
                  <a:cxn ang="0">
                    <a:pos x="202" y="0"/>
                  </a:cxn>
                  <a:cxn ang="0">
                    <a:pos x="233" y="0"/>
                  </a:cxn>
                  <a:cxn ang="0">
                    <a:pos x="293" y="0"/>
                  </a:cxn>
                  <a:cxn ang="0">
                    <a:pos x="175" y="192"/>
                  </a:cxn>
                  <a:cxn ang="0">
                    <a:pos x="0" y="7"/>
                  </a:cxn>
                  <a:cxn ang="0">
                    <a:pos x="202" y="0"/>
                  </a:cxn>
                </a:cxnLst>
                <a:rect l="0" t="0" r="r" b="b"/>
                <a:pathLst>
                  <a:path w="293" h="192">
                    <a:moveTo>
                      <a:pt x="202" y="0"/>
                    </a:moveTo>
                    <a:cubicBezTo>
                      <a:pt x="212" y="0"/>
                      <a:pt x="223" y="0"/>
                      <a:pt x="233" y="0"/>
                    </a:cubicBezTo>
                    <a:lnTo>
                      <a:pt x="293" y="0"/>
                    </a:lnTo>
                    <a:lnTo>
                      <a:pt x="175" y="192"/>
                    </a:lnTo>
                    <a:lnTo>
                      <a:pt x="0" y="7"/>
                    </a:lnTo>
                    <a:lnTo>
                      <a:pt x="202" y="0"/>
                    </a:lnTo>
                    <a:close/>
                  </a:path>
                </a:pathLst>
              </a:custGeom>
              <a:solidFill>
                <a:schemeClr val="tx1"/>
              </a:solidFill>
              <a:ln w="9525">
                <a:noFill/>
                <a:round/>
                <a:headEnd/>
                <a:tailEnd/>
              </a:ln>
              <a:effectLst/>
            </p:spPr>
            <p:txBody>
              <a:bodyPr>
                <a:prstTxWarp prst="textNoShape">
                  <a:avLst/>
                </a:prstTxWarp>
              </a:bodyPr>
              <a:lstStyle/>
              <a:p>
                <a:endParaRPr lang="en-US" dirty="0"/>
              </a:p>
            </p:txBody>
          </p:sp>
        </p:grpSp>
        <p:sp>
          <p:nvSpPr>
            <p:cNvPr id="121888" name="Rectangle 32"/>
            <p:cNvSpPr>
              <a:spLocks noChangeArrowheads="1"/>
            </p:cNvSpPr>
            <p:nvPr/>
          </p:nvSpPr>
          <p:spPr bwMode="auto">
            <a:xfrm>
              <a:off x="3110" y="1740"/>
              <a:ext cx="83" cy="56"/>
            </a:xfrm>
            <a:prstGeom prst="rect">
              <a:avLst/>
            </a:prstGeom>
            <a:solidFill>
              <a:schemeClr val="tx1"/>
            </a:solidFill>
            <a:ln w="9525">
              <a:noFill/>
              <a:miter lim="800000"/>
              <a:headEnd/>
              <a:tailEnd/>
            </a:ln>
            <a:effectLst/>
          </p:spPr>
          <p:txBody>
            <a:bodyPr wrap="none" anchor="ctr">
              <a:prstTxWarp prst="textNoShape">
                <a:avLst/>
              </a:prstTxWarp>
            </a:bodyPr>
            <a:lstStyle/>
            <a:p>
              <a:endParaRPr lang="en-US" dirty="0"/>
            </a:p>
          </p:txBody>
        </p:sp>
      </p:grpSp>
      <p:sp>
        <p:nvSpPr>
          <p:cNvPr id="121889" name="Freeform 33"/>
          <p:cNvSpPr>
            <a:spLocks/>
          </p:cNvSpPr>
          <p:nvPr/>
        </p:nvSpPr>
        <p:spPr bwMode="auto">
          <a:xfrm>
            <a:off x="6907213" y="2665413"/>
            <a:ext cx="1690687" cy="1557337"/>
          </a:xfrm>
          <a:custGeom>
            <a:avLst/>
            <a:gdLst/>
            <a:ahLst/>
            <a:cxnLst>
              <a:cxn ang="0">
                <a:pos x="140" y="570"/>
              </a:cxn>
              <a:cxn ang="0">
                <a:pos x="902" y="58"/>
              </a:cxn>
              <a:cxn ang="0">
                <a:pos x="1292" y="224"/>
              </a:cxn>
              <a:cxn ang="0">
                <a:pos x="1190" y="762"/>
              </a:cxn>
              <a:cxn ang="0">
                <a:pos x="755" y="1095"/>
              </a:cxn>
              <a:cxn ang="0">
                <a:pos x="416" y="1165"/>
              </a:cxn>
              <a:cxn ang="0">
                <a:pos x="556" y="928"/>
              </a:cxn>
              <a:cxn ang="0">
                <a:pos x="326" y="922"/>
              </a:cxn>
              <a:cxn ang="0">
                <a:pos x="64" y="941"/>
              </a:cxn>
              <a:cxn ang="0">
                <a:pos x="140" y="570"/>
              </a:cxn>
            </a:cxnLst>
            <a:rect l="0" t="0" r="r" b="b"/>
            <a:pathLst>
              <a:path w="1340" h="1193">
                <a:moveTo>
                  <a:pt x="140" y="570"/>
                </a:moveTo>
                <a:cubicBezTo>
                  <a:pt x="280" y="423"/>
                  <a:pt x="710" y="116"/>
                  <a:pt x="902" y="58"/>
                </a:cubicBezTo>
                <a:cubicBezTo>
                  <a:pt x="1094" y="0"/>
                  <a:pt x="1244" y="107"/>
                  <a:pt x="1292" y="224"/>
                </a:cubicBezTo>
                <a:cubicBezTo>
                  <a:pt x="1340" y="341"/>
                  <a:pt x="1279" y="617"/>
                  <a:pt x="1190" y="762"/>
                </a:cubicBezTo>
                <a:cubicBezTo>
                  <a:pt x="1101" y="907"/>
                  <a:pt x="884" y="1028"/>
                  <a:pt x="755" y="1095"/>
                </a:cubicBezTo>
                <a:cubicBezTo>
                  <a:pt x="626" y="1162"/>
                  <a:pt x="449" y="1193"/>
                  <a:pt x="416" y="1165"/>
                </a:cubicBezTo>
                <a:cubicBezTo>
                  <a:pt x="383" y="1137"/>
                  <a:pt x="571" y="968"/>
                  <a:pt x="556" y="928"/>
                </a:cubicBezTo>
                <a:cubicBezTo>
                  <a:pt x="541" y="888"/>
                  <a:pt x="408" y="920"/>
                  <a:pt x="326" y="922"/>
                </a:cubicBezTo>
                <a:cubicBezTo>
                  <a:pt x="244" y="924"/>
                  <a:pt x="91" y="995"/>
                  <a:pt x="64" y="941"/>
                </a:cubicBezTo>
                <a:cubicBezTo>
                  <a:pt x="37" y="887"/>
                  <a:pt x="0" y="717"/>
                  <a:pt x="140" y="570"/>
                </a:cubicBezTo>
                <a:close/>
              </a:path>
            </a:pathLst>
          </a:custGeom>
          <a:solidFill>
            <a:srgbClr val="FF0000"/>
          </a:solidFill>
          <a:ln w="25400">
            <a:solidFill>
              <a:schemeClr val="tx1"/>
            </a:solidFill>
            <a:round/>
            <a:headEnd/>
            <a:tailEnd/>
          </a:ln>
          <a:effectLst/>
        </p:spPr>
        <p:txBody>
          <a:bodyPr>
            <a:prstTxWarp prst="textNoShape">
              <a:avLst/>
            </a:prstTxWarp>
          </a:bodyPr>
          <a:lstStyle/>
          <a:p>
            <a:endParaRPr lang="en-US" dirty="0"/>
          </a:p>
        </p:txBody>
      </p:sp>
      <p:sp>
        <p:nvSpPr>
          <p:cNvPr id="121890" name="Oval 34"/>
          <p:cNvSpPr>
            <a:spLocks noChangeArrowheads="1"/>
          </p:cNvSpPr>
          <p:nvPr/>
        </p:nvSpPr>
        <p:spPr bwMode="auto">
          <a:xfrm>
            <a:off x="6632575" y="4603750"/>
            <a:ext cx="638175" cy="303213"/>
          </a:xfrm>
          <a:prstGeom prst="ellipse">
            <a:avLst/>
          </a:prstGeom>
          <a:solidFill>
            <a:srgbClr val="CC0000"/>
          </a:solidFill>
          <a:ln w="25400">
            <a:noFill/>
            <a:round/>
            <a:headEnd/>
            <a:tailEnd/>
          </a:ln>
        </p:spPr>
        <p:txBody>
          <a:bodyPr>
            <a:prstTxWarp prst="textNoShape">
              <a:avLst/>
            </a:prstTxWarp>
          </a:bodyPr>
          <a:lstStyle/>
          <a:p>
            <a:endParaRPr lang="en-US" dirty="0"/>
          </a:p>
        </p:txBody>
      </p:sp>
      <p:sp>
        <p:nvSpPr>
          <p:cNvPr id="121891" name="Text Box 35"/>
          <p:cNvSpPr txBox="1">
            <a:spLocks noChangeArrowheads="1"/>
          </p:cNvSpPr>
          <p:nvPr/>
        </p:nvSpPr>
        <p:spPr bwMode="auto">
          <a:xfrm>
            <a:off x="1589088" y="2482850"/>
            <a:ext cx="1238250"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Rolling on EC</a:t>
            </a:r>
          </a:p>
        </p:txBody>
      </p:sp>
      <p:sp>
        <p:nvSpPr>
          <p:cNvPr id="121892" name="Text Box 36"/>
          <p:cNvSpPr txBox="1">
            <a:spLocks noChangeArrowheads="1"/>
          </p:cNvSpPr>
          <p:nvPr/>
        </p:nvSpPr>
        <p:spPr bwMode="auto">
          <a:xfrm>
            <a:off x="3294063" y="3513138"/>
            <a:ext cx="2093912"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Firmly adhere EC</a:t>
            </a:r>
          </a:p>
        </p:txBody>
      </p:sp>
      <p:sp>
        <p:nvSpPr>
          <p:cNvPr id="121893" name="Text Box 37"/>
          <p:cNvSpPr txBox="1">
            <a:spLocks noChangeArrowheads="1"/>
          </p:cNvSpPr>
          <p:nvPr/>
        </p:nvSpPr>
        <p:spPr bwMode="auto">
          <a:xfrm>
            <a:off x="5353050" y="2657475"/>
            <a:ext cx="1412875"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Firmly adhere circulating cell</a:t>
            </a:r>
          </a:p>
        </p:txBody>
      </p:sp>
      <p:sp>
        <p:nvSpPr>
          <p:cNvPr id="121894" name="Text Box 38"/>
          <p:cNvSpPr txBox="1">
            <a:spLocks noChangeArrowheads="1"/>
          </p:cNvSpPr>
          <p:nvPr/>
        </p:nvSpPr>
        <p:spPr bwMode="auto">
          <a:xfrm>
            <a:off x="7367588" y="1895475"/>
            <a:ext cx="1290637" cy="4572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Rolling on circulating cell</a:t>
            </a:r>
          </a:p>
        </p:txBody>
      </p:sp>
      <p:sp>
        <p:nvSpPr>
          <p:cNvPr id="121895" name="Text Box 39"/>
          <p:cNvSpPr txBox="1">
            <a:spLocks noChangeArrowheads="1"/>
          </p:cNvSpPr>
          <p:nvPr/>
        </p:nvSpPr>
        <p:spPr bwMode="auto">
          <a:xfrm rot="19800000">
            <a:off x="5262563" y="4419600"/>
            <a:ext cx="82232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VCAM-1</a:t>
            </a:r>
          </a:p>
        </p:txBody>
      </p:sp>
      <p:sp>
        <p:nvSpPr>
          <p:cNvPr id="121896" name="Text Box 40"/>
          <p:cNvSpPr txBox="1">
            <a:spLocks noChangeArrowheads="1"/>
          </p:cNvSpPr>
          <p:nvPr/>
        </p:nvSpPr>
        <p:spPr bwMode="auto">
          <a:xfrm rot="19800000">
            <a:off x="5884863" y="3843338"/>
            <a:ext cx="822325"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ICAM-1</a:t>
            </a:r>
          </a:p>
        </p:txBody>
      </p:sp>
      <p:sp>
        <p:nvSpPr>
          <p:cNvPr id="121897" name="Text Box 41"/>
          <p:cNvSpPr txBox="1">
            <a:spLocks noChangeArrowheads="1"/>
          </p:cNvSpPr>
          <p:nvPr/>
        </p:nvSpPr>
        <p:spPr bwMode="auto">
          <a:xfrm rot="19800000">
            <a:off x="6149975" y="4268788"/>
            <a:ext cx="660400"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MAC1</a:t>
            </a:r>
          </a:p>
        </p:txBody>
      </p:sp>
      <p:sp>
        <p:nvSpPr>
          <p:cNvPr id="121898" name="Text Box 42"/>
          <p:cNvSpPr txBox="1">
            <a:spLocks noChangeArrowheads="1"/>
          </p:cNvSpPr>
          <p:nvPr/>
        </p:nvSpPr>
        <p:spPr bwMode="auto">
          <a:xfrm rot="19800000">
            <a:off x="6051550" y="4048125"/>
            <a:ext cx="831850"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LFA-1</a:t>
            </a:r>
          </a:p>
        </p:txBody>
      </p:sp>
      <p:sp>
        <p:nvSpPr>
          <p:cNvPr id="121899" name="Freeform 43"/>
          <p:cNvSpPr>
            <a:spLocks/>
          </p:cNvSpPr>
          <p:nvPr/>
        </p:nvSpPr>
        <p:spPr bwMode="auto">
          <a:xfrm>
            <a:off x="2427288" y="3816350"/>
            <a:ext cx="2128837" cy="1335088"/>
          </a:xfrm>
          <a:custGeom>
            <a:avLst/>
            <a:gdLst/>
            <a:ahLst/>
            <a:cxnLst>
              <a:cxn ang="0">
                <a:pos x="123" y="58"/>
              </a:cxn>
              <a:cxn ang="0">
                <a:pos x="44" y="58"/>
              </a:cxn>
              <a:cxn ang="0">
                <a:pos x="5" y="60"/>
              </a:cxn>
              <a:cxn ang="0">
                <a:pos x="10" y="41"/>
              </a:cxn>
              <a:cxn ang="0">
                <a:pos x="24" y="31"/>
              </a:cxn>
              <a:cxn ang="0">
                <a:pos x="71" y="11"/>
              </a:cxn>
              <a:cxn ang="0">
                <a:pos x="108" y="7"/>
              </a:cxn>
              <a:cxn ang="0">
                <a:pos x="123" y="58"/>
              </a:cxn>
            </a:cxnLst>
            <a:rect l="0" t="0" r="r" b="b"/>
            <a:pathLst>
              <a:path w="134" h="67">
                <a:moveTo>
                  <a:pt x="123" y="58"/>
                </a:moveTo>
                <a:cubicBezTo>
                  <a:pt x="113" y="67"/>
                  <a:pt x="63" y="58"/>
                  <a:pt x="44" y="58"/>
                </a:cubicBezTo>
                <a:cubicBezTo>
                  <a:pt x="24" y="59"/>
                  <a:pt x="11" y="63"/>
                  <a:pt x="5" y="60"/>
                </a:cubicBezTo>
                <a:cubicBezTo>
                  <a:pt x="0" y="57"/>
                  <a:pt x="7" y="46"/>
                  <a:pt x="10" y="41"/>
                </a:cubicBezTo>
                <a:cubicBezTo>
                  <a:pt x="13" y="36"/>
                  <a:pt x="14" y="36"/>
                  <a:pt x="24" y="31"/>
                </a:cubicBezTo>
                <a:cubicBezTo>
                  <a:pt x="34" y="26"/>
                  <a:pt x="57" y="15"/>
                  <a:pt x="71" y="11"/>
                </a:cubicBezTo>
                <a:cubicBezTo>
                  <a:pt x="85" y="7"/>
                  <a:pt x="98" y="0"/>
                  <a:pt x="108" y="7"/>
                </a:cubicBezTo>
                <a:cubicBezTo>
                  <a:pt x="117" y="15"/>
                  <a:pt x="134" y="50"/>
                  <a:pt x="123" y="58"/>
                </a:cubicBezTo>
                <a:close/>
              </a:path>
            </a:pathLst>
          </a:custGeom>
          <a:solidFill>
            <a:srgbClr val="FF0000"/>
          </a:solidFill>
          <a:ln w="25400" cap="rnd">
            <a:solidFill>
              <a:srgbClr val="000000"/>
            </a:solidFill>
            <a:prstDash val="solid"/>
            <a:round/>
            <a:headEnd/>
            <a:tailEnd/>
          </a:ln>
        </p:spPr>
        <p:txBody>
          <a:bodyPr>
            <a:prstTxWarp prst="textNoShape">
              <a:avLst/>
            </a:prstTxWarp>
          </a:bodyPr>
          <a:lstStyle/>
          <a:p>
            <a:endParaRPr lang="en-US" dirty="0"/>
          </a:p>
        </p:txBody>
      </p:sp>
      <p:sp>
        <p:nvSpPr>
          <p:cNvPr id="121900" name="Oval 44"/>
          <p:cNvSpPr>
            <a:spLocks noChangeArrowheads="1"/>
          </p:cNvSpPr>
          <p:nvPr/>
        </p:nvSpPr>
        <p:spPr bwMode="auto">
          <a:xfrm>
            <a:off x="3332163" y="4238625"/>
            <a:ext cx="455612" cy="303213"/>
          </a:xfrm>
          <a:prstGeom prst="ellipse">
            <a:avLst/>
          </a:prstGeom>
          <a:solidFill>
            <a:srgbClr val="CC0000"/>
          </a:solidFill>
          <a:ln w="25400">
            <a:noFill/>
            <a:round/>
            <a:headEnd/>
            <a:tailEnd/>
          </a:ln>
        </p:spPr>
        <p:txBody>
          <a:bodyPr>
            <a:prstTxWarp prst="textNoShape">
              <a:avLst/>
            </a:prstTxWarp>
          </a:bodyPr>
          <a:lstStyle/>
          <a:p>
            <a:endParaRPr lang="en-US" dirty="0"/>
          </a:p>
        </p:txBody>
      </p:sp>
      <p:sp>
        <p:nvSpPr>
          <p:cNvPr id="121901" name="Text Box 45"/>
          <p:cNvSpPr txBox="1">
            <a:spLocks noChangeArrowheads="1"/>
          </p:cNvSpPr>
          <p:nvPr/>
        </p:nvSpPr>
        <p:spPr bwMode="auto">
          <a:xfrm>
            <a:off x="3724275" y="5068888"/>
            <a:ext cx="822325"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ICAM-1</a:t>
            </a:r>
          </a:p>
        </p:txBody>
      </p:sp>
      <p:sp>
        <p:nvSpPr>
          <p:cNvPr id="121902" name="Text Box 46"/>
          <p:cNvSpPr txBox="1">
            <a:spLocks noChangeArrowheads="1"/>
          </p:cNvSpPr>
          <p:nvPr/>
        </p:nvSpPr>
        <p:spPr bwMode="auto">
          <a:xfrm>
            <a:off x="3756025" y="4805363"/>
            <a:ext cx="831850"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LFA-1</a:t>
            </a:r>
          </a:p>
        </p:txBody>
      </p:sp>
      <p:sp>
        <p:nvSpPr>
          <p:cNvPr id="121903" name="Text Box 47"/>
          <p:cNvSpPr txBox="1">
            <a:spLocks noChangeArrowheads="1"/>
          </p:cNvSpPr>
          <p:nvPr/>
        </p:nvSpPr>
        <p:spPr bwMode="auto">
          <a:xfrm>
            <a:off x="3759200" y="4645025"/>
            <a:ext cx="660400"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MAC1</a:t>
            </a:r>
          </a:p>
        </p:txBody>
      </p:sp>
      <p:sp>
        <p:nvSpPr>
          <p:cNvPr id="121904" name="Text Box 48"/>
          <p:cNvSpPr txBox="1">
            <a:spLocks noChangeArrowheads="1"/>
          </p:cNvSpPr>
          <p:nvPr/>
        </p:nvSpPr>
        <p:spPr bwMode="auto">
          <a:xfrm>
            <a:off x="2416175" y="5040313"/>
            <a:ext cx="822325"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VCAM-1</a:t>
            </a:r>
          </a:p>
        </p:txBody>
      </p:sp>
      <p:sp>
        <p:nvSpPr>
          <p:cNvPr id="121905" name="Text Box 49"/>
          <p:cNvSpPr txBox="1">
            <a:spLocks noChangeArrowheads="1"/>
          </p:cNvSpPr>
          <p:nvPr/>
        </p:nvSpPr>
        <p:spPr bwMode="auto">
          <a:xfrm>
            <a:off x="2468563" y="4754563"/>
            <a:ext cx="822325"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VLA-4</a:t>
            </a:r>
          </a:p>
        </p:txBody>
      </p:sp>
      <p:sp>
        <p:nvSpPr>
          <p:cNvPr id="121906" name="Text Box 50"/>
          <p:cNvSpPr txBox="1">
            <a:spLocks noChangeArrowheads="1"/>
          </p:cNvSpPr>
          <p:nvPr/>
        </p:nvSpPr>
        <p:spPr bwMode="auto">
          <a:xfrm>
            <a:off x="23813" y="168275"/>
            <a:ext cx="8955087" cy="1311275"/>
          </a:xfrm>
          <a:prstGeom prst="rect">
            <a:avLst/>
          </a:prstGeom>
          <a:noFill/>
          <a:ln w="9525">
            <a:noFill/>
            <a:miter lim="800000"/>
            <a:headEnd/>
            <a:tailEnd/>
          </a:ln>
          <a:effectLst/>
        </p:spPr>
        <p:txBody>
          <a:bodyPr>
            <a:prstTxWarp prst="textNoShape">
              <a:avLst/>
            </a:prstTxWarp>
            <a:spAutoFit/>
          </a:bodyPr>
          <a:lstStyle/>
          <a:p>
            <a:pPr algn="ctr"/>
            <a:r>
              <a:rPr lang="en-US" sz="4000" b="1" dirty="0">
                <a:solidFill>
                  <a:srgbClr val="0033CC"/>
                </a:solidFill>
              </a:rPr>
              <a:t>Model Structure: </a:t>
            </a:r>
          </a:p>
          <a:p>
            <a:pPr algn="ctr"/>
            <a:r>
              <a:rPr lang="en-US" sz="4000" b="1" dirty="0">
                <a:solidFill>
                  <a:srgbClr val="0033CC"/>
                </a:solidFill>
              </a:rPr>
              <a:t>Adhesion Molecules</a:t>
            </a:r>
          </a:p>
        </p:txBody>
      </p:sp>
      <p:sp>
        <p:nvSpPr>
          <p:cNvPr id="121907" name="Oval 51"/>
          <p:cNvSpPr>
            <a:spLocks noChangeArrowheads="1"/>
          </p:cNvSpPr>
          <p:nvPr/>
        </p:nvSpPr>
        <p:spPr bwMode="auto">
          <a:xfrm rot="3600000">
            <a:off x="7880350" y="2957513"/>
            <a:ext cx="336550" cy="425450"/>
          </a:xfrm>
          <a:prstGeom prst="ellipse">
            <a:avLst/>
          </a:prstGeom>
          <a:solidFill>
            <a:srgbClr val="CC0000"/>
          </a:solidFill>
          <a:ln w="8001">
            <a:noFill/>
            <a:round/>
            <a:headEnd/>
            <a:tailEnd/>
          </a:ln>
        </p:spPr>
        <p:txBody>
          <a:bodyPr>
            <a:prstTxWarp prst="textNoShape">
              <a:avLst/>
            </a:prstTxWarp>
          </a:bodyPr>
          <a:lstStyle/>
          <a:p>
            <a:endParaRPr lang="en-US" dirty="0"/>
          </a:p>
        </p:txBody>
      </p:sp>
      <p:sp>
        <p:nvSpPr>
          <p:cNvPr id="121908" name="Text Box 52"/>
          <p:cNvSpPr txBox="1">
            <a:spLocks noChangeArrowheads="1"/>
          </p:cNvSpPr>
          <p:nvPr/>
        </p:nvSpPr>
        <p:spPr bwMode="auto">
          <a:xfrm>
            <a:off x="6938963" y="3632200"/>
            <a:ext cx="82232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CD34</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Freeform 2"/>
          <p:cNvSpPr>
            <a:spLocks/>
          </p:cNvSpPr>
          <p:nvPr/>
        </p:nvSpPr>
        <p:spPr bwMode="auto">
          <a:xfrm>
            <a:off x="6246813" y="4884738"/>
            <a:ext cx="1341437" cy="1017587"/>
          </a:xfrm>
          <a:custGeom>
            <a:avLst/>
            <a:gdLst/>
            <a:ahLst/>
            <a:cxnLst>
              <a:cxn ang="0">
                <a:pos x="62" y="1"/>
              </a:cxn>
              <a:cxn ang="0">
                <a:pos x="23" y="9"/>
              </a:cxn>
              <a:cxn ang="0">
                <a:pos x="8" y="28"/>
              </a:cxn>
              <a:cxn ang="0">
                <a:pos x="0" y="46"/>
              </a:cxn>
              <a:cxn ang="0">
                <a:pos x="7" y="66"/>
              </a:cxn>
              <a:cxn ang="0">
                <a:pos x="20" y="69"/>
              </a:cxn>
              <a:cxn ang="0">
                <a:pos x="40" y="79"/>
              </a:cxn>
              <a:cxn ang="0">
                <a:pos x="68" y="81"/>
              </a:cxn>
              <a:cxn ang="0">
                <a:pos x="82" y="66"/>
              </a:cxn>
              <a:cxn ang="0">
                <a:pos x="91" y="41"/>
              </a:cxn>
              <a:cxn ang="0">
                <a:pos x="89" y="12"/>
              </a:cxn>
              <a:cxn ang="0">
                <a:pos x="62" y="1"/>
              </a:cxn>
            </a:cxnLst>
            <a:rect l="0" t="0" r="r" b="b"/>
            <a:pathLst>
              <a:path w="93" h="83">
                <a:moveTo>
                  <a:pt x="62" y="1"/>
                </a:moveTo>
                <a:cubicBezTo>
                  <a:pt x="51" y="0"/>
                  <a:pt x="32" y="4"/>
                  <a:pt x="23" y="9"/>
                </a:cubicBezTo>
                <a:cubicBezTo>
                  <a:pt x="14" y="14"/>
                  <a:pt x="12" y="22"/>
                  <a:pt x="8" y="28"/>
                </a:cubicBezTo>
                <a:cubicBezTo>
                  <a:pt x="4" y="34"/>
                  <a:pt x="1" y="39"/>
                  <a:pt x="0" y="46"/>
                </a:cubicBezTo>
                <a:cubicBezTo>
                  <a:pt x="0" y="52"/>
                  <a:pt x="3" y="62"/>
                  <a:pt x="7" y="66"/>
                </a:cubicBezTo>
                <a:cubicBezTo>
                  <a:pt x="10" y="70"/>
                  <a:pt x="15" y="67"/>
                  <a:pt x="20" y="69"/>
                </a:cubicBezTo>
                <a:cubicBezTo>
                  <a:pt x="26" y="72"/>
                  <a:pt x="32" y="77"/>
                  <a:pt x="40" y="79"/>
                </a:cubicBezTo>
                <a:cubicBezTo>
                  <a:pt x="48" y="81"/>
                  <a:pt x="61" y="83"/>
                  <a:pt x="68" y="81"/>
                </a:cubicBezTo>
                <a:cubicBezTo>
                  <a:pt x="75" y="78"/>
                  <a:pt x="78" y="73"/>
                  <a:pt x="82" y="66"/>
                </a:cubicBezTo>
                <a:cubicBezTo>
                  <a:pt x="86" y="60"/>
                  <a:pt x="90" y="50"/>
                  <a:pt x="91" y="41"/>
                </a:cubicBezTo>
                <a:cubicBezTo>
                  <a:pt x="92" y="32"/>
                  <a:pt x="93" y="18"/>
                  <a:pt x="89" y="12"/>
                </a:cubicBezTo>
                <a:cubicBezTo>
                  <a:pt x="85" y="5"/>
                  <a:pt x="73" y="1"/>
                  <a:pt x="62" y="1"/>
                </a:cubicBezTo>
                <a:close/>
              </a:path>
            </a:pathLst>
          </a:custGeom>
          <a:gradFill rotWithShape="1">
            <a:gsLst>
              <a:gs pos="0">
                <a:srgbClr val="009900"/>
              </a:gs>
              <a:gs pos="100000">
                <a:srgbClr val="009900">
                  <a:gamma/>
                  <a:shade val="46275"/>
                  <a:invGamma/>
                </a:srgbClr>
              </a:gs>
            </a:gsLst>
            <a:lin ang="5400000" scaled="1"/>
          </a:gradFill>
          <a:ln w="25400" cap="rnd">
            <a:solidFill>
              <a:srgbClr val="000000"/>
            </a:solidFill>
            <a:prstDash val="solid"/>
            <a:round/>
            <a:headEnd/>
            <a:tailEnd/>
          </a:ln>
        </p:spPr>
        <p:txBody>
          <a:bodyPr>
            <a:prstTxWarp prst="textNoShape">
              <a:avLst/>
            </a:prstTxWarp>
          </a:bodyPr>
          <a:lstStyle/>
          <a:p>
            <a:endParaRPr lang="en-US" dirty="0"/>
          </a:p>
        </p:txBody>
      </p:sp>
      <p:sp>
        <p:nvSpPr>
          <p:cNvPr id="123907" name="Oval 3"/>
          <p:cNvSpPr>
            <a:spLocks noChangeArrowheads="1"/>
          </p:cNvSpPr>
          <p:nvPr/>
        </p:nvSpPr>
        <p:spPr bwMode="auto">
          <a:xfrm>
            <a:off x="6775450" y="5130800"/>
            <a:ext cx="431800" cy="317500"/>
          </a:xfrm>
          <a:prstGeom prst="ellipse">
            <a:avLst/>
          </a:prstGeom>
          <a:gradFill rotWithShape="1">
            <a:gsLst>
              <a:gs pos="0">
                <a:srgbClr val="009900"/>
              </a:gs>
              <a:gs pos="100000">
                <a:srgbClr val="009900">
                  <a:gamma/>
                  <a:shade val="46275"/>
                  <a:invGamma/>
                </a:srgbClr>
              </a:gs>
            </a:gsLst>
            <a:path path="shape">
              <a:fillToRect l="50000" t="50000" r="50000" b="50000"/>
            </a:path>
          </a:gradFill>
          <a:ln w="25400">
            <a:solidFill>
              <a:schemeClr val="tx1"/>
            </a:solidFill>
            <a:round/>
            <a:headEnd/>
            <a:tailEnd/>
          </a:ln>
        </p:spPr>
        <p:txBody>
          <a:bodyPr>
            <a:prstTxWarp prst="textNoShape">
              <a:avLst/>
            </a:prstTxWarp>
          </a:bodyPr>
          <a:lstStyle/>
          <a:p>
            <a:endParaRPr lang="en-US" dirty="0"/>
          </a:p>
        </p:txBody>
      </p:sp>
      <p:grpSp>
        <p:nvGrpSpPr>
          <p:cNvPr id="123908" name="Group 4"/>
          <p:cNvGrpSpPr>
            <a:grpSpLocks/>
          </p:cNvGrpSpPr>
          <p:nvPr/>
        </p:nvGrpSpPr>
        <p:grpSpPr bwMode="auto">
          <a:xfrm>
            <a:off x="3406775" y="1730375"/>
            <a:ext cx="1835150" cy="989013"/>
            <a:chOff x="2387" y="286"/>
            <a:chExt cx="1341" cy="841"/>
          </a:xfrm>
        </p:grpSpPr>
        <p:sp>
          <p:nvSpPr>
            <p:cNvPr id="123909" name="Freeform 5"/>
            <p:cNvSpPr>
              <a:spLocks/>
            </p:cNvSpPr>
            <p:nvPr/>
          </p:nvSpPr>
          <p:spPr bwMode="auto">
            <a:xfrm>
              <a:off x="2387" y="286"/>
              <a:ext cx="1341" cy="841"/>
            </a:xfrm>
            <a:custGeom>
              <a:avLst/>
              <a:gdLst/>
              <a:ahLst/>
              <a:cxnLst>
                <a:cxn ang="0">
                  <a:pos x="123" y="58"/>
                </a:cxn>
                <a:cxn ang="0">
                  <a:pos x="44" y="58"/>
                </a:cxn>
                <a:cxn ang="0">
                  <a:pos x="5" y="60"/>
                </a:cxn>
                <a:cxn ang="0">
                  <a:pos x="10" y="41"/>
                </a:cxn>
                <a:cxn ang="0">
                  <a:pos x="24" y="31"/>
                </a:cxn>
                <a:cxn ang="0">
                  <a:pos x="71" y="11"/>
                </a:cxn>
                <a:cxn ang="0">
                  <a:pos x="108" y="7"/>
                </a:cxn>
                <a:cxn ang="0">
                  <a:pos x="123" y="58"/>
                </a:cxn>
              </a:cxnLst>
              <a:rect l="0" t="0" r="r" b="b"/>
              <a:pathLst>
                <a:path w="134" h="67">
                  <a:moveTo>
                    <a:pt x="123" y="58"/>
                  </a:moveTo>
                  <a:cubicBezTo>
                    <a:pt x="113" y="67"/>
                    <a:pt x="63" y="58"/>
                    <a:pt x="44" y="58"/>
                  </a:cubicBezTo>
                  <a:cubicBezTo>
                    <a:pt x="24" y="59"/>
                    <a:pt x="11" y="63"/>
                    <a:pt x="5" y="60"/>
                  </a:cubicBezTo>
                  <a:cubicBezTo>
                    <a:pt x="0" y="57"/>
                    <a:pt x="7" y="46"/>
                    <a:pt x="10" y="41"/>
                  </a:cubicBezTo>
                  <a:cubicBezTo>
                    <a:pt x="13" y="36"/>
                    <a:pt x="14" y="36"/>
                    <a:pt x="24" y="31"/>
                  </a:cubicBezTo>
                  <a:cubicBezTo>
                    <a:pt x="34" y="26"/>
                    <a:pt x="57" y="15"/>
                    <a:pt x="71" y="11"/>
                  </a:cubicBezTo>
                  <a:cubicBezTo>
                    <a:pt x="85" y="7"/>
                    <a:pt x="98" y="0"/>
                    <a:pt x="108" y="7"/>
                  </a:cubicBezTo>
                  <a:cubicBezTo>
                    <a:pt x="117" y="15"/>
                    <a:pt x="134" y="50"/>
                    <a:pt x="123" y="58"/>
                  </a:cubicBezTo>
                  <a:close/>
                </a:path>
              </a:pathLst>
            </a:custGeom>
            <a:gradFill rotWithShape="1">
              <a:gsLst>
                <a:gs pos="0">
                  <a:srgbClr val="FF0000"/>
                </a:gs>
                <a:gs pos="100000">
                  <a:srgbClr val="FF0000">
                    <a:gamma/>
                    <a:shade val="46275"/>
                    <a:invGamma/>
                  </a:srgbClr>
                </a:gs>
              </a:gsLst>
              <a:lin ang="5400000" scaled="1"/>
            </a:gradFill>
            <a:ln w="25400" cap="rnd">
              <a:solidFill>
                <a:srgbClr val="000000"/>
              </a:solidFill>
              <a:prstDash val="solid"/>
              <a:round/>
              <a:headEnd/>
              <a:tailEnd/>
            </a:ln>
          </p:spPr>
          <p:txBody>
            <a:bodyPr>
              <a:prstTxWarp prst="textNoShape">
                <a:avLst/>
              </a:prstTxWarp>
            </a:bodyPr>
            <a:lstStyle/>
            <a:p>
              <a:endParaRPr lang="en-US" dirty="0"/>
            </a:p>
          </p:txBody>
        </p:sp>
        <p:sp>
          <p:nvSpPr>
            <p:cNvPr id="123910" name="Oval 6"/>
            <p:cNvSpPr>
              <a:spLocks noChangeArrowheads="1"/>
            </p:cNvSpPr>
            <p:nvPr/>
          </p:nvSpPr>
          <p:spPr bwMode="auto">
            <a:xfrm>
              <a:off x="3070" y="496"/>
              <a:ext cx="380" cy="276"/>
            </a:xfrm>
            <a:prstGeom prst="ellipse">
              <a:avLst/>
            </a:prstGeom>
            <a:gradFill rotWithShape="1">
              <a:gsLst>
                <a:gs pos="0">
                  <a:srgbClr val="FF0000"/>
                </a:gs>
                <a:gs pos="100000">
                  <a:srgbClr val="FF0000">
                    <a:gamma/>
                    <a:shade val="46275"/>
                    <a:invGamma/>
                  </a:srgbClr>
                </a:gs>
              </a:gsLst>
              <a:path path="shape">
                <a:fillToRect l="50000" t="50000" r="50000" b="50000"/>
              </a:path>
            </a:gradFill>
            <a:ln w="25400">
              <a:solidFill>
                <a:srgbClr val="000000"/>
              </a:solidFill>
              <a:round/>
              <a:headEnd/>
              <a:tailEnd/>
            </a:ln>
          </p:spPr>
          <p:txBody>
            <a:bodyPr>
              <a:prstTxWarp prst="textNoShape">
                <a:avLst/>
              </a:prstTxWarp>
            </a:bodyPr>
            <a:lstStyle/>
            <a:p>
              <a:endParaRPr lang="en-US" dirty="0"/>
            </a:p>
          </p:txBody>
        </p:sp>
      </p:grpSp>
      <p:grpSp>
        <p:nvGrpSpPr>
          <p:cNvPr id="123911" name="Group 7"/>
          <p:cNvGrpSpPr>
            <a:grpSpLocks/>
          </p:cNvGrpSpPr>
          <p:nvPr/>
        </p:nvGrpSpPr>
        <p:grpSpPr bwMode="auto">
          <a:xfrm>
            <a:off x="2857500" y="3589338"/>
            <a:ext cx="3436938" cy="712787"/>
            <a:chOff x="1806" y="1800"/>
            <a:chExt cx="2511" cy="606"/>
          </a:xfrm>
        </p:grpSpPr>
        <p:sp>
          <p:nvSpPr>
            <p:cNvPr id="123912" name="Freeform 8"/>
            <p:cNvSpPr>
              <a:spLocks/>
            </p:cNvSpPr>
            <p:nvPr/>
          </p:nvSpPr>
          <p:spPr bwMode="auto">
            <a:xfrm>
              <a:off x="1806" y="1800"/>
              <a:ext cx="2511" cy="606"/>
            </a:xfrm>
            <a:custGeom>
              <a:avLst/>
              <a:gdLst/>
              <a:ahLst/>
              <a:cxnLst>
                <a:cxn ang="0">
                  <a:pos x="313" y="601"/>
                </a:cxn>
                <a:cxn ang="0">
                  <a:pos x="1945" y="601"/>
                </a:cxn>
                <a:cxn ang="0">
                  <a:pos x="2309" y="569"/>
                </a:cxn>
                <a:cxn ang="0">
                  <a:pos x="2463" y="492"/>
                </a:cxn>
                <a:cxn ang="0">
                  <a:pos x="2021" y="415"/>
                </a:cxn>
                <a:cxn ang="0">
                  <a:pos x="1605" y="268"/>
                </a:cxn>
                <a:cxn ang="0">
                  <a:pos x="1439" y="44"/>
                </a:cxn>
                <a:cxn ang="0">
                  <a:pos x="1202" y="6"/>
                </a:cxn>
                <a:cxn ang="0">
                  <a:pos x="914" y="44"/>
                </a:cxn>
                <a:cxn ang="0">
                  <a:pos x="773" y="230"/>
                </a:cxn>
                <a:cxn ang="0">
                  <a:pos x="396" y="396"/>
                </a:cxn>
                <a:cxn ang="0">
                  <a:pos x="69" y="492"/>
                </a:cxn>
                <a:cxn ang="0">
                  <a:pos x="69" y="582"/>
                </a:cxn>
                <a:cxn ang="0">
                  <a:pos x="313" y="601"/>
                </a:cxn>
              </a:cxnLst>
              <a:rect l="0" t="0" r="r" b="b"/>
              <a:pathLst>
                <a:path w="2511" h="606">
                  <a:moveTo>
                    <a:pt x="313" y="601"/>
                  </a:moveTo>
                  <a:cubicBezTo>
                    <a:pt x="626" y="604"/>
                    <a:pt x="1612" y="606"/>
                    <a:pt x="1945" y="601"/>
                  </a:cubicBezTo>
                  <a:cubicBezTo>
                    <a:pt x="2278" y="596"/>
                    <a:pt x="2223" y="587"/>
                    <a:pt x="2309" y="569"/>
                  </a:cubicBezTo>
                  <a:cubicBezTo>
                    <a:pt x="2395" y="551"/>
                    <a:pt x="2511" y="518"/>
                    <a:pt x="2463" y="492"/>
                  </a:cubicBezTo>
                  <a:cubicBezTo>
                    <a:pt x="2415" y="466"/>
                    <a:pt x="2164" y="452"/>
                    <a:pt x="2021" y="415"/>
                  </a:cubicBezTo>
                  <a:cubicBezTo>
                    <a:pt x="1878" y="378"/>
                    <a:pt x="1702" y="330"/>
                    <a:pt x="1605" y="268"/>
                  </a:cubicBezTo>
                  <a:cubicBezTo>
                    <a:pt x="1508" y="206"/>
                    <a:pt x="1506" y="88"/>
                    <a:pt x="1439" y="44"/>
                  </a:cubicBezTo>
                  <a:cubicBezTo>
                    <a:pt x="1372" y="0"/>
                    <a:pt x="1289" y="6"/>
                    <a:pt x="1202" y="6"/>
                  </a:cubicBezTo>
                  <a:cubicBezTo>
                    <a:pt x="1115" y="6"/>
                    <a:pt x="985" y="7"/>
                    <a:pt x="914" y="44"/>
                  </a:cubicBezTo>
                  <a:cubicBezTo>
                    <a:pt x="843" y="81"/>
                    <a:pt x="859" y="171"/>
                    <a:pt x="773" y="230"/>
                  </a:cubicBezTo>
                  <a:cubicBezTo>
                    <a:pt x="687" y="289"/>
                    <a:pt x="513" y="352"/>
                    <a:pt x="396" y="396"/>
                  </a:cubicBezTo>
                  <a:cubicBezTo>
                    <a:pt x="279" y="440"/>
                    <a:pt x="123" y="461"/>
                    <a:pt x="69" y="492"/>
                  </a:cubicBezTo>
                  <a:cubicBezTo>
                    <a:pt x="15" y="523"/>
                    <a:pt x="31" y="565"/>
                    <a:pt x="69" y="582"/>
                  </a:cubicBezTo>
                  <a:cubicBezTo>
                    <a:pt x="107" y="599"/>
                    <a:pt x="0" y="598"/>
                    <a:pt x="313" y="601"/>
                  </a:cubicBezTo>
                  <a:close/>
                </a:path>
              </a:pathLst>
            </a:custGeom>
            <a:gradFill rotWithShape="1">
              <a:gsLst>
                <a:gs pos="0">
                  <a:srgbClr val="FFCC00"/>
                </a:gs>
                <a:gs pos="100000">
                  <a:srgbClr val="FFCC00">
                    <a:gamma/>
                    <a:shade val="46275"/>
                    <a:invGamma/>
                  </a:srgbClr>
                </a:gs>
              </a:gsLst>
              <a:lin ang="5400000" scaled="1"/>
            </a:gradFill>
            <a:ln w="25400">
              <a:solidFill>
                <a:schemeClr val="tx1"/>
              </a:solidFill>
              <a:round/>
              <a:headEnd/>
              <a:tailEnd/>
            </a:ln>
            <a:effectLst/>
          </p:spPr>
          <p:txBody>
            <a:bodyPr>
              <a:prstTxWarp prst="textNoShape">
                <a:avLst/>
              </a:prstTxWarp>
            </a:bodyPr>
            <a:lstStyle/>
            <a:p>
              <a:endParaRPr lang="en-US" dirty="0"/>
            </a:p>
          </p:txBody>
        </p:sp>
        <p:sp>
          <p:nvSpPr>
            <p:cNvPr id="123913" name="Oval 9"/>
            <p:cNvSpPr>
              <a:spLocks noChangeArrowheads="1"/>
            </p:cNvSpPr>
            <p:nvPr/>
          </p:nvSpPr>
          <p:spPr bwMode="auto">
            <a:xfrm>
              <a:off x="2903" y="1935"/>
              <a:ext cx="252" cy="193"/>
            </a:xfrm>
            <a:prstGeom prst="ellipse">
              <a:avLst/>
            </a:prstGeom>
            <a:gradFill rotWithShape="1">
              <a:gsLst>
                <a:gs pos="0">
                  <a:srgbClr val="FFCC00"/>
                </a:gs>
                <a:gs pos="100000">
                  <a:srgbClr val="FFCC00">
                    <a:gamma/>
                    <a:shade val="46275"/>
                    <a:invGamma/>
                  </a:srgbClr>
                </a:gs>
              </a:gsLst>
              <a:path path="shape">
                <a:fillToRect l="50000" t="50000" r="50000" b="50000"/>
              </a:path>
            </a:gradFill>
            <a:ln w="25400">
              <a:solidFill>
                <a:srgbClr val="000000"/>
              </a:solidFill>
              <a:round/>
              <a:headEnd/>
              <a:tailEnd/>
            </a:ln>
          </p:spPr>
          <p:txBody>
            <a:bodyPr>
              <a:prstTxWarp prst="textNoShape">
                <a:avLst/>
              </a:prstTxWarp>
            </a:bodyPr>
            <a:lstStyle/>
            <a:p>
              <a:endParaRPr lang="en-US" dirty="0"/>
            </a:p>
          </p:txBody>
        </p:sp>
      </p:grpSp>
      <p:grpSp>
        <p:nvGrpSpPr>
          <p:cNvPr id="123914" name="Group 10"/>
          <p:cNvGrpSpPr>
            <a:grpSpLocks/>
          </p:cNvGrpSpPr>
          <p:nvPr/>
        </p:nvGrpSpPr>
        <p:grpSpPr bwMode="auto">
          <a:xfrm>
            <a:off x="630238" y="4310063"/>
            <a:ext cx="1789112" cy="1724025"/>
            <a:chOff x="535" y="2498"/>
            <a:chExt cx="1076" cy="1362"/>
          </a:xfrm>
        </p:grpSpPr>
        <p:sp>
          <p:nvSpPr>
            <p:cNvPr id="123915" name="Freeform 11"/>
            <p:cNvSpPr>
              <a:spLocks/>
            </p:cNvSpPr>
            <p:nvPr/>
          </p:nvSpPr>
          <p:spPr bwMode="auto">
            <a:xfrm>
              <a:off x="535" y="2498"/>
              <a:ext cx="1076" cy="1362"/>
            </a:xfrm>
            <a:custGeom>
              <a:avLst/>
              <a:gdLst/>
              <a:ahLst/>
              <a:cxnLst>
                <a:cxn ang="0">
                  <a:pos x="53" y="516"/>
                </a:cxn>
                <a:cxn ang="0">
                  <a:pos x="303" y="298"/>
                </a:cxn>
                <a:cxn ang="0">
                  <a:pos x="348" y="42"/>
                </a:cxn>
                <a:cxn ang="0">
                  <a:pos x="629" y="145"/>
                </a:cxn>
                <a:cxn ang="0">
                  <a:pos x="1026" y="913"/>
                </a:cxn>
                <a:cxn ang="0">
                  <a:pos x="930" y="1220"/>
                </a:cxn>
                <a:cxn ang="0">
                  <a:pos x="700" y="1361"/>
                </a:cxn>
                <a:cxn ang="0">
                  <a:pos x="520" y="1213"/>
                </a:cxn>
                <a:cxn ang="0">
                  <a:pos x="520" y="1060"/>
                </a:cxn>
                <a:cxn ang="0">
                  <a:pos x="546" y="1009"/>
                </a:cxn>
                <a:cxn ang="0">
                  <a:pos x="495" y="740"/>
                </a:cxn>
                <a:cxn ang="0">
                  <a:pos x="348" y="631"/>
                </a:cxn>
                <a:cxn ang="0">
                  <a:pos x="220" y="733"/>
                </a:cxn>
                <a:cxn ang="0">
                  <a:pos x="104" y="765"/>
                </a:cxn>
                <a:cxn ang="0">
                  <a:pos x="8" y="612"/>
                </a:cxn>
                <a:cxn ang="0">
                  <a:pos x="53" y="516"/>
                </a:cxn>
              </a:cxnLst>
              <a:rect l="0" t="0" r="r" b="b"/>
              <a:pathLst>
                <a:path w="1076" h="1362">
                  <a:moveTo>
                    <a:pt x="53" y="516"/>
                  </a:moveTo>
                  <a:cubicBezTo>
                    <a:pt x="102" y="464"/>
                    <a:pt x="254" y="377"/>
                    <a:pt x="303" y="298"/>
                  </a:cubicBezTo>
                  <a:cubicBezTo>
                    <a:pt x="352" y="219"/>
                    <a:pt x="294" y="68"/>
                    <a:pt x="348" y="42"/>
                  </a:cubicBezTo>
                  <a:cubicBezTo>
                    <a:pt x="402" y="16"/>
                    <a:pt x="516" y="0"/>
                    <a:pt x="629" y="145"/>
                  </a:cubicBezTo>
                  <a:cubicBezTo>
                    <a:pt x="742" y="290"/>
                    <a:pt x="976" y="734"/>
                    <a:pt x="1026" y="913"/>
                  </a:cubicBezTo>
                  <a:cubicBezTo>
                    <a:pt x="1076" y="1092"/>
                    <a:pt x="984" y="1145"/>
                    <a:pt x="930" y="1220"/>
                  </a:cubicBezTo>
                  <a:cubicBezTo>
                    <a:pt x="876" y="1295"/>
                    <a:pt x="768" y="1362"/>
                    <a:pt x="700" y="1361"/>
                  </a:cubicBezTo>
                  <a:cubicBezTo>
                    <a:pt x="632" y="1360"/>
                    <a:pt x="550" y="1263"/>
                    <a:pt x="520" y="1213"/>
                  </a:cubicBezTo>
                  <a:cubicBezTo>
                    <a:pt x="490" y="1163"/>
                    <a:pt x="516" y="1094"/>
                    <a:pt x="520" y="1060"/>
                  </a:cubicBezTo>
                  <a:cubicBezTo>
                    <a:pt x="524" y="1026"/>
                    <a:pt x="550" y="1062"/>
                    <a:pt x="546" y="1009"/>
                  </a:cubicBezTo>
                  <a:cubicBezTo>
                    <a:pt x="542" y="956"/>
                    <a:pt x="528" y="803"/>
                    <a:pt x="495" y="740"/>
                  </a:cubicBezTo>
                  <a:cubicBezTo>
                    <a:pt x="462" y="677"/>
                    <a:pt x="394" y="632"/>
                    <a:pt x="348" y="631"/>
                  </a:cubicBezTo>
                  <a:cubicBezTo>
                    <a:pt x="302" y="630"/>
                    <a:pt x="261" y="711"/>
                    <a:pt x="220" y="733"/>
                  </a:cubicBezTo>
                  <a:cubicBezTo>
                    <a:pt x="179" y="755"/>
                    <a:pt x="139" y="785"/>
                    <a:pt x="104" y="765"/>
                  </a:cubicBezTo>
                  <a:cubicBezTo>
                    <a:pt x="69" y="745"/>
                    <a:pt x="16" y="650"/>
                    <a:pt x="8" y="612"/>
                  </a:cubicBezTo>
                  <a:cubicBezTo>
                    <a:pt x="0" y="574"/>
                    <a:pt x="4" y="568"/>
                    <a:pt x="53" y="516"/>
                  </a:cubicBezTo>
                  <a:close/>
                </a:path>
              </a:pathLst>
            </a:custGeom>
            <a:gradFill rotWithShape="1">
              <a:gsLst>
                <a:gs pos="0">
                  <a:srgbClr val="CC0099"/>
                </a:gs>
                <a:gs pos="100000">
                  <a:srgbClr val="CC0099">
                    <a:gamma/>
                    <a:shade val="46275"/>
                    <a:invGamma/>
                  </a:srgbClr>
                </a:gs>
              </a:gsLst>
              <a:lin ang="5400000" scaled="1"/>
            </a:gradFill>
            <a:ln w="25400">
              <a:solidFill>
                <a:schemeClr val="tx1"/>
              </a:solidFill>
              <a:round/>
              <a:headEnd/>
              <a:tailEnd/>
            </a:ln>
            <a:effectLst/>
          </p:spPr>
          <p:txBody>
            <a:bodyPr>
              <a:prstTxWarp prst="textNoShape">
                <a:avLst/>
              </a:prstTxWarp>
            </a:bodyPr>
            <a:lstStyle/>
            <a:p>
              <a:endParaRPr lang="en-US" dirty="0"/>
            </a:p>
          </p:txBody>
        </p:sp>
        <p:sp>
          <p:nvSpPr>
            <p:cNvPr id="123916" name="Oval 12"/>
            <p:cNvSpPr>
              <a:spLocks noChangeArrowheads="1"/>
            </p:cNvSpPr>
            <p:nvPr/>
          </p:nvSpPr>
          <p:spPr bwMode="auto">
            <a:xfrm>
              <a:off x="1181" y="3407"/>
              <a:ext cx="252" cy="193"/>
            </a:xfrm>
            <a:prstGeom prst="ellipse">
              <a:avLst/>
            </a:prstGeom>
            <a:gradFill rotWithShape="1">
              <a:gsLst>
                <a:gs pos="0">
                  <a:srgbClr val="CC0099"/>
                </a:gs>
                <a:gs pos="100000">
                  <a:srgbClr val="CC0099">
                    <a:gamma/>
                    <a:shade val="46275"/>
                    <a:invGamma/>
                  </a:srgbClr>
                </a:gs>
              </a:gsLst>
              <a:path path="shape">
                <a:fillToRect l="50000" t="50000" r="50000" b="50000"/>
              </a:path>
            </a:gradFill>
            <a:ln w="25400">
              <a:solidFill>
                <a:srgbClr val="000000"/>
              </a:solidFill>
              <a:round/>
              <a:headEnd/>
              <a:tailEnd/>
            </a:ln>
          </p:spPr>
          <p:txBody>
            <a:bodyPr>
              <a:prstTxWarp prst="textNoShape">
                <a:avLst/>
              </a:prstTxWarp>
            </a:bodyPr>
            <a:lstStyle/>
            <a:p>
              <a:endParaRPr lang="en-US" dirty="0"/>
            </a:p>
          </p:txBody>
        </p:sp>
      </p:grpSp>
      <p:sp>
        <p:nvSpPr>
          <p:cNvPr id="123917" name="AutoShape 13"/>
          <p:cNvSpPr>
            <a:spLocks noChangeArrowheads="1"/>
          </p:cNvSpPr>
          <p:nvPr/>
        </p:nvSpPr>
        <p:spPr bwMode="auto">
          <a:xfrm>
            <a:off x="4841875" y="3287713"/>
            <a:ext cx="798513" cy="623887"/>
          </a:xfrm>
          <a:custGeom>
            <a:avLst/>
            <a:gdLst>
              <a:gd name="G0" fmla="+- 3765356 0 0"/>
              <a:gd name="G1" fmla="+- 11791940 0 0"/>
              <a:gd name="G2" fmla="+- 3765356 0 11791940"/>
              <a:gd name="G3" fmla="+- 10800 0 0"/>
              <a:gd name="G4" fmla="+- 0 0 3765356"/>
              <a:gd name="T0" fmla="*/ 360 256 1"/>
              <a:gd name="T1" fmla="*/ 0 256 1"/>
              <a:gd name="G5" fmla="+- G2 T0 T1"/>
              <a:gd name="G6" fmla="?: G2 G2 G5"/>
              <a:gd name="G7" fmla="+- 0 0 G6"/>
              <a:gd name="G8" fmla="+- 9675 0 0"/>
              <a:gd name="G9" fmla="+- 0 0 11791940"/>
              <a:gd name="G10" fmla="+- 9675 0 2700"/>
              <a:gd name="G11" fmla="cos G10 3765356"/>
              <a:gd name="G12" fmla="sin G10 3765356"/>
              <a:gd name="G13" fmla="cos 13500 3765356"/>
              <a:gd name="G14" fmla="sin 13500 3765356"/>
              <a:gd name="G15" fmla="+- G11 10800 0"/>
              <a:gd name="G16" fmla="+- G12 10800 0"/>
              <a:gd name="G17" fmla="+- G13 10800 0"/>
              <a:gd name="G18" fmla="+- G14 10800 0"/>
              <a:gd name="G19" fmla="*/ 9675 1 2"/>
              <a:gd name="G20" fmla="+- G19 5400 0"/>
              <a:gd name="G21" fmla="cos G20 3765356"/>
              <a:gd name="G22" fmla="sin G20 3765356"/>
              <a:gd name="G23" fmla="+- G21 10800 0"/>
              <a:gd name="G24" fmla="+- G12 G23 G22"/>
              <a:gd name="G25" fmla="+- G22 G23 G11"/>
              <a:gd name="G26" fmla="cos 10800 3765356"/>
              <a:gd name="G27" fmla="sin 10800 3765356"/>
              <a:gd name="G28" fmla="cos 9675 3765356"/>
              <a:gd name="G29" fmla="sin 9675 3765356"/>
              <a:gd name="G30" fmla="+- G26 10800 0"/>
              <a:gd name="G31" fmla="+- G27 10800 0"/>
              <a:gd name="G32" fmla="+- G28 10800 0"/>
              <a:gd name="G33" fmla="+- G29 10800 0"/>
              <a:gd name="G34" fmla="+- G19 5400 0"/>
              <a:gd name="G35" fmla="cos G34 11791940"/>
              <a:gd name="G36" fmla="sin G34 11791940"/>
              <a:gd name="G37" fmla="+/ 11791940 3765356 2"/>
              <a:gd name="T2" fmla="*/ 180 256 1"/>
              <a:gd name="T3" fmla="*/ 0 256 1"/>
              <a:gd name="G38" fmla="+- G37 T2 T3"/>
              <a:gd name="G39" fmla="?: G2 G37 G38"/>
              <a:gd name="G40" fmla="cos 10800 G39"/>
              <a:gd name="G41" fmla="sin 10800 G39"/>
              <a:gd name="G42" fmla="cos 9675 G39"/>
              <a:gd name="G43" fmla="sin 9675 G39"/>
              <a:gd name="G44" fmla="+- G40 10800 0"/>
              <a:gd name="G45" fmla="+- G41 10800 0"/>
              <a:gd name="G46" fmla="+- G42 10800 0"/>
              <a:gd name="G47" fmla="+- G43 10800 0"/>
              <a:gd name="G48" fmla="+- G35 10800 0"/>
              <a:gd name="G49" fmla="+- G36 10800 0"/>
              <a:gd name="T4" fmla="*/ 15985 w 21600"/>
              <a:gd name="T5" fmla="*/ 1326 h 21600"/>
              <a:gd name="T6" fmla="*/ 562 w 21600"/>
              <a:gd name="T7" fmla="*/ 10812 h 21600"/>
              <a:gd name="T8" fmla="*/ 15445 w 21600"/>
              <a:gd name="T9" fmla="*/ 2313 h 21600"/>
              <a:gd name="T10" fmla="*/ 18062 w 21600"/>
              <a:gd name="T11" fmla="*/ 22180 h 21600"/>
              <a:gd name="T12" fmla="*/ 13556 w 21600"/>
              <a:gd name="T13" fmla="*/ 21185 h 21600"/>
              <a:gd name="T14" fmla="*/ 14552 w 21600"/>
              <a:gd name="T15" fmla="*/ 1667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004" y="18955"/>
                </a:moveTo>
                <a:cubicBezTo>
                  <a:pt x="18789" y="17178"/>
                  <a:pt x="20475" y="14103"/>
                  <a:pt x="20475" y="10800"/>
                </a:cubicBezTo>
                <a:cubicBezTo>
                  <a:pt x="20475" y="5456"/>
                  <a:pt x="16143" y="1125"/>
                  <a:pt x="10800" y="1125"/>
                </a:cubicBezTo>
                <a:cubicBezTo>
                  <a:pt x="5456" y="1125"/>
                  <a:pt x="1125" y="5456"/>
                  <a:pt x="1125" y="10800"/>
                </a:cubicBezTo>
                <a:cubicBezTo>
                  <a:pt x="1124" y="10803"/>
                  <a:pt x="1125" y="10807"/>
                  <a:pt x="1125" y="10811"/>
                </a:cubicBezTo>
                <a:lnTo>
                  <a:pt x="0" y="10813"/>
                </a:lnTo>
                <a:cubicBezTo>
                  <a:pt x="0" y="10808"/>
                  <a:pt x="0" y="10804"/>
                  <a:pt x="0" y="10800"/>
                </a:cubicBezTo>
                <a:cubicBezTo>
                  <a:pt x="0" y="4835"/>
                  <a:pt x="4835" y="0"/>
                  <a:pt x="10800" y="0"/>
                </a:cubicBezTo>
                <a:cubicBezTo>
                  <a:pt x="16764" y="0"/>
                  <a:pt x="21600" y="4835"/>
                  <a:pt x="21600" y="10800"/>
                </a:cubicBezTo>
                <a:cubicBezTo>
                  <a:pt x="21599" y="14487"/>
                  <a:pt x="19718" y="17920"/>
                  <a:pt x="16610" y="19904"/>
                </a:cubicBezTo>
                <a:lnTo>
                  <a:pt x="18062" y="22180"/>
                </a:lnTo>
                <a:lnTo>
                  <a:pt x="13556" y="21185"/>
                </a:lnTo>
                <a:lnTo>
                  <a:pt x="14552" y="16679"/>
                </a:lnTo>
                <a:lnTo>
                  <a:pt x="16004" y="18955"/>
                </a:lnTo>
                <a:close/>
              </a:path>
            </a:pathLst>
          </a:cu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123918" name="Text Box 14"/>
          <p:cNvSpPr txBox="1">
            <a:spLocks noChangeArrowheads="1"/>
          </p:cNvSpPr>
          <p:nvPr/>
        </p:nvSpPr>
        <p:spPr bwMode="auto">
          <a:xfrm>
            <a:off x="5594350" y="2947988"/>
            <a:ext cx="765175" cy="5969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TGF-</a:t>
            </a:r>
            <a:r>
              <a:rPr lang="en-US" sz="1100" b="1" dirty="0">
                <a:latin typeface="Symbol" pitchFamily="-65" charset="2"/>
              </a:rPr>
              <a:t>b        </a:t>
            </a:r>
            <a:r>
              <a:rPr lang="en-US" sz="1100" b="1" dirty="0"/>
              <a:t>NO       IL-1</a:t>
            </a:r>
            <a:r>
              <a:rPr lang="en-US" sz="1100" b="1" dirty="0">
                <a:latin typeface="Symbol" pitchFamily="-65" charset="2"/>
              </a:rPr>
              <a:t>b</a:t>
            </a:r>
          </a:p>
        </p:txBody>
      </p:sp>
      <p:sp>
        <p:nvSpPr>
          <p:cNvPr id="123919" name="AutoShape 15"/>
          <p:cNvSpPr>
            <a:spLocks noChangeArrowheads="1"/>
          </p:cNvSpPr>
          <p:nvPr/>
        </p:nvSpPr>
        <p:spPr bwMode="auto">
          <a:xfrm rot="5400000">
            <a:off x="896144" y="5628481"/>
            <a:ext cx="679450" cy="744538"/>
          </a:xfrm>
          <a:custGeom>
            <a:avLst/>
            <a:gdLst>
              <a:gd name="G0" fmla="+- -10961788 0 0"/>
              <a:gd name="G1" fmla="+- -5607141 0 0"/>
              <a:gd name="G2" fmla="+- -10961788 0 -5607141"/>
              <a:gd name="G3" fmla="+- 10800 0 0"/>
              <a:gd name="G4" fmla="+- 0 0 -10961788"/>
              <a:gd name="T0" fmla="*/ 360 256 1"/>
              <a:gd name="T1" fmla="*/ 0 256 1"/>
              <a:gd name="G5" fmla="+- G2 T0 T1"/>
              <a:gd name="G6" fmla="?: G2 G2 G5"/>
              <a:gd name="G7" fmla="+- 0 0 G6"/>
              <a:gd name="G8" fmla="+- 9729 0 0"/>
              <a:gd name="G9" fmla="+- 0 0 -5607141"/>
              <a:gd name="G10" fmla="+- 9729 0 2700"/>
              <a:gd name="G11" fmla="cos G10 -10961788"/>
              <a:gd name="G12" fmla="sin G10 -10961788"/>
              <a:gd name="G13" fmla="cos 13500 -10961788"/>
              <a:gd name="G14" fmla="sin 13500 -10961788"/>
              <a:gd name="G15" fmla="+- G11 10800 0"/>
              <a:gd name="G16" fmla="+- G12 10800 0"/>
              <a:gd name="G17" fmla="+- G13 10800 0"/>
              <a:gd name="G18" fmla="+- G14 10800 0"/>
              <a:gd name="G19" fmla="*/ 9729 1 2"/>
              <a:gd name="G20" fmla="+- G19 5400 0"/>
              <a:gd name="G21" fmla="cos G20 -10961788"/>
              <a:gd name="G22" fmla="sin G20 -10961788"/>
              <a:gd name="G23" fmla="+- G21 10800 0"/>
              <a:gd name="G24" fmla="+- G12 G23 G22"/>
              <a:gd name="G25" fmla="+- G22 G23 G11"/>
              <a:gd name="G26" fmla="cos 10800 -10961788"/>
              <a:gd name="G27" fmla="sin 10800 -10961788"/>
              <a:gd name="G28" fmla="cos 9729 -10961788"/>
              <a:gd name="G29" fmla="sin 9729 -10961788"/>
              <a:gd name="G30" fmla="+- G26 10800 0"/>
              <a:gd name="G31" fmla="+- G27 10800 0"/>
              <a:gd name="G32" fmla="+- G28 10800 0"/>
              <a:gd name="G33" fmla="+- G29 10800 0"/>
              <a:gd name="G34" fmla="+- G19 5400 0"/>
              <a:gd name="G35" fmla="cos G34 -5607141"/>
              <a:gd name="G36" fmla="sin G34 -5607141"/>
              <a:gd name="G37" fmla="+/ -5607141 -10961788 2"/>
              <a:gd name="T2" fmla="*/ 180 256 1"/>
              <a:gd name="T3" fmla="*/ 0 256 1"/>
              <a:gd name="G38" fmla="+- G37 T2 T3"/>
              <a:gd name="G39" fmla="?: G2 G37 G38"/>
              <a:gd name="G40" fmla="cos 10800 G39"/>
              <a:gd name="G41" fmla="sin 10800 G39"/>
              <a:gd name="G42" fmla="cos 9729 G39"/>
              <a:gd name="G43" fmla="sin 9729 G39"/>
              <a:gd name="G44" fmla="+- G40 10800 0"/>
              <a:gd name="G45" fmla="+- G41 10800 0"/>
              <a:gd name="G46" fmla="+- G42 10800 0"/>
              <a:gd name="G47" fmla="+- G43 10800 0"/>
              <a:gd name="G48" fmla="+- G35 10800 0"/>
              <a:gd name="G49" fmla="+- G36 10800 0"/>
              <a:gd name="T4" fmla="*/ 17210 w 21600"/>
              <a:gd name="T5" fmla="*/ 19491 h 21600"/>
              <a:gd name="T6" fmla="*/ 11594 w 21600"/>
              <a:gd name="T7" fmla="*/ 565 h 21600"/>
              <a:gd name="T8" fmla="*/ 16574 w 21600"/>
              <a:gd name="T9" fmla="*/ 18629 h 21600"/>
              <a:gd name="T10" fmla="*/ -2368 w 21600"/>
              <a:gd name="T11" fmla="*/ 7823 h 21600"/>
              <a:gd name="T12" fmla="*/ 1501 w 21600"/>
              <a:gd name="T13" fmla="*/ 5380 h 21600"/>
              <a:gd name="T14" fmla="*/ 3943 w 21600"/>
              <a:gd name="T15" fmla="*/ 925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310" y="8655"/>
                </a:moveTo>
                <a:cubicBezTo>
                  <a:pt x="1151" y="9358"/>
                  <a:pt x="1070" y="10078"/>
                  <a:pt x="1070" y="10799"/>
                </a:cubicBezTo>
                <a:cubicBezTo>
                  <a:pt x="1071" y="16173"/>
                  <a:pt x="5426" y="20529"/>
                  <a:pt x="10800" y="20529"/>
                </a:cubicBezTo>
                <a:cubicBezTo>
                  <a:pt x="16173" y="20529"/>
                  <a:pt x="20529" y="16173"/>
                  <a:pt x="20529" y="10800"/>
                </a:cubicBezTo>
                <a:cubicBezTo>
                  <a:pt x="20529" y="5719"/>
                  <a:pt x="16619" y="1493"/>
                  <a:pt x="11553" y="1100"/>
                </a:cubicBezTo>
                <a:lnTo>
                  <a:pt x="11636" y="32"/>
                </a:lnTo>
                <a:cubicBezTo>
                  <a:pt x="17259" y="469"/>
                  <a:pt x="21600" y="5159"/>
                  <a:pt x="21600" y="10800"/>
                </a:cubicBezTo>
                <a:cubicBezTo>
                  <a:pt x="21600" y="16764"/>
                  <a:pt x="16764" y="21600"/>
                  <a:pt x="10800" y="21600"/>
                </a:cubicBezTo>
                <a:cubicBezTo>
                  <a:pt x="4835" y="21600"/>
                  <a:pt x="0" y="16764"/>
                  <a:pt x="0" y="10800"/>
                </a:cubicBezTo>
                <a:cubicBezTo>
                  <a:pt x="0" y="9998"/>
                  <a:pt x="89" y="9200"/>
                  <a:pt x="265" y="8418"/>
                </a:cubicBezTo>
                <a:lnTo>
                  <a:pt x="-2368" y="7823"/>
                </a:lnTo>
                <a:lnTo>
                  <a:pt x="1501" y="5380"/>
                </a:lnTo>
                <a:lnTo>
                  <a:pt x="3943" y="9250"/>
                </a:lnTo>
                <a:lnTo>
                  <a:pt x="1310" y="8655"/>
                </a:lnTo>
                <a:close/>
              </a:path>
            </a:pathLst>
          </a:cu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123920" name="Line 16"/>
          <p:cNvSpPr>
            <a:spLocks noChangeShapeType="1"/>
          </p:cNvSpPr>
          <p:nvPr/>
        </p:nvSpPr>
        <p:spPr bwMode="auto">
          <a:xfrm flipH="1">
            <a:off x="2106613" y="4346575"/>
            <a:ext cx="904875" cy="501650"/>
          </a:xfrm>
          <a:prstGeom prst="line">
            <a:avLst/>
          </a:prstGeom>
          <a:noFill/>
          <a:ln w="50800">
            <a:solidFill>
              <a:schemeClr val="tx1"/>
            </a:solidFill>
            <a:round/>
            <a:headEnd/>
            <a:tailEnd type="triangle" w="med" len="med"/>
          </a:ln>
          <a:effectLst/>
        </p:spPr>
        <p:txBody>
          <a:bodyPr>
            <a:prstTxWarp prst="textNoShape">
              <a:avLst/>
            </a:prstTxWarp>
          </a:bodyPr>
          <a:lstStyle/>
          <a:p>
            <a:endParaRPr lang="en-US" dirty="0"/>
          </a:p>
        </p:txBody>
      </p:sp>
      <p:sp>
        <p:nvSpPr>
          <p:cNvPr id="123921" name="Text Box 17"/>
          <p:cNvSpPr txBox="1">
            <a:spLocks noChangeArrowheads="1"/>
          </p:cNvSpPr>
          <p:nvPr/>
        </p:nvSpPr>
        <p:spPr bwMode="auto">
          <a:xfrm>
            <a:off x="2092325" y="4335463"/>
            <a:ext cx="709613" cy="260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TGF-</a:t>
            </a:r>
            <a:r>
              <a:rPr lang="en-US" sz="1100" b="1" dirty="0">
                <a:latin typeface="Symbol" pitchFamily="-65" charset="2"/>
              </a:rPr>
              <a:t>b</a:t>
            </a:r>
          </a:p>
        </p:txBody>
      </p:sp>
      <p:sp>
        <p:nvSpPr>
          <p:cNvPr id="123922" name="Line 18"/>
          <p:cNvSpPr>
            <a:spLocks noChangeShapeType="1"/>
          </p:cNvSpPr>
          <p:nvPr/>
        </p:nvSpPr>
        <p:spPr bwMode="auto">
          <a:xfrm flipV="1">
            <a:off x="2216150" y="4395788"/>
            <a:ext cx="1120775" cy="638175"/>
          </a:xfrm>
          <a:prstGeom prst="line">
            <a:avLst/>
          </a:prstGeom>
          <a:noFill/>
          <a:ln w="50800">
            <a:solidFill>
              <a:schemeClr val="tx1"/>
            </a:solidFill>
            <a:round/>
            <a:headEnd/>
            <a:tailEnd type="triangle" w="med" len="med"/>
          </a:ln>
          <a:effectLst/>
        </p:spPr>
        <p:txBody>
          <a:bodyPr>
            <a:prstTxWarp prst="textNoShape">
              <a:avLst/>
            </a:prstTxWarp>
          </a:bodyPr>
          <a:lstStyle/>
          <a:p>
            <a:endParaRPr lang="en-US" dirty="0"/>
          </a:p>
        </p:txBody>
      </p:sp>
      <p:sp>
        <p:nvSpPr>
          <p:cNvPr id="123923" name="Text Box 19"/>
          <p:cNvSpPr txBox="1">
            <a:spLocks noChangeArrowheads="1"/>
          </p:cNvSpPr>
          <p:nvPr/>
        </p:nvSpPr>
        <p:spPr bwMode="auto">
          <a:xfrm>
            <a:off x="6486525" y="5413375"/>
            <a:ext cx="1103313"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1" dirty="0">
                <a:solidFill>
                  <a:schemeClr val="bg1"/>
                </a:solidFill>
              </a:rPr>
              <a:t>Monocyte</a:t>
            </a:r>
          </a:p>
        </p:txBody>
      </p:sp>
      <p:sp>
        <p:nvSpPr>
          <p:cNvPr id="123924" name="Line 20"/>
          <p:cNvSpPr>
            <a:spLocks noChangeShapeType="1"/>
          </p:cNvSpPr>
          <p:nvPr/>
        </p:nvSpPr>
        <p:spPr bwMode="auto">
          <a:xfrm>
            <a:off x="5789613" y="4348163"/>
            <a:ext cx="636587" cy="668337"/>
          </a:xfrm>
          <a:prstGeom prst="line">
            <a:avLst/>
          </a:prstGeom>
          <a:noFill/>
          <a:ln w="50800">
            <a:solidFill>
              <a:schemeClr val="tx1"/>
            </a:solidFill>
            <a:round/>
            <a:headEnd/>
            <a:tailEnd type="triangle" w="med" len="med"/>
          </a:ln>
          <a:effectLst/>
        </p:spPr>
        <p:txBody>
          <a:bodyPr>
            <a:prstTxWarp prst="textNoShape">
              <a:avLst/>
            </a:prstTxWarp>
          </a:bodyPr>
          <a:lstStyle/>
          <a:p>
            <a:endParaRPr lang="en-US" dirty="0"/>
          </a:p>
        </p:txBody>
      </p:sp>
      <p:sp>
        <p:nvSpPr>
          <p:cNvPr id="123925" name="Text Box 21"/>
          <p:cNvSpPr txBox="1">
            <a:spLocks noChangeArrowheads="1"/>
          </p:cNvSpPr>
          <p:nvPr/>
        </p:nvSpPr>
        <p:spPr bwMode="auto">
          <a:xfrm>
            <a:off x="6350000" y="3935413"/>
            <a:ext cx="841375" cy="9334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TGF-</a:t>
            </a:r>
            <a:r>
              <a:rPr lang="en-US" sz="1100" b="1" dirty="0">
                <a:latin typeface="Symbol" pitchFamily="-65" charset="2"/>
              </a:rPr>
              <a:t>b </a:t>
            </a:r>
            <a:r>
              <a:rPr lang="en-US" sz="1100" b="1" dirty="0"/>
              <a:t>SDF-</a:t>
            </a:r>
            <a:r>
              <a:rPr lang="en-US" sz="1100" b="1" dirty="0">
                <a:latin typeface="Symbol" pitchFamily="-65" charset="2"/>
              </a:rPr>
              <a:t>1a </a:t>
            </a:r>
            <a:r>
              <a:rPr lang="en-US" sz="1100" b="1" dirty="0"/>
              <a:t>MCP-</a:t>
            </a:r>
            <a:r>
              <a:rPr lang="en-US" sz="1100" b="1" dirty="0">
                <a:latin typeface="Symbol" pitchFamily="-65" charset="2"/>
              </a:rPr>
              <a:t>1  </a:t>
            </a:r>
            <a:r>
              <a:rPr lang="en-US" sz="1100" b="1" dirty="0"/>
              <a:t>IL-</a:t>
            </a:r>
            <a:r>
              <a:rPr lang="en-US" sz="1100" b="1" dirty="0">
                <a:latin typeface="Symbol" pitchFamily="-65" charset="2"/>
              </a:rPr>
              <a:t>1            </a:t>
            </a:r>
            <a:r>
              <a:rPr lang="en-US" sz="1100" b="1" dirty="0"/>
              <a:t>IL-</a:t>
            </a:r>
            <a:r>
              <a:rPr lang="en-US" sz="1100" b="1" dirty="0">
                <a:latin typeface="Symbol" pitchFamily="-65" charset="2"/>
              </a:rPr>
              <a:t>8</a:t>
            </a:r>
          </a:p>
        </p:txBody>
      </p:sp>
      <p:sp>
        <p:nvSpPr>
          <p:cNvPr id="123926" name="Line 22"/>
          <p:cNvSpPr>
            <a:spLocks noChangeShapeType="1"/>
          </p:cNvSpPr>
          <p:nvPr/>
        </p:nvSpPr>
        <p:spPr bwMode="auto">
          <a:xfrm flipV="1">
            <a:off x="4484688" y="2697163"/>
            <a:ext cx="0" cy="830262"/>
          </a:xfrm>
          <a:prstGeom prst="line">
            <a:avLst/>
          </a:prstGeom>
          <a:noFill/>
          <a:ln w="50800">
            <a:solidFill>
              <a:schemeClr val="tx1"/>
            </a:solidFill>
            <a:round/>
            <a:headEnd/>
            <a:tailEnd type="triangle" w="med" len="med"/>
          </a:ln>
          <a:effectLst/>
        </p:spPr>
        <p:txBody>
          <a:bodyPr>
            <a:prstTxWarp prst="textNoShape">
              <a:avLst/>
            </a:prstTxWarp>
          </a:bodyPr>
          <a:lstStyle/>
          <a:p>
            <a:endParaRPr lang="en-US" dirty="0"/>
          </a:p>
        </p:txBody>
      </p:sp>
      <p:sp>
        <p:nvSpPr>
          <p:cNvPr id="123927" name="Text Box 23"/>
          <p:cNvSpPr txBox="1">
            <a:spLocks noChangeArrowheads="1"/>
          </p:cNvSpPr>
          <p:nvPr/>
        </p:nvSpPr>
        <p:spPr bwMode="auto">
          <a:xfrm>
            <a:off x="4519613" y="2713038"/>
            <a:ext cx="709612" cy="7651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SDF-</a:t>
            </a:r>
            <a:r>
              <a:rPr lang="en-US" sz="1100" b="1" dirty="0">
                <a:latin typeface="Symbol" pitchFamily="-65" charset="2"/>
              </a:rPr>
              <a:t>1a </a:t>
            </a:r>
            <a:r>
              <a:rPr lang="en-US" sz="1100" b="1" dirty="0"/>
              <a:t>MCP-</a:t>
            </a:r>
            <a:r>
              <a:rPr lang="en-US" sz="1100" b="1" dirty="0">
                <a:latin typeface="Symbol" pitchFamily="-65" charset="2"/>
              </a:rPr>
              <a:t>1   </a:t>
            </a:r>
            <a:r>
              <a:rPr lang="en-US" sz="1100" b="1" dirty="0"/>
              <a:t>IL-</a:t>
            </a:r>
            <a:r>
              <a:rPr lang="en-US" sz="1100" b="1" dirty="0">
                <a:latin typeface="Symbol" pitchFamily="-65" charset="2"/>
              </a:rPr>
              <a:t>1            </a:t>
            </a:r>
            <a:r>
              <a:rPr lang="en-US" sz="1100" b="1" dirty="0"/>
              <a:t>IL-</a:t>
            </a:r>
            <a:r>
              <a:rPr lang="en-US" sz="1100" b="1" dirty="0">
                <a:latin typeface="Symbol" pitchFamily="-65" charset="2"/>
              </a:rPr>
              <a:t>8</a:t>
            </a:r>
          </a:p>
        </p:txBody>
      </p:sp>
      <p:sp>
        <p:nvSpPr>
          <p:cNvPr id="123928" name="Text Box 24"/>
          <p:cNvSpPr txBox="1">
            <a:spLocks noChangeArrowheads="1"/>
          </p:cNvSpPr>
          <p:nvPr/>
        </p:nvSpPr>
        <p:spPr bwMode="auto">
          <a:xfrm>
            <a:off x="2759075" y="4687888"/>
            <a:ext cx="711200" cy="5969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TGF-</a:t>
            </a:r>
            <a:r>
              <a:rPr lang="en-US" sz="1100" b="1" dirty="0">
                <a:latin typeface="Symbol" pitchFamily="-65" charset="2"/>
              </a:rPr>
              <a:t>b </a:t>
            </a:r>
            <a:r>
              <a:rPr lang="en-US" sz="1100" b="1" dirty="0"/>
              <a:t>TNF-</a:t>
            </a:r>
            <a:r>
              <a:rPr lang="en-US" sz="1100" b="1" dirty="0">
                <a:latin typeface="Symbol" pitchFamily="-65" charset="2"/>
              </a:rPr>
              <a:t>a   </a:t>
            </a:r>
            <a:r>
              <a:rPr lang="en-US" sz="1100" b="1" dirty="0"/>
              <a:t>IL-</a:t>
            </a:r>
            <a:r>
              <a:rPr lang="en-US" sz="1100" b="1" dirty="0">
                <a:latin typeface="Symbol" pitchFamily="-65" charset="2"/>
              </a:rPr>
              <a:t>1</a:t>
            </a:r>
          </a:p>
        </p:txBody>
      </p:sp>
      <p:sp>
        <p:nvSpPr>
          <p:cNvPr id="123929" name="Line 25"/>
          <p:cNvSpPr>
            <a:spLocks noChangeShapeType="1"/>
          </p:cNvSpPr>
          <p:nvPr/>
        </p:nvSpPr>
        <p:spPr bwMode="auto">
          <a:xfrm>
            <a:off x="2443163" y="5494338"/>
            <a:ext cx="3756025" cy="1587"/>
          </a:xfrm>
          <a:prstGeom prst="line">
            <a:avLst/>
          </a:prstGeom>
          <a:noFill/>
          <a:ln w="50800">
            <a:solidFill>
              <a:schemeClr val="tx1"/>
            </a:solidFill>
            <a:round/>
            <a:headEnd/>
            <a:tailEnd type="triangle" w="med" len="med"/>
          </a:ln>
          <a:effectLst/>
        </p:spPr>
        <p:txBody>
          <a:bodyPr>
            <a:prstTxWarp prst="textNoShape">
              <a:avLst/>
            </a:prstTxWarp>
          </a:bodyPr>
          <a:lstStyle/>
          <a:p>
            <a:endParaRPr lang="en-US" dirty="0"/>
          </a:p>
        </p:txBody>
      </p:sp>
      <p:sp>
        <p:nvSpPr>
          <p:cNvPr id="123930" name="Text Box 26"/>
          <p:cNvSpPr txBox="1">
            <a:spLocks noChangeArrowheads="1"/>
          </p:cNvSpPr>
          <p:nvPr/>
        </p:nvSpPr>
        <p:spPr bwMode="auto">
          <a:xfrm>
            <a:off x="4159250" y="4565650"/>
            <a:ext cx="1358900" cy="9334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MCP-1</a:t>
            </a:r>
            <a:r>
              <a:rPr lang="en-US" sz="1100" b="1" dirty="0">
                <a:latin typeface="Symbol" pitchFamily="-65" charset="2"/>
              </a:rPr>
              <a:t>                 </a:t>
            </a:r>
            <a:r>
              <a:rPr lang="en-US" sz="1100" b="1" dirty="0"/>
              <a:t>TNF-</a:t>
            </a:r>
            <a:r>
              <a:rPr lang="en-US" sz="1100" b="1" dirty="0">
                <a:latin typeface="Symbol" pitchFamily="-65" charset="2"/>
              </a:rPr>
              <a:t>a                      </a:t>
            </a:r>
            <a:r>
              <a:rPr lang="en-US" sz="1100" b="1" dirty="0"/>
              <a:t>IL-</a:t>
            </a:r>
            <a:r>
              <a:rPr lang="en-US" sz="1100" b="1" dirty="0">
                <a:latin typeface="Symbol" pitchFamily="-65" charset="2"/>
              </a:rPr>
              <a:t>1                       </a:t>
            </a:r>
            <a:r>
              <a:rPr lang="en-US" sz="1100" b="1" dirty="0"/>
              <a:t>IL-</a:t>
            </a:r>
            <a:r>
              <a:rPr lang="en-US" sz="1100" b="1" dirty="0">
                <a:latin typeface="Symbol" pitchFamily="-65" charset="2"/>
              </a:rPr>
              <a:t>10                     </a:t>
            </a:r>
            <a:r>
              <a:rPr lang="en-US" sz="1100" b="1" dirty="0"/>
              <a:t>TGF-</a:t>
            </a:r>
            <a:r>
              <a:rPr lang="en-US" sz="1100" b="1" dirty="0">
                <a:latin typeface="Symbol" pitchFamily="-65" charset="2"/>
              </a:rPr>
              <a:t>b</a:t>
            </a:r>
          </a:p>
        </p:txBody>
      </p:sp>
      <p:sp>
        <p:nvSpPr>
          <p:cNvPr id="123931" name="Line 27"/>
          <p:cNvSpPr>
            <a:spLocks noChangeShapeType="1"/>
          </p:cNvSpPr>
          <p:nvPr/>
        </p:nvSpPr>
        <p:spPr bwMode="auto">
          <a:xfrm flipH="1">
            <a:off x="2435225" y="5756275"/>
            <a:ext cx="3740150" cy="0"/>
          </a:xfrm>
          <a:prstGeom prst="line">
            <a:avLst/>
          </a:prstGeom>
          <a:noFill/>
          <a:ln w="50800">
            <a:solidFill>
              <a:schemeClr val="tx1"/>
            </a:solidFill>
            <a:round/>
            <a:headEnd/>
            <a:tailEnd type="triangle" w="med" len="med"/>
          </a:ln>
          <a:effectLst/>
        </p:spPr>
        <p:txBody>
          <a:bodyPr>
            <a:prstTxWarp prst="textNoShape">
              <a:avLst/>
            </a:prstTxWarp>
          </a:bodyPr>
          <a:lstStyle/>
          <a:p>
            <a:endParaRPr lang="en-US" dirty="0"/>
          </a:p>
        </p:txBody>
      </p:sp>
      <p:sp>
        <p:nvSpPr>
          <p:cNvPr id="123932" name="Line 28"/>
          <p:cNvSpPr>
            <a:spLocks noChangeShapeType="1"/>
          </p:cNvSpPr>
          <p:nvPr/>
        </p:nvSpPr>
        <p:spPr bwMode="auto">
          <a:xfrm flipH="1" flipV="1">
            <a:off x="5545138" y="4391025"/>
            <a:ext cx="727075" cy="823913"/>
          </a:xfrm>
          <a:prstGeom prst="line">
            <a:avLst/>
          </a:prstGeom>
          <a:noFill/>
          <a:ln w="50800">
            <a:solidFill>
              <a:schemeClr val="tx1"/>
            </a:solidFill>
            <a:round/>
            <a:headEnd/>
            <a:tailEnd type="triangle" w="med" len="med"/>
          </a:ln>
          <a:effectLst/>
        </p:spPr>
        <p:txBody>
          <a:bodyPr>
            <a:prstTxWarp prst="textNoShape">
              <a:avLst/>
            </a:prstTxWarp>
          </a:bodyPr>
          <a:lstStyle/>
          <a:p>
            <a:endParaRPr lang="en-US" dirty="0"/>
          </a:p>
        </p:txBody>
      </p:sp>
      <p:sp>
        <p:nvSpPr>
          <p:cNvPr id="123933" name="AutoShape 29"/>
          <p:cNvSpPr>
            <a:spLocks noChangeArrowheads="1"/>
          </p:cNvSpPr>
          <p:nvPr/>
        </p:nvSpPr>
        <p:spPr bwMode="auto">
          <a:xfrm>
            <a:off x="7477125" y="5184775"/>
            <a:ext cx="693738" cy="631825"/>
          </a:xfrm>
          <a:custGeom>
            <a:avLst/>
            <a:gdLst>
              <a:gd name="G0" fmla="+- 8561536 0 0"/>
              <a:gd name="G1" fmla="+- -7659152 0 0"/>
              <a:gd name="G2" fmla="+- 8561536 0 -7659152"/>
              <a:gd name="G3" fmla="+- 10800 0 0"/>
              <a:gd name="G4" fmla="+- 0 0 8561536"/>
              <a:gd name="T0" fmla="*/ 360 256 1"/>
              <a:gd name="T1" fmla="*/ 0 256 1"/>
              <a:gd name="G5" fmla="+- G2 T0 T1"/>
              <a:gd name="G6" fmla="?: G2 G2 G5"/>
              <a:gd name="G7" fmla="+- 0 0 G6"/>
              <a:gd name="G8" fmla="+- 9642 0 0"/>
              <a:gd name="G9" fmla="+- 0 0 -7659152"/>
              <a:gd name="G10" fmla="+- 9642 0 2700"/>
              <a:gd name="G11" fmla="cos G10 8561536"/>
              <a:gd name="G12" fmla="sin G10 8561536"/>
              <a:gd name="G13" fmla="cos 13500 8561536"/>
              <a:gd name="G14" fmla="sin 13500 8561536"/>
              <a:gd name="G15" fmla="+- G11 10800 0"/>
              <a:gd name="G16" fmla="+- G12 10800 0"/>
              <a:gd name="G17" fmla="+- G13 10800 0"/>
              <a:gd name="G18" fmla="+- G14 10800 0"/>
              <a:gd name="G19" fmla="*/ 9642 1 2"/>
              <a:gd name="G20" fmla="+- G19 5400 0"/>
              <a:gd name="G21" fmla="cos G20 8561536"/>
              <a:gd name="G22" fmla="sin G20 8561536"/>
              <a:gd name="G23" fmla="+- G21 10800 0"/>
              <a:gd name="G24" fmla="+- G12 G23 G22"/>
              <a:gd name="G25" fmla="+- G22 G23 G11"/>
              <a:gd name="G26" fmla="cos 10800 8561536"/>
              <a:gd name="G27" fmla="sin 10800 8561536"/>
              <a:gd name="G28" fmla="cos 9642 8561536"/>
              <a:gd name="G29" fmla="sin 9642 8561536"/>
              <a:gd name="G30" fmla="+- G26 10800 0"/>
              <a:gd name="G31" fmla="+- G27 10800 0"/>
              <a:gd name="G32" fmla="+- G28 10800 0"/>
              <a:gd name="G33" fmla="+- G29 10800 0"/>
              <a:gd name="G34" fmla="+- G19 5400 0"/>
              <a:gd name="G35" fmla="cos G34 -7659152"/>
              <a:gd name="G36" fmla="sin G34 -7659152"/>
              <a:gd name="G37" fmla="+/ -7659152 8561536 2"/>
              <a:gd name="T2" fmla="*/ 180 256 1"/>
              <a:gd name="T3" fmla="*/ 0 256 1"/>
              <a:gd name="G38" fmla="+- G37 T2 T3"/>
              <a:gd name="G39" fmla="?: G2 G37 G38"/>
              <a:gd name="G40" fmla="cos 10800 G39"/>
              <a:gd name="G41" fmla="sin 10800 G39"/>
              <a:gd name="G42" fmla="cos 9642 G39"/>
              <a:gd name="G43" fmla="sin 9642 G39"/>
              <a:gd name="G44" fmla="+- G40 10800 0"/>
              <a:gd name="G45" fmla="+- G41 10800 0"/>
              <a:gd name="G46" fmla="+- G42 10800 0"/>
              <a:gd name="G47" fmla="+- G43 10800 0"/>
              <a:gd name="G48" fmla="+- G35 10800 0"/>
              <a:gd name="G49" fmla="+- G36 10800 0"/>
              <a:gd name="T4" fmla="*/ 21522 w 21600"/>
              <a:gd name="T5" fmla="*/ 12094 h 21600"/>
              <a:gd name="T6" fmla="*/ 6180 w 21600"/>
              <a:gd name="T7" fmla="*/ 1682 h 21600"/>
              <a:gd name="T8" fmla="*/ 20372 w 21600"/>
              <a:gd name="T9" fmla="*/ 11955 h 21600"/>
              <a:gd name="T10" fmla="*/ 2007 w 21600"/>
              <a:gd name="T11" fmla="*/ 21044 h 21600"/>
              <a:gd name="T12" fmla="*/ 1654 w 21600"/>
              <a:gd name="T13" fmla="*/ 16421 h 21600"/>
              <a:gd name="T14" fmla="*/ 6278 w 21600"/>
              <a:gd name="T15" fmla="*/ 160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4520" y="18116"/>
                </a:moveTo>
                <a:cubicBezTo>
                  <a:pt x="6268" y="19617"/>
                  <a:pt x="8496" y="20441"/>
                  <a:pt x="10800" y="20441"/>
                </a:cubicBezTo>
                <a:cubicBezTo>
                  <a:pt x="16125" y="20442"/>
                  <a:pt x="20442" y="16125"/>
                  <a:pt x="20442" y="10800"/>
                </a:cubicBezTo>
                <a:cubicBezTo>
                  <a:pt x="20442" y="5474"/>
                  <a:pt x="16125" y="1158"/>
                  <a:pt x="10800" y="1158"/>
                </a:cubicBezTo>
                <a:cubicBezTo>
                  <a:pt x="9285" y="1157"/>
                  <a:pt x="7792" y="1514"/>
                  <a:pt x="6442" y="2198"/>
                </a:cubicBezTo>
                <a:lnTo>
                  <a:pt x="5918" y="1165"/>
                </a:lnTo>
                <a:cubicBezTo>
                  <a:pt x="7431" y="399"/>
                  <a:pt x="9103" y="-1"/>
                  <a:pt x="10800" y="-1"/>
                </a:cubicBezTo>
                <a:cubicBezTo>
                  <a:pt x="16764" y="0"/>
                  <a:pt x="21600" y="4835"/>
                  <a:pt x="21600" y="10800"/>
                </a:cubicBezTo>
                <a:cubicBezTo>
                  <a:pt x="21600" y="16764"/>
                  <a:pt x="16764" y="21600"/>
                  <a:pt x="10800" y="21600"/>
                </a:cubicBezTo>
                <a:cubicBezTo>
                  <a:pt x="8219" y="21599"/>
                  <a:pt x="5724" y="20676"/>
                  <a:pt x="3766" y="18995"/>
                </a:cubicBezTo>
                <a:lnTo>
                  <a:pt x="2007" y="21044"/>
                </a:lnTo>
                <a:lnTo>
                  <a:pt x="1654" y="16421"/>
                </a:lnTo>
                <a:lnTo>
                  <a:pt x="6278" y="16067"/>
                </a:lnTo>
                <a:lnTo>
                  <a:pt x="4520" y="18116"/>
                </a:lnTo>
                <a:close/>
              </a:path>
            </a:pathLst>
          </a:cu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sp>
        <p:nvSpPr>
          <p:cNvPr id="123934" name="Text Box 30"/>
          <p:cNvSpPr txBox="1">
            <a:spLocks noChangeArrowheads="1"/>
          </p:cNvSpPr>
          <p:nvPr/>
        </p:nvSpPr>
        <p:spPr bwMode="auto">
          <a:xfrm>
            <a:off x="915988" y="5795963"/>
            <a:ext cx="657225" cy="4286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TGF-</a:t>
            </a:r>
            <a:r>
              <a:rPr lang="en-US" sz="1100" b="1" dirty="0">
                <a:latin typeface="Symbol" pitchFamily="-65" charset="2"/>
              </a:rPr>
              <a:t>b        </a:t>
            </a:r>
            <a:r>
              <a:rPr lang="en-US" sz="1100" b="1" dirty="0"/>
              <a:t>IL-10</a:t>
            </a:r>
            <a:endParaRPr lang="en-US" sz="1100" b="1" dirty="0">
              <a:latin typeface="Symbol" pitchFamily="-65" charset="2"/>
            </a:endParaRPr>
          </a:p>
        </p:txBody>
      </p:sp>
      <p:sp>
        <p:nvSpPr>
          <p:cNvPr id="123935" name="Text Box 31"/>
          <p:cNvSpPr txBox="1">
            <a:spLocks noChangeArrowheads="1"/>
          </p:cNvSpPr>
          <p:nvPr/>
        </p:nvSpPr>
        <p:spPr bwMode="auto">
          <a:xfrm>
            <a:off x="3775075" y="3983038"/>
            <a:ext cx="170815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1" dirty="0">
                <a:solidFill>
                  <a:schemeClr val="bg1"/>
                </a:solidFill>
              </a:rPr>
              <a:t>Endothelial Cell</a:t>
            </a:r>
          </a:p>
        </p:txBody>
      </p:sp>
      <p:sp>
        <p:nvSpPr>
          <p:cNvPr id="123936" name="Text Box 32"/>
          <p:cNvSpPr txBox="1">
            <a:spLocks noChangeArrowheads="1"/>
          </p:cNvSpPr>
          <p:nvPr/>
        </p:nvSpPr>
        <p:spPr bwMode="auto">
          <a:xfrm>
            <a:off x="4097338" y="2316163"/>
            <a:ext cx="701675"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1" dirty="0">
                <a:solidFill>
                  <a:schemeClr val="bg1"/>
                </a:solidFill>
              </a:rPr>
              <a:t>hASC</a:t>
            </a:r>
          </a:p>
        </p:txBody>
      </p:sp>
      <p:sp>
        <p:nvSpPr>
          <p:cNvPr id="123937" name="Text Box 33"/>
          <p:cNvSpPr txBox="1">
            <a:spLocks noChangeArrowheads="1"/>
          </p:cNvSpPr>
          <p:nvPr/>
        </p:nvSpPr>
        <p:spPr bwMode="auto">
          <a:xfrm>
            <a:off x="1501775" y="4956175"/>
            <a:ext cx="584200" cy="3048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1" dirty="0">
                <a:solidFill>
                  <a:schemeClr val="bg1"/>
                </a:solidFill>
              </a:rPr>
              <a:t>M</a:t>
            </a:r>
            <a:r>
              <a:rPr lang="en-US" sz="1400" b="1" dirty="0">
                <a:solidFill>
                  <a:schemeClr val="bg1"/>
                </a:solidFill>
                <a:latin typeface="Symbol" pitchFamily="-65" charset="2"/>
              </a:rPr>
              <a:t>F</a:t>
            </a:r>
          </a:p>
        </p:txBody>
      </p:sp>
      <p:grpSp>
        <p:nvGrpSpPr>
          <p:cNvPr id="123938" name="Group 34"/>
          <p:cNvGrpSpPr>
            <a:grpSpLocks/>
          </p:cNvGrpSpPr>
          <p:nvPr/>
        </p:nvGrpSpPr>
        <p:grpSpPr bwMode="auto">
          <a:xfrm>
            <a:off x="998538" y="2344738"/>
            <a:ext cx="2449512" cy="1912937"/>
            <a:chOff x="754" y="1602"/>
            <a:chExt cx="1543" cy="1205"/>
          </a:xfrm>
        </p:grpSpPr>
        <p:sp>
          <p:nvSpPr>
            <p:cNvPr id="123939" name="Freeform 35"/>
            <p:cNvSpPr>
              <a:spLocks/>
            </p:cNvSpPr>
            <p:nvPr/>
          </p:nvSpPr>
          <p:spPr bwMode="auto">
            <a:xfrm>
              <a:off x="754" y="1658"/>
              <a:ext cx="1463" cy="1149"/>
            </a:xfrm>
            <a:custGeom>
              <a:avLst/>
              <a:gdLst/>
              <a:ahLst/>
              <a:cxnLst>
                <a:cxn ang="0">
                  <a:pos x="231" y="1550"/>
                </a:cxn>
                <a:cxn ang="0">
                  <a:pos x="244" y="257"/>
                </a:cxn>
                <a:cxn ang="0">
                  <a:pos x="1697" y="8"/>
                </a:cxn>
              </a:cxnLst>
              <a:rect l="0" t="0" r="r" b="b"/>
              <a:pathLst>
                <a:path w="1697" h="1550">
                  <a:moveTo>
                    <a:pt x="231" y="1550"/>
                  </a:moveTo>
                  <a:cubicBezTo>
                    <a:pt x="115" y="1032"/>
                    <a:pt x="0" y="514"/>
                    <a:pt x="244" y="257"/>
                  </a:cubicBezTo>
                  <a:cubicBezTo>
                    <a:pt x="488" y="0"/>
                    <a:pt x="1092" y="4"/>
                    <a:pt x="1697" y="8"/>
                  </a:cubicBezTo>
                </a:path>
              </a:pathLst>
            </a:custGeom>
            <a:noFill/>
            <a:ln w="50800">
              <a:solidFill>
                <a:schemeClr val="tx1"/>
              </a:solidFill>
              <a:round/>
              <a:headEnd/>
              <a:tailEnd/>
            </a:ln>
            <a:effectLst/>
          </p:spPr>
          <p:txBody>
            <a:bodyPr>
              <a:prstTxWarp prst="textNoShape">
                <a:avLst/>
              </a:prstTxWarp>
            </a:bodyPr>
            <a:lstStyle/>
            <a:p>
              <a:endParaRPr lang="en-US" dirty="0"/>
            </a:p>
          </p:txBody>
        </p:sp>
        <p:sp>
          <p:nvSpPr>
            <p:cNvPr id="123940" name="Freeform 36"/>
            <p:cNvSpPr>
              <a:spLocks/>
            </p:cNvSpPr>
            <p:nvPr/>
          </p:nvSpPr>
          <p:spPr bwMode="auto">
            <a:xfrm>
              <a:off x="2192" y="1602"/>
              <a:ext cx="105" cy="130"/>
            </a:xfrm>
            <a:custGeom>
              <a:avLst/>
              <a:gdLst/>
              <a:ahLst/>
              <a:cxnLst>
                <a:cxn ang="0">
                  <a:pos x="0" y="0"/>
                </a:cxn>
                <a:cxn ang="0">
                  <a:pos x="0" y="176"/>
                </a:cxn>
                <a:cxn ang="0">
                  <a:pos x="122" y="84"/>
                </a:cxn>
                <a:cxn ang="0">
                  <a:pos x="0" y="0"/>
                </a:cxn>
              </a:cxnLst>
              <a:rect l="0" t="0" r="r" b="b"/>
              <a:pathLst>
                <a:path w="122" h="176">
                  <a:moveTo>
                    <a:pt x="0" y="0"/>
                  </a:moveTo>
                  <a:lnTo>
                    <a:pt x="0" y="176"/>
                  </a:lnTo>
                  <a:lnTo>
                    <a:pt x="122" y="84"/>
                  </a:lnTo>
                  <a:lnTo>
                    <a:pt x="0" y="0"/>
                  </a:lnTo>
                  <a:close/>
                </a:path>
              </a:pathLst>
            </a:custGeom>
            <a:solidFill>
              <a:schemeClr val="tx2"/>
            </a:solidFill>
            <a:ln w="9525">
              <a:solidFill>
                <a:schemeClr val="tx1"/>
              </a:solidFill>
              <a:round/>
              <a:headEnd/>
              <a:tailEnd/>
            </a:ln>
            <a:effectLst/>
          </p:spPr>
          <p:txBody>
            <a:bodyPr>
              <a:prstTxWarp prst="textNoShape">
                <a:avLst/>
              </a:prstTxWarp>
            </a:bodyPr>
            <a:lstStyle/>
            <a:p>
              <a:endParaRPr lang="en-US" dirty="0"/>
            </a:p>
          </p:txBody>
        </p:sp>
      </p:grpSp>
      <p:sp>
        <p:nvSpPr>
          <p:cNvPr id="123941" name="Text Box 37"/>
          <p:cNvSpPr txBox="1">
            <a:spLocks noChangeArrowheads="1"/>
          </p:cNvSpPr>
          <p:nvPr/>
        </p:nvSpPr>
        <p:spPr bwMode="auto">
          <a:xfrm>
            <a:off x="1222375" y="2860675"/>
            <a:ext cx="709613" cy="5969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MCP-1</a:t>
            </a:r>
            <a:r>
              <a:rPr lang="en-US" sz="1100" b="1" dirty="0">
                <a:latin typeface="Symbol" pitchFamily="-65" charset="2"/>
              </a:rPr>
              <a:t> </a:t>
            </a:r>
            <a:r>
              <a:rPr lang="en-US" sz="1100" b="1" dirty="0"/>
              <a:t>TNF-</a:t>
            </a:r>
            <a:r>
              <a:rPr lang="en-US" sz="1100" b="1" dirty="0">
                <a:latin typeface="Symbol" pitchFamily="-65" charset="2"/>
              </a:rPr>
              <a:t>a </a:t>
            </a:r>
            <a:r>
              <a:rPr lang="en-US" sz="1100" b="1" dirty="0"/>
              <a:t>IL-1</a:t>
            </a:r>
          </a:p>
        </p:txBody>
      </p:sp>
      <p:sp>
        <p:nvSpPr>
          <p:cNvPr id="123942" name="Text Box 38"/>
          <p:cNvSpPr txBox="1">
            <a:spLocks noChangeArrowheads="1"/>
          </p:cNvSpPr>
          <p:nvPr/>
        </p:nvSpPr>
        <p:spPr bwMode="auto">
          <a:xfrm>
            <a:off x="7537450" y="5254625"/>
            <a:ext cx="657225" cy="4286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TGF-</a:t>
            </a:r>
            <a:r>
              <a:rPr lang="en-US" sz="1100" b="1" dirty="0">
                <a:latin typeface="Symbol" pitchFamily="-65" charset="2"/>
              </a:rPr>
              <a:t>b        </a:t>
            </a:r>
            <a:r>
              <a:rPr lang="en-US" sz="1100" b="1" dirty="0"/>
              <a:t>IL-10</a:t>
            </a:r>
            <a:endParaRPr lang="en-US" sz="1100" b="1" dirty="0">
              <a:latin typeface="Symbol" pitchFamily="-65" charset="2"/>
            </a:endParaRPr>
          </a:p>
        </p:txBody>
      </p:sp>
      <p:sp>
        <p:nvSpPr>
          <p:cNvPr id="123943" name="Text Box 39"/>
          <p:cNvSpPr txBox="1">
            <a:spLocks noChangeArrowheads="1"/>
          </p:cNvSpPr>
          <p:nvPr/>
        </p:nvSpPr>
        <p:spPr bwMode="auto">
          <a:xfrm>
            <a:off x="4248150" y="5792788"/>
            <a:ext cx="614363" cy="4286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IL-</a:t>
            </a:r>
            <a:r>
              <a:rPr lang="en-US" sz="1100" b="1" dirty="0">
                <a:latin typeface="Symbol" pitchFamily="-65" charset="2"/>
              </a:rPr>
              <a:t>10 </a:t>
            </a:r>
            <a:r>
              <a:rPr lang="en-US" sz="1100" b="1" dirty="0"/>
              <a:t>TGF-</a:t>
            </a:r>
            <a:r>
              <a:rPr lang="en-US" sz="1100" b="1" dirty="0">
                <a:latin typeface="Symbol" pitchFamily="-65" charset="2"/>
              </a:rPr>
              <a:t>b</a:t>
            </a:r>
          </a:p>
        </p:txBody>
      </p:sp>
      <p:sp>
        <p:nvSpPr>
          <p:cNvPr id="123944" name="Text Box 40"/>
          <p:cNvSpPr txBox="1">
            <a:spLocks noChangeArrowheads="1"/>
          </p:cNvSpPr>
          <p:nvPr/>
        </p:nvSpPr>
        <p:spPr bwMode="auto">
          <a:xfrm>
            <a:off x="7450138" y="2873375"/>
            <a:ext cx="749300" cy="5969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TNF-</a:t>
            </a:r>
            <a:r>
              <a:rPr lang="en-US" sz="1100" b="1" dirty="0">
                <a:latin typeface="Symbol" pitchFamily="-65" charset="2"/>
              </a:rPr>
              <a:t>a </a:t>
            </a:r>
            <a:r>
              <a:rPr lang="en-US" sz="1100" b="1" dirty="0"/>
              <a:t>IL-1     IL-8</a:t>
            </a:r>
          </a:p>
        </p:txBody>
      </p:sp>
      <p:sp>
        <p:nvSpPr>
          <p:cNvPr id="123945" name="Text Box 41"/>
          <p:cNvSpPr txBox="1">
            <a:spLocks noChangeArrowheads="1"/>
          </p:cNvSpPr>
          <p:nvPr/>
        </p:nvSpPr>
        <p:spPr bwMode="auto">
          <a:xfrm>
            <a:off x="5362575" y="4746625"/>
            <a:ext cx="614363" cy="2603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100" b="1" dirty="0"/>
              <a:t>TGF-</a:t>
            </a:r>
            <a:r>
              <a:rPr lang="en-US" sz="1100" b="1" dirty="0">
                <a:latin typeface="Symbol" pitchFamily="-65" charset="2"/>
              </a:rPr>
              <a:t>b</a:t>
            </a:r>
          </a:p>
        </p:txBody>
      </p:sp>
      <p:sp>
        <p:nvSpPr>
          <p:cNvPr id="123946" name="Text Box 42"/>
          <p:cNvSpPr txBox="1">
            <a:spLocks noChangeArrowheads="1"/>
          </p:cNvSpPr>
          <p:nvPr/>
        </p:nvSpPr>
        <p:spPr bwMode="auto">
          <a:xfrm>
            <a:off x="23813" y="168275"/>
            <a:ext cx="8955087" cy="1311275"/>
          </a:xfrm>
          <a:prstGeom prst="rect">
            <a:avLst/>
          </a:prstGeom>
          <a:noFill/>
          <a:ln w="9525">
            <a:noFill/>
            <a:miter lim="800000"/>
            <a:headEnd/>
            <a:tailEnd/>
          </a:ln>
          <a:effectLst/>
        </p:spPr>
        <p:txBody>
          <a:bodyPr>
            <a:prstTxWarp prst="textNoShape">
              <a:avLst/>
            </a:prstTxWarp>
            <a:spAutoFit/>
          </a:bodyPr>
          <a:lstStyle/>
          <a:p>
            <a:pPr algn="ctr"/>
            <a:r>
              <a:rPr lang="en-US" sz="4000" b="1" dirty="0">
                <a:solidFill>
                  <a:srgbClr val="0033CC"/>
                </a:solidFill>
              </a:rPr>
              <a:t>Model Structure: </a:t>
            </a:r>
          </a:p>
          <a:p>
            <a:pPr algn="ctr"/>
            <a:r>
              <a:rPr lang="en-US" sz="4000" b="1" dirty="0">
                <a:solidFill>
                  <a:srgbClr val="0033CC"/>
                </a:solidFill>
              </a:rPr>
              <a:t>Chemokines</a:t>
            </a:r>
          </a:p>
        </p:txBody>
      </p:sp>
      <p:grpSp>
        <p:nvGrpSpPr>
          <p:cNvPr id="123947" name="Group 43"/>
          <p:cNvGrpSpPr>
            <a:grpSpLocks/>
          </p:cNvGrpSpPr>
          <p:nvPr/>
        </p:nvGrpSpPr>
        <p:grpSpPr bwMode="auto">
          <a:xfrm flipH="1">
            <a:off x="5284788" y="2297113"/>
            <a:ext cx="2239962" cy="2390775"/>
            <a:chOff x="754" y="1602"/>
            <a:chExt cx="1543" cy="1205"/>
          </a:xfrm>
        </p:grpSpPr>
        <p:sp>
          <p:nvSpPr>
            <p:cNvPr id="123948" name="Freeform 44"/>
            <p:cNvSpPr>
              <a:spLocks/>
            </p:cNvSpPr>
            <p:nvPr/>
          </p:nvSpPr>
          <p:spPr bwMode="auto">
            <a:xfrm>
              <a:off x="754" y="1658"/>
              <a:ext cx="1463" cy="1149"/>
            </a:xfrm>
            <a:custGeom>
              <a:avLst/>
              <a:gdLst/>
              <a:ahLst/>
              <a:cxnLst>
                <a:cxn ang="0">
                  <a:pos x="231" y="1550"/>
                </a:cxn>
                <a:cxn ang="0">
                  <a:pos x="244" y="257"/>
                </a:cxn>
                <a:cxn ang="0">
                  <a:pos x="1697" y="8"/>
                </a:cxn>
              </a:cxnLst>
              <a:rect l="0" t="0" r="r" b="b"/>
              <a:pathLst>
                <a:path w="1697" h="1550">
                  <a:moveTo>
                    <a:pt x="231" y="1550"/>
                  </a:moveTo>
                  <a:cubicBezTo>
                    <a:pt x="115" y="1032"/>
                    <a:pt x="0" y="514"/>
                    <a:pt x="244" y="257"/>
                  </a:cubicBezTo>
                  <a:cubicBezTo>
                    <a:pt x="488" y="0"/>
                    <a:pt x="1092" y="4"/>
                    <a:pt x="1697" y="8"/>
                  </a:cubicBezTo>
                </a:path>
              </a:pathLst>
            </a:custGeom>
            <a:noFill/>
            <a:ln w="50800">
              <a:solidFill>
                <a:schemeClr val="tx1"/>
              </a:solidFill>
              <a:round/>
              <a:headEnd/>
              <a:tailEnd/>
            </a:ln>
            <a:effectLst/>
          </p:spPr>
          <p:txBody>
            <a:bodyPr>
              <a:prstTxWarp prst="textNoShape">
                <a:avLst/>
              </a:prstTxWarp>
            </a:bodyPr>
            <a:lstStyle/>
            <a:p>
              <a:endParaRPr lang="en-US" dirty="0"/>
            </a:p>
          </p:txBody>
        </p:sp>
        <p:sp>
          <p:nvSpPr>
            <p:cNvPr id="123949" name="Freeform 45"/>
            <p:cNvSpPr>
              <a:spLocks/>
            </p:cNvSpPr>
            <p:nvPr/>
          </p:nvSpPr>
          <p:spPr bwMode="auto">
            <a:xfrm>
              <a:off x="2192" y="1602"/>
              <a:ext cx="105" cy="130"/>
            </a:xfrm>
            <a:custGeom>
              <a:avLst/>
              <a:gdLst/>
              <a:ahLst/>
              <a:cxnLst>
                <a:cxn ang="0">
                  <a:pos x="0" y="0"/>
                </a:cxn>
                <a:cxn ang="0">
                  <a:pos x="0" y="176"/>
                </a:cxn>
                <a:cxn ang="0">
                  <a:pos x="122" y="84"/>
                </a:cxn>
                <a:cxn ang="0">
                  <a:pos x="0" y="0"/>
                </a:cxn>
              </a:cxnLst>
              <a:rect l="0" t="0" r="r" b="b"/>
              <a:pathLst>
                <a:path w="122" h="176">
                  <a:moveTo>
                    <a:pt x="0" y="0"/>
                  </a:moveTo>
                  <a:lnTo>
                    <a:pt x="0" y="176"/>
                  </a:lnTo>
                  <a:lnTo>
                    <a:pt x="122" y="84"/>
                  </a:lnTo>
                  <a:lnTo>
                    <a:pt x="0" y="0"/>
                  </a:lnTo>
                  <a:close/>
                </a:path>
              </a:pathLst>
            </a:custGeom>
            <a:solidFill>
              <a:schemeClr val="tx2"/>
            </a:solidFill>
            <a:ln w="9525">
              <a:solidFill>
                <a:schemeClr val="tx1"/>
              </a:solidFill>
              <a:round/>
              <a:headEnd/>
              <a:tailEnd/>
            </a:ln>
            <a:effectLst/>
          </p:spPr>
          <p:txBody>
            <a:bodyPr>
              <a:prstTxWarp prst="textNoShape">
                <a:avLst/>
              </a:prstTxWarp>
            </a:bodyPr>
            <a:lstStyle/>
            <a:p>
              <a:endParaRPr lang="en-US" dirty="0"/>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781050" y="1598613"/>
            <a:ext cx="661988" cy="333375"/>
          </a:xfrm>
          <a:prstGeom prst="rect">
            <a:avLst/>
          </a:prstGeom>
          <a:noFill/>
          <a:ln w="9525">
            <a:noFill/>
            <a:miter lim="800000"/>
            <a:headEnd/>
            <a:tailEnd/>
          </a:ln>
        </p:spPr>
        <p:txBody>
          <a:bodyPr>
            <a:prstTxWarp prst="textNoShape">
              <a:avLst/>
            </a:prstTxWarp>
          </a:bodyPr>
          <a:lstStyle/>
          <a:p>
            <a:endParaRPr lang="en-US" dirty="0"/>
          </a:p>
        </p:txBody>
      </p:sp>
      <p:grpSp>
        <p:nvGrpSpPr>
          <p:cNvPr id="119811" name="Group 3"/>
          <p:cNvGrpSpPr>
            <a:grpSpLocks/>
          </p:cNvGrpSpPr>
          <p:nvPr/>
        </p:nvGrpSpPr>
        <p:grpSpPr bwMode="auto">
          <a:xfrm>
            <a:off x="423863" y="974725"/>
            <a:ext cx="3925887" cy="1728788"/>
            <a:chOff x="174" y="103"/>
            <a:chExt cx="2445" cy="1211"/>
          </a:xfrm>
        </p:grpSpPr>
        <p:pic>
          <p:nvPicPr>
            <p:cNvPr id="119812" name="Picture 4"/>
            <p:cNvPicPr>
              <a:picLocks noChangeAspect="1" noChangeArrowheads="1"/>
            </p:cNvPicPr>
            <p:nvPr/>
          </p:nvPicPr>
          <p:blipFill>
            <a:blip r:embed="rId3"/>
            <a:srcRect/>
            <a:stretch>
              <a:fillRect/>
            </a:stretch>
          </p:blipFill>
          <p:spPr bwMode="auto">
            <a:xfrm>
              <a:off x="174" y="103"/>
              <a:ext cx="2445" cy="1211"/>
            </a:xfrm>
            <a:prstGeom prst="rect">
              <a:avLst/>
            </a:prstGeom>
            <a:noFill/>
            <a:ln w="9525">
              <a:noFill/>
              <a:miter lim="800000"/>
              <a:headEnd/>
              <a:tailEnd/>
            </a:ln>
          </p:spPr>
        </p:pic>
        <p:grpSp>
          <p:nvGrpSpPr>
            <p:cNvPr id="119813" name="Group 5"/>
            <p:cNvGrpSpPr>
              <a:grpSpLocks/>
            </p:cNvGrpSpPr>
            <p:nvPr/>
          </p:nvGrpSpPr>
          <p:grpSpPr bwMode="auto">
            <a:xfrm>
              <a:off x="276" y="1230"/>
              <a:ext cx="521" cy="1"/>
              <a:chOff x="276" y="1230"/>
              <a:chExt cx="521" cy="1"/>
            </a:xfrm>
          </p:grpSpPr>
          <p:sp>
            <p:nvSpPr>
              <p:cNvPr id="119814" name="Line 6"/>
              <p:cNvSpPr>
                <a:spLocks noChangeShapeType="1"/>
              </p:cNvSpPr>
              <p:nvPr/>
            </p:nvSpPr>
            <p:spPr bwMode="auto">
              <a:xfrm>
                <a:off x="695" y="1230"/>
                <a:ext cx="54" cy="1"/>
              </a:xfrm>
              <a:prstGeom prst="line">
                <a:avLst/>
              </a:prstGeom>
              <a:noFill/>
              <a:ln w="76200">
                <a:solidFill>
                  <a:srgbClr val="FFFFFF"/>
                </a:solidFill>
                <a:round/>
                <a:headEnd/>
                <a:tailEnd/>
              </a:ln>
            </p:spPr>
            <p:txBody>
              <a:bodyPr>
                <a:prstTxWarp prst="textNoShape">
                  <a:avLst/>
                </a:prstTxWarp>
              </a:bodyPr>
              <a:lstStyle/>
              <a:p>
                <a:endParaRPr lang="en-US" dirty="0"/>
              </a:p>
            </p:txBody>
          </p:sp>
          <p:sp>
            <p:nvSpPr>
              <p:cNvPr id="119815" name="Line 7"/>
              <p:cNvSpPr>
                <a:spLocks noChangeShapeType="1"/>
              </p:cNvSpPr>
              <p:nvPr/>
            </p:nvSpPr>
            <p:spPr bwMode="auto">
              <a:xfrm>
                <a:off x="587" y="1230"/>
                <a:ext cx="54" cy="1"/>
              </a:xfrm>
              <a:prstGeom prst="line">
                <a:avLst/>
              </a:prstGeom>
              <a:noFill/>
              <a:ln w="76200">
                <a:solidFill>
                  <a:srgbClr val="FFFFFF"/>
                </a:solidFill>
                <a:round/>
                <a:headEnd/>
                <a:tailEnd/>
              </a:ln>
            </p:spPr>
            <p:txBody>
              <a:bodyPr>
                <a:prstTxWarp prst="textNoShape">
                  <a:avLst/>
                </a:prstTxWarp>
              </a:bodyPr>
              <a:lstStyle/>
              <a:p>
                <a:endParaRPr lang="en-US" dirty="0"/>
              </a:p>
            </p:txBody>
          </p:sp>
          <p:sp>
            <p:nvSpPr>
              <p:cNvPr id="119816" name="Line 8"/>
              <p:cNvSpPr>
                <a:spLocks noChangeShapeType="1"/>
              </p:cNvSpPr>
              <p:nvPr/>
            </p:nvSpPr>
            <p:spPr bwMode="auto">
              <a:xfrm>
                <a:off x="749" y="1230"/>
                <a:ext cx="48" cy="1"/>
              </a:xfrm>
              <a:prstGeom prst="line">
                <a:avLst/>
              </a:prstGeom>
              <a:noFill/>
              <a:ln w="76200">
                <a:solidFill>
                  <a:srgbClr val="FFFFFF"/>
                </a:solidFill>
                <a:round/>
                <a:headEnd/>
                <a:tailEnd/>
              </a:ln>
            </p:spPr>
            <p:txBody>
              <a:bodyPr>
                <a:prstTxWarp prst="textNoShape">
                  <a:avLst/>
                </a:prstTxWarp>
              </a:bodyPr>
              <a:lstStyle/>
              <a:p>
                <a:endParaRPr lang="en-US" dirty="0"/>
              </a:p>
            </p:txBody>
          </p:sp>
          <p:sp>
            <p:nvSpPr>
              <p:cNvPr id="119817" name="Line 9"/>
              <p:cNvSpPr>
                <a:spLocks noChangeShapeType="1"/>
              </p:cNvSpPr>
              <p:nvPr/>
            </p:nvSpPr>
            <p:spPr bwMode="auto">
              <a:xfrm>
                <a:off x="330" y="1230"/>
                <a:ext cx="54" cy="1"/>
              </a:xfrm>
              <a:prstGeom prst="line">
                <a:avLst/>
              </a:prstGeom>
              <a:noFill/>
              <a:ln w="76200">
                <a:solidFill>
                  <a:srgbClr val="FFFFFF"/>
                </a:solidFill>
                <a:round/>
                <a:headEnd/>
                <a:tailEnd/>
              </a:ln>
            </p:spPr>
            <p:txBody>
              <a:bodyPr>
                <a:prstTxWarp prst="textNoShape">
                  <a:avLst/>
                </a:prstTxWarp>
              </a:bodyPr>
              <a:lstStyle/>
              <a:p>
                <a:endParaRPr lang="en-US" dirty="0"/>
              </a:p>
            </p:txBody>
          </p:sp>
          <p:sp>
            <p:nvSpPr>
              <p:cNvPr id="119818" name="Line 10"/>
              <p:cNvSpPr>
                <a:spLocks noChangeShapeType="1"/>
              </p:cNvSpPr>
              <p:nvPr/>
            </p:nvSpPr>
            <p:spPr bwMode="auto">
              <a:xfrm>
                <a:off x="384" y="1230"/>
                <a:ext cx="48" cy="1"/>
              </a:xfrm>
              <a:prstGeom prst="line">
                <a:avLst/>
              </a:prstGeom>
              <a:noFill/>
              <a:ln w="76200">
                <a:solidFill>
                  <a:srgbClr val="FFFFFF"/>
                </a:solidFill>
                <a:round/>
                <a:headEnd/>
                <a:tailEnd/>
              </a:ln>
            </p:spPr>
            <p:txBody>
              <a:bodyPr>
                <a:prstTxWarp prst="textNoShape">
                  <a:avLst/>
                </a:prstTxWarp>
              </a:bodyPr>
              <a:lstStyle/>
              <a:p>
                <a:endParaRPr lang="en-US" dirty="0"/>
              </a:p>
            </p:txBody>
          </p:sp>
          <p:sp>
            <p:nvSpPr>
              <p:cNvPr id="119819" name="Line 11"/>
              <p:cNvSpPr>
                <a:spLocks noChangeShapeType="1"/>
              </p:cNvSpPr>
              <p:nvPr/>
            </p:nvSpPr>
            <p:spPr bwMode="auto">
              <a:xfrm>
                <a:off x="432" y="1230"/>
                <a:ext cx="54" cy="1"/>
              </a:xfrm>
              <a:prstGeom prst="line">
                <a:avLst/>
              </a:prstGeom>
              <a:noFill/>
              <a:ln w="76200">
                <a:solidFill>
                  <a:srgbClr val="FFFFFF"/>
                </a:solidFill>
                <a:round/>
                <a:headEnd/>
                <a:tailEnd/>
              </a:ln>
            </p:spPr>
            <p:txBody>
              <a:bodyPr>
                <a:prstTxWarp prst="textNoShape">
                  <a:avLst/>
                </a:prstTxWarp>
              </a:bodyPr>
              <a:lstStyle/>
              <a:p>
                <a:endParaRPr lang="en-US" dirty="0"/>
              </a:p>
            </p:txBody>
          </p:sp>
          <p:sp>
            <p:nvSpPr>
              <p:cNvPr id="119820" name="Line 12"/>
              <p:cNvSpPr>
                <a:spLocks noChangeShapeType="1"/>
              </p:cNvSpPr>
              <p:nvPr/>
            </p:nvSpPr>
            <p:spPr bwMode="auto">
              <a:xfrm>
                <a:off x="539" y="1230"/>
                <a:ext cx="48" cy="1"/>
              </a:xfrm>
              <a:prstGeom prst="line">
                <a:avLst/>
              </a:prstGeom>
              <a:noFill/>
              <a:ln w="76200">
                <a:solidFill>
                  <a:srgbClr val="FFFFFF"/>
                </a:solidFill>
                <a:round/>
                <a:headEnd/>
                <a:tailEnd/>
              </a:ln>
            </p:spPr>
            <p:txBody>
              <a:bodyPr>
                <a:prstTxWarp prst="textNoShape">
                  <a:avLst/>
                </a:prstTxWarp>
              </a:bodyPr>
              <a:lstStyle/>
              <a:p>
                <a:endParaRPr lang="en-US" dirty="0"/>
              </a:p>
            </p:txBody>
          </p:sp>
          <p:sp>
            <p:nvSpPr>
              <p:cNvPr id="119821" name="Line 13"/>
              <p:cNvSpPr>
                <a:spLocks noChangeShapeType="1"/>
              </p:cNvSpPr>
              <p:nvPr/>
            </p:nvSpPr>
            <p:spPr bwMode="auto">
              <a:xfrm>
                <a:off x="486" y="1230"/>
                <a:ext cx="53" cy="1"/>
              </a:xfrm>
              <a:prstGeom prst="line">
                <a:avLst/>
              </a:prstGeom>
              <a:noFill/>
              <a:ln w="76200">
                <a:solidFill>
                  <a:srgbClr val="FFFFFF"/>
                </a:solidFill>
                <a:round/>
                <a:headEnd/>
                <a:tailEnd/>
              </a:ln>
            </p:spPr>
            <p:txBody>
              <a:bodyPr>
                <a:prstTxWarp prst="textNoShape">
                  <a:avLst/>
                </a:prstTxWarp>
              </a:bodyPr>
              <a:lstStyle/>
              <a:p>
                <a:endParaRPr lang="en-US" dirty="0"/>
              </a:p>
            </p:txBody>
          </p:sp>
          <p:sp>
            <p:nvSpPr>
              <p:cNvPr id="119822" name="Line 14"/>
              <p:cNvSpPr>
                <a:spLocks noChangeShapeType="1"/>
              </p:cNvSpPr>
              <p:nvPr/>
            </p:nvSpPr>
            <p:spPr bwMode="auto">
              <a:xfrm>
                <a:off x="641" y="1230"/>
                <a:ext cx="54" cy="1"/>
              </a:xfrm>
              <a:prstGeom prst="line">
                <a:avLst/>
              </a:prstGeom>
              <a:noFill/>
              <a:ln w="76200">
                <a:solidFill>
                  <a:srgbClr val="FFFFFF"/>
                </a:solidFill>
                <a:round/>
                <a:headEnd/>
                <a:tailEnd/>
              </a:ln>
            </p:spPr>
            <p:txBody>
              <a:bodyPr>
                <a:prstTxWarp prst="textNoShape">
                  <a:avLst/>
                </a:prstTxWarp>
              </a:bodyPr>
              <a:lstStyle/>
              <a:p>
                <a:endParaRPr lang="en-US" dirty="0"/>
              </a:p>
            </p:txBody>
          </p:sp>
          <p:sp>
            <p:nvSpPr>
              <p:cNvPr id="119823" name="Line 15"/>
              <p:cNvSpPr>
                <a:spLocks noChangeShapeType="1"/>
              </p:cNvSpPr>
              <p:nvPr/>
            </p:nvSpPr>
            <p:spPr bwMode="auto">
              <a:xfrm>
                <a:off x="276" y="1230"/>
                <a:ext cx="54" cy="1"/>
              </a:xfrm>
              <a:prstGeom prst="line">
                <a:avLst/>
              </a:prstGeom>
              <a:noFill/>
              <a:ln w="76200">
                <a:solidFill>
                  <a:srgbClr val="FFFFFF"/>
                </a:solidFill>
                <a:round/>
                <a:headEnd/>
                <a:tailEnd/>
              </a:ln>
            </p:spPr>
            <p:txBody>
              <a:bodyPr>
                <a:prstTxWarp prst="textNoShape">
                  <a:avLst/>
                </a:prstTxWarp>
              </a:bodyPr>
              <a:lstStyle/>
              <a:p>
                <a:endParaRPr lang="en-US" dirty="0"/>
              </a:p>
            </p:txBody>
          </p:sp>
        </p:grpSp>
      </p:grpSp>
      <p:sp>
        <p:nvSpPr>
          <p:cNvPr id="119824" name="Rectangle 16"/>
          <p:cNvSpPr>
            <a:spLocks noChangeArrowheads="1"/>
          </p:cNvSpPr>
          <p:nvPr/>
        </p:nvSpPr>
        <p:spPr bwMode="auto">
          <a:xfrm>
            <a:off x="404813" y="2651125"/>
            <a:ext cx="173037" cy="255588"/>
          </a:xfrm>
          <a:prstGeom prst="rect">
            <a:avLst/>
          </a:prstGeom>
          <a:noFill/>
          <a:ln w="9525">
            <a:noFill/>
            <a:miter lim="800000"/>
            <a:headEnd/>
            <a:tailEnd/>
          </a:ln>
        </p:spPr>
        <p:txBody>
          <a:bodyPr>
            <a:prstTxWarp prst="textNoShape">
              <a:avLst/>
            </a:prstTxWarp>
          </a:bodyPr>
          <a:lstStyle/>
          <a:p>
            <a:endParaRPr lang="en-US" dirty="0"/>
          </a:p>
        </p:txBody>
      </p:sp>
      <p:sp>
        <p:nvSpPr>
          <p:cNvPr id="119825" name="Rectangle 17"/>
          <p:cNvSpPr>
            <a:spLocks noChangeArrowheads="1"/>
          </p:cNvSpPr>
          <p:nvPr/>
        </p:nvSpPr>
        <p:spPr bwMode="auto">
          <a:xfrm>
            <a:off x="404813" y="2657475"/>
            <a:ext cx="174625" cy="288925"/>
          </a:xfrm>
          <a:prstGeom prst="rect">
            <a:avLst/>
          </a:prstGeom>
          <a:noFill/>
          <a:ln w="9525">
            <a:noFill/>
            <a:miter lim="800000"/>
            <a:headEnd/>
            <a:tailEnd/>
          </a:ln>
        </p:spPr>
        <p:txBody>
          <a:bodyPr wrap="none" lIns="0" tIns="0" rIns="0" bIns="0">
            <a:prstTxWarp prst="textNoShape">
              <a:avLst/>
            </a:prstTxWarp>
            <a:spAutoFit/>
          </a:bodyPr>
          <a:lstStyle/>
          <a:p>
            <a:r>
              <a:rPr lang="en-US" sz="1900" b="1" dirty="0">
                <a:solidFill>
                  <a:srgbClr val="FFFFFF"/>
                </a:solidFill>
              </a:rPr>
              <a:t>B</a:t>
            </a:r>
            <a:endParaRPr lang="en-US" sz="2400" dirty="0">
              <a:latin typeface="Times New Roman" pitchFamily="-65" charset="0"/>
            </a:endParaRPr>
          </a:p>
        </p:txBody>
      </p:sp>
      <p:sp>
        <p:nvSpPr>
          <p:cNvPr id="119826" name="Rectangle 18"/>
          <p:cNvSpPr>
            <a:spLocks noChangeArrowheads="1"/>
          </p:cNvSpPr>
          <p:nvPr/>
        </p:nvSpPr>
        <p:spPr bwMode="auto">
          <a:xfrm>
            <a:off x="492125" y="958850"/>
            <a:ext cx="182563" cy="255588"/>
          </a:xfrm>
          <a:prstGeom prst="rect">
            <a:avLst/>
          </a:prstGeom>
          <a:noFill/>
          <a:ln w="9525">
            <a:noFill/>
            <a:miter lim="800000"/>
            <a:headEnd/>
            <a:tailEnd/>
          </a:ln>
        </p:spPr>
        <p:txBody>
          <a:bodyPr>
            <a:prstTxWarp prst="textNoShape">
              <a:avLst/>
            </a:prstTxWarp>
          </a:bodyPr>
          <a:lstStyle/>
          <a:p>
            <a:endParaRPr lang="en-US" dirty="0"/>
          </a:p>
        </p:txBody>
      </p:sp>
      <p:sp>
        <p:nvSpPr>
          <p:cNvPr id="119827" name="Rectangle 19"/>
          <p:cNvSpPr>
            <a:spLocks noChangeArrowheads="1"/>
          </p:cNvSpPr>
          <p:nvPr/>
        </p:nvSpPr>
        <p:spPr bwMode="auto">
          <a:xfrm>
            <a:off x="781050" y="1598613"/>
            <a:ext cx="661988" cy="333375"/>
          </a:xfrm>
          <a:prstGeom prst="rect">
            <a:avLst/>
          </a:prstGeom>
          <a:noFill/>
          <a:ln w="9525">
            <a:noFill/>
            <a:miter lim="800000"/>
            <a:headEnd/>
            <a:tailEnd/>
          </a:ln>
        </p:spPr>
        <p:txBody>
          <a:bodyPr>
            <a:prstTxWarp prst="textNoShape">
              <a:avLst/>
            </a:prstTxWarp>
          </a:bodyPr>
          <a:lstStyle/>
          <a:p>
            <a:endParaRPr lang="en-US" dirty="0"/>
          </a:p>
        </p:txBody>
      </p:sp>
      <p:pic>
        <p:nvPicPr>
          <p:cNvPr id="119828" name="Picture 20"/>
          <p:cNvPicPr>
            <a:picLocks noChangeAspect="1" noChangeArrowheads="1"/>
          </p:cNvPicPr>
          <p:nvPr/>
        </p:nvPicPr>
        <p:blipFill>
          <a:blip r:embed="rId4"/>
          <a:srcRect/>
          <a:stretch>
            <a:fillRect/>
          </a:stretch>
        </p:blipFill>
        <p:spPr bwMode="auto">
          <a:xfrm>
            <a:off x="4419600" y="941388"/>
            <a:ext cx="4070350" cy="1846262"/>
          </a:xfrm>
          <a:prstGeom prst="rect">
            <a:avLst/>
          </a:prstGeom>
          <a:noFill/>
          <a:ln w="9525">
            <a:noFill/>
            <a:miter lim="800000"/>
            <a:headEnd/>
            <a:tailEnd/>
          </a:ln>
        </p:spPr>
      </p:pic>
      <p:sp>
        <p:nvSpPr>
          <p:cNvPr id="119829" name="Rectangle 21"/>
          <p:cNvSpPr>
            <a:spLocks noChangeArrowheads="1"/>
          </p:cNvSpPr>
          <p:nvPr/>
        </p:nvSpPr>
        <p:spPr bwMode="auto">
          <a:xfrm>
            <a:off x="404813" y="2651125"/>
            <a:ext cx="173037" cy="255588"/>
          </a:xfrm>
          <a:prstGeom prst="rect">
            <a:avLst/>
          </a:prstGeom>
          <a:noFill/>
          <a:ln w="9525">
            <a:noFill/>
            <a:miter lim="800000"/>
            <a:headEnd/>
            <a:tailEnd/>
          </a:ln>
        </p:spPr>
        <p:txBody>
          <a:bodyPr>
            <a:prstTxWarp prst="textNoShape">
              <a:avLst/>
            </a:prstTxWarp>
          </a:bodyPr>
          <a:lstStyle/>
          <a:p>
            <a:endParaRPr lang="en-US" dirty="0"/>
          </a:p>
        </p:txBody>
      </p:sp>
      <p:sp>
        <p:nvSpPr>
          <p:cNvPr id="119830" name="Rectangle 22"/>
          <p:cNvSpPr>
            <a:spLocks noChangeArrowheads="1"/>
          </p:cNvSpPr>
          <p:nvPr/>
        </p:nvSpPr>
        <p:spPr bwMode="auto">
          <a:xfrm>
            <a:off x="492125" y="958850"/>
            <a:ext cx="182563" cy="255588"/>
          </a:xfrm>
          <a:prstGeom prst="rect">
            <a:avLst/>
          </a:prstGeom>
          <a:noFill/>
          <a:ln w="9525">
            <a:noFill/>
            <a:miter lim="800000"/>
            <a:headEnd/>
            <a:tailEnd/>
          </a:ln>
        </p:spPr>
        <p:txBody>
          <a:bodyPr>
            <a:prstTxWarp prst="textNoShape">
              <a:avLst/>
            </a:prstTxWarp>
          </a:bodyPr>
          <a:lstStyle/>
          <a:p>
            <a:endParaRPr lang="en-US" dirty="0"/>
          </a:p>
        </p:txBody>
      </p:sp>
      <p:graphicFrame>
        <p:nvGraphicFramePr>
          <p:cNvPr id="119831" name="Object 23"/>
          <p:cNvGraphicFramePr>
            <a:graphicFrameLocks noChangeAspect="1"/>
          </p:cNvGraphicFramePr>
          <p:nvPr/>
        </p:nvGraphicFramePr>
        <p:xfrm>
          <a:off x="471488" y="2825750"/>
          <a:ext cx="8059737" cy="3836988"/>
        </p:xfrm>
        <a:graphic>
          <a:graphicData uri="http://schemas.openxmlformats.org/presentationml/2006/ole">
            <p:oleObj spid="_x0000_s119831" name="Bitmap Image" r:id="rId5" imgW="9685859" imgH="5189670" progId="">
              <p:embed/>
            </p:oleObj>
          </a:graphicData>
        </a:graphic>
      </p:graphicFrame>
      <p:sp>
        <p:nvSpPr>
          <p:cNvPr id="119832" name="Rectangle 24"/>
          <p:cNvSpPr>
            <a:spLocks noChangeArrowheads="1"/>
          </p:cNvSpPr>
          <p:nvPr/>
        </p:nvSpPr>
        <p:spPr bwMode="auto">
          <a:xfrm>
            <a:off x="219075" y="134938"/>
            <a:ext cx="8667750" cy="911225"/>
          </a:xfrm>
          <a:prstGeom prst="rect">
            <a:avLst/>
          </a:prstGeom>
          <a:noFill/>
          <a:ln w="9525">
            <a:noFill/>
            <a:miter lim="800000"/>
            <a:headEnd/>
            <a:tailEnd/>
          </a:ln>
          <a:effectLst/>
        </p:spPr>
        <p:txBody>
          <a:bodyPr anchor="ctr">
            <a:prstTxWarp prst="textNoShape">
              <a:avLst/>
            </a:prstTxWarp>
          </a:bodyPr>
          <a:lstStyle/>
          <a:p>
            <a:pPr algn="ctr" eaLnBrk="0" hangingPunct="0"/>
            <a:r>
              <a:rPr lang="en-US" sz="3200" b="1" dirty="0">
                <a:solidFill>
                  <a:srgbClr val="0000CC"/>
                </a:solidFill>
              </a:rPr>
              <a:t>Obtain Initial Networks from </a:t>
            </a:r>
            <a:r>
              <a:rPr lang="en-US" sz="3200" b="1" i="1" dirty="0">
                <a:solidFill>
                  <a:srgbClr val="0000CC"/>
                </a:solidFill>
              </a:rPr>
              <a:t>In Vivo</a:t>
            </a:r>
            <a:r>
              <a:rPr lang="en-US" sz="3200" b="1" dirty="0">
                <a:solidFill>
                  <a:srgbClr val="0000CC"/>
                </a:solidFill>
              </a:rPr>
              <a:t> Model </a:t>
            </a:r>
          </a:p>
        </p:txBody>
      </p:sp>
      <p:sp>
        <p:nvSpPr>
          <p:cNvPr id="119833" name="Text Box 25"/>
          <p:cNvSpPr txBox="1">
            <a:spLocks noChangeArrowheads="1"/>
          </p:cNvSpPr>
          <p:nvPr/>
        </p:nvSpPr>
        <p:spPr bwMode="auto">
          <a:xfrm>
            <a:off x="658813" y="5316538"/>
            <a:ext cx="2947987" cy="1190625"/>
          </a:xfrm>
          <a:prstGeom prst="rect">
            <a:avLst/>
          </a:prstGeom>
          <a:noFill/>
          <a:ln w="9525">
            <a:noFill/>
            <a:miter lim="800000"/>
            <a:headEnd/>
            <a:tailEnd/>
          </a:ln>
          <a:effectLst/>
        </p:spPr>
        <p:txBody>
          <a:bodyPr>
            <a:prstTxWarp prst="textNoShape">
              <a:avLst/>
            </a:prstTxWarp>
            <a:spAutoFit/>
          </a:bodyPr>
          <a:lstStyle/>
          <a:p>
            <a:r>
              <a:rPr lang="en-US" b="1" dirty="0">
                <a:solidFill>
                  <a:schemeClr val="bg1"/>
                </a:solidFill>
              </a:rPr>
              <a:t>Endothelial Cells</a:t>
            </a:r>
          </a:p>
          <a:p>
            <a:r>
              <a:rPr lang="en-US" b="1" dirty="0">
                <a:solidFill>
                  <a:schemeClr val="bg1"/>
                </a:solidFill>
              </a:rPr>
              <a:t>SMCs </a:t>
            </a:r>
            <a:r>
              <a:rPr lang="en-US" b="1" dirty="0" smtClean="0">
                <a:solidFill>
                  <a:schemeClr val="bg1"/>
                </a:solidFill>
              </a:rPr>
              <a:t> </a:t>
            </a:r>
          </a:p>
          <a:p>
            <a:r>
              <a:rPr lang="en-US" b="1" dirty="0" smtClean="0">
                <a:solidFill>
                  <a:schemeClr val="bg1"/>
                </a:solidFill>
              </a:rPr>
              <a:t>Monocytes</a:t>
            </a:r>
            <a:r>
              <a:rPr lang="en-US" b="1" dirty="0">
                <a:solidFill>
                  <a:schemeClr val="bg1"/>
                </a:solidFill>
              </a:rPr>
              <a:t>/macrophages</a:t>
            </a:r>
          </a:p>
          <a:p>
            <a:r>
              <a:rPr lang="en-US" b="1" dirty="0">
                <a:solidFill>
                  <a:schemeClr val="bg1"/>
                </a:solidFill>
              </a:rPr>
              <a:t>hACSs</a:t>
            </a:r>
          </a:p>
        </p:txBody>
      </p:sp>
      <p:sp>
        <p:nvSpPr>
          <p:cNvPr id="119834" name="Text Box 26"/>
          <p:cNvSpPr txBox="1">
            <a:spLocks noChangeArrowheads="1"/>
          </p:cNvSpPr>
          <p:nvPr/>
        </p:nvSpPr>
        <p:spPr bwMode="auto">
          <a:xfrm>
            <a:off x="461963" y="1125538"/>
            <a:ext cx="374650" cy="366712"/>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rPr>
              <a:t>1.</a:t>
            </a:r>
          </a:p>
        </p:txBody>
      </p:sp>
      <p:sp>
        <p:nvSpPr>
          <p:cNvPr id="119835" name="Text Box 27"/>
          <p:cNvSpPr txBox="1">
            <a:spLocks noChangeArrowheads="1"/>
          </p:cNvSpPr>
          <p:nvPr/>
        </p:nvSpPr>
        <p:spPr bwMode="auto">
          <a:xfrm>
            <a:off x="4435475" y="982663"/>
            <a:ext cx="374650" cy="366712"/>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rPr>
              <a:t>2.</a:t>
            </a:r>
          </a:p>
        </p:txBody>
      </p:sp>
      <p:sp>
        <p:nvSpPr>
          <p:cNvPr id="119836" name="Text Box 28"/>
          <p:cNvSpPr txBox="1">
            <a:spLocks noChangeArrowheads="1"/>
          </p:cNvSpPr>
          <p:nvPr/>
        </p:nvSpPr>
        <p:spPr bwMode="auto">
          <a:xfrm>
            <a:off x="593725" y="3041650"/>
            <a:ext cx="374650" cy="366713"/>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rPr>
              <a:t>3.</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6626225" y="465138"/>
            <a:ext cx="2116138" cy="2976562"/>
          </a:xfrm>
          <a:prstGeom prst="rect">
            <a:avLst/>
          </a:prstGeom>
          <a:solidFill>
            <a:srgbClr val="FF9999"/>
          </a:solidFill>
          <a:ln w="9525">
            <a:solidFill>
              <a:schemeClr val="tx1"/>
            </a:solidFill>
            <a:prstDash val="dash"/>
            <a:miter lim="800000"/>
            <a:headEnd/>
            <a:tailEnd/>
          </a:ln>
          <a:effectLst/>
        </p:spPr>
        <p:txBody>
          <a:bodyPr wrap="none" anchor="ctr">
            <a:prstTxWarp prst="textNoShape">
              <a:avLst/>
            </a:prstTxWarp>
          </a:bodyPr>
          <a:lstStyle/>
          <a:p>
            <a:endParaRPr lang="en-US" dirty="0"/>
          </a:p>
        </p:txBody>
      </p:sp>
      <p:sp>
        <p:nvSpPr>
          <p:cNvPr id="125955" name="AutoShape 3"/>
          <p:cNvSpPr>
            <a:spLocks noChangeArrowheads="1"/>
          </p:cNvSpPr>
          <p:nvPr/>
        </p:nvSpPr>
        <p:spPr bwMode="auto">
          <a:xfrm>
            <a:off x="4743450" y="933450"/>
            <a:ext cx="687388" cy="169863"/>
          </a:xfrm>
          <a:prstGeom prst="flowChartTerminator">
            <a:avLst/>
          </a:prstGeom>
          <a:solidFill>
            <a:srgbClr val="FFFF66"/>
          </a:solidFill>
          <a:ln w="9525">
            <a:solidFill>
              <a:schemeClr val="tx1"/>
            </a:solidFill>
            <a:miter lim="800000"/>
            <a:headEnd/>
            <a:tailEnd/>
          </a:ln>
          <a:effectLst/>
        </p:spPr>
        <p:txBody>
          <a:bodyPr wrap="none" lIns="91420" tIns="45709" rIns="91420" bIns="45709" anchor="ctr">
            <a:prstTxWarp prst="textNoShape">
              <a:avLst/>
            </a:prstTxWarp>
          </a:bodyPr>
          <a:lstStyle/>
          <a:p>
            <a:pPr algn="ctr"/>
            <a:r>
              <a:rPr lang="en-US" sz="800" dirty="0"/>
              <a:t>EC Actions</a:t>
            </a:r>
          </a:p>
        </p:txBody>
      </p:sp>
      <p:sp>
        <p:nvSpPr>
          <p:cNvPr id="125956" name="AutoShape 4"/>
          <p:cNvSpPr>
            <a:spLocks noChangeArrowheads="1"/>
          </p:cNvSpPr>
          <p:nvPr/>
        </p:nvSpPr>
        <p:spPr bwMode="auto">
          <a:xfrm>
            <a:off x="4479925" y="1209675"/>
            <a:ext cx="1206500" cy="227013"/>
          </a:xfrm>
          <a:prstGeom prst="flowChartProcess">
            <a:avLst/>
          </a:prstGeom>
          <a:solidFill>
            <a:srgbClr val="FFFF66"/>
          </a:solidFill>
          <a:ln w="9525">
            <a:solidFill>
              <a:schemeClr val="tx1"/>
            </a:solidFill>
            <a:miter lim="800000"/>
            <a:headEnd/>
            <a:tailEnd/>
          </a:ln>
          <a:effectLst/>
        </p:spPr>
        <p:txBody>
          <a:bodyPr wrap="none" lIns="91420" tIns="45709" rIns="91420" bIns="45709" anchor="ctr">
            <a:prstTxWarp prst="textNoShape">
              <a:avLst/>
            </a:prstTxWarp>
          </a:bodyPr>
          <a:lstStyle/>
          <a:p>
            <a:pPr algn="ctr"/>
            <a:r>
              <a:rPr lang="en-US" sz="800" dirty="0"/>
              <a:t>Survey Environment</a:t>
            </a:r>
          </a:p>
          <a:p>
            <a:pPr algn="ctr"/>
            <a:r>
              <a:rPr lang="en-US" sz="800" dirty="0"/>
              <a:t>(WSS, cytokines)</a:t>
            </a:r>
          </a:p>
        </p:txBody>
      </p:sp>
      <p:sp>
        <p:nvSpPr>
          <p:cNvPr id="125957" name="AutoShape 5"/>
          <p:cNvSpPr>
            <a:spLocks noChangeArrowheads="1"/>
          </p:cNvSpPr>
          <p:nvPr/>
        </p:nvSpPr>
        <p:spPr bwMode="auto">
          <a:xfrm>
            <a:off x="4486275" y="1563688"/>
            <a:ext cx="1200150" cy="341312"/>
          </a:xfrm>
          <a:prstGeom prst="flowChartProcess">
            <a:avLst/>
          </a:prstGeom>
          <a:solidFill>
            <a:srgbClr val="FFFF66"/>
          </a:solidFill>
          <a:ln w="9525">
            <a:solidFill>
              <a:schemeClr val="tx1"/>
            </a:solidFill>
            <a:miter lim="800000"/>
            <a:headEnd/>
            <a:tailEnd/>
          </a:ln>
          <a:effectLst/>
        </p:spPr>
        <p:txBody>
          <a:bodyPr wrap="none" lIns="91420" tIns="45709" rIns="91420" bIns="45709" anchor="ctr">
            <a:prstTxWarp prst="textNoShape">
              <a:avLst/>
            </a:prstTxWarp>
          </a:bodyPr>
          <a:lstStyle/>
          <a:p>
            <a:pPr algn="ctr">
              <a:lnSpc>
                <a:spcPct val="90000"/>
              </a:lnSpc>
            </a:pPr>
            <a:r>
              <a:rPr lang="en-US" sz="800" dirty="0"/>
              <a:t>Determine likelihood</a:t>
            </a:r>
          </a:p>
          <a:p>
            <a:pPr algn="ctr">
              <a:lnSpc>
                <a:spcPct val="90000"/>
              </a:lnSpc>
            </a:pPr>
            <a:r>
              <a:rPr lang="en-US" sz="800" dirty="0"/>
              <a:t>of adhesion molecule</a:t>
            </a:r>
          </a:p>
          <a:p>
            <a:pPr algn="ctr">
              <a:lnSpc>
                <a:spcPct val="90000"/>
              </a:lnSpc>
            </a:pPr>
            <a:r>
              <a:rPr lang="en-US" sz="800" dirty="0"/>
              <a:t>expression</a:t>
            </a:r>
          </a:p>
        </p:txBody>
      </p:sp>
      <p:sp>
        <p:nvSpPr>
          <p:cNvPr id="125958" name="AutoShape 6"/>
          <p:cNvSpPr>
            <a:spLocks noChangeArrowheads="1"/>
          </p:cNvSpPr>
          <p:nvPr/>
        </p:nvSpPr>
        <p:spPr bwMode="auto">
          <a:xfrm>
            <a:off x="4494213" y="2424113"/>
            <a:ext cx="1192212" cy="274637"/>
          </a:xfrm>
          <a:prstGeom prst="flowChartProcess">
            <a:avLst/>
          </a:prstGeom>
          <a:solidFill>
            <a:srgbClr val="FFFF66"/>
          </a:solidFill>
          <a:ln w="9525">
            <a:solidFill>
              <a:schemeClr val="tx1"/>
            </a:solidFill>
            <a:miter lim="800000"/>
            <a:headEnd/>
            <a:tailEnd/>
          </a:ln>
          <a:effectLst/>
        </p:spPr>
        <p:txBody>
          <a:bodyPr wrap="none" lIns="91420" tIns="45709" rIns="91420" bIns="45709" anchor="ctr">
            <a:prstTxWarp prst="textNoShape">
              <a:avLst/>
            </a:prstTxWarp>
          </a:bodyPr>
          <a:lstStyle/>
          <a:p>
            <a:pPr algn="ctr"/>
            <a:r>
              <a:rPr lang="en-US" sz="800" dirty="0"/>
              <a:t>Determine likelihood</a:t>
            </a:r>
          </a:p>
          <a:p>
            <a:pPr algn="ctr"/>
            <a:r>
              <a:rPr lang="en-US" sz="800" dirty="0"/>
              <a:t>of cytokine secretion</a:t>
            </a:r>
          </a:p>
        </p:txBody>
      </p:sp>
      <p:sp>
        <p:nvSpPr>
          <p:cNvPr id="125959" name="Line 7"/>
          <p:cNvSpPr>
            <a:spLocks noChangeShapeType="1"/>
          </p:cNvSpPr>
          <p:nvPr/>
        </p:nvSpPr>
        <p:spPr bwMode="auto">
          <a:xfrm>
            <a:off x="5532438" y="2151063"/>
            <a:ext cx="142875" cy="0"/>
          </a:xfrm>
          <a:prstGeom prst="line">
            <a:avLst/>
          </a:prstGeom>
          <a:noFill/>
          <a:ln w="12700">
            <a:solidFill>
              <a:schemeClr val="tx1"/>
            </a:solidFill>
            <a:round/>
            <a:headEnd/>
            <a:tailEnd/>
          </a:ln>
          <a:effectLst/>
        </p:spPr>
        <p:txBody>
          <a:bodyPr>
            <a:prstTxWarp prst="textNoShape">
              <a:avLst/>
            </a:prstTxWarp>
          </a:bodyPr>
          <a:lstStyle/>
          <a:p>
            <a:endParaRPr lang="en-US" dirty="0"/>
          </a:p>
        </p:txBody>
      </p:sp>
      <p:sp>
        <p:nvSpPr>
          <p:cNvPr id="125960" name="Line 8"/>
          <p:cNvSpPr>
            <a:spLocks noChangeShapeType="1"/>
          </p:cNvSpPr>
          <p:nvPr/>
        </p:nvSpPr>
        <p:spPr bwMode="auto">
          <a:xfrm flipV="1">
            <a:off x="5675313" y="2151063"/>
            <a:ext cx="0" cy="169862"/>
          </a:xfrm>
          <a:prstGeom prst="line">
            <a:avLst/>
          </a:prstGeom>
          <a:noFill/>
          <a:ln w="12700">
            <a:solidFill>
              <a:schemeClr val="tx1"/>
            </a:solidFill>
            <a:round/>
            <a:headEnd/>
            <a:tailEnd/>
          </a:ln>
          <a:effectLst/>
        </p:spPr>
        <p:txBody>
          <a:bodyPr>
            <a:prstTxWarp prst="textNoShape">
              <a:avLst/>
            </a:prstTxWarp>
          </a:bodyPr>
          <a:lstStyle/>
          <a:p>
            <a:endParaRPr lang="en-US" dirty="0"/>
          </a:p>
        </p:txBody>
      </p:sp>
      <p:sp>
        <p:nvSpPr>
          <p:cNvPr id="125961" name="Line 9"/>
          <p:cNvSpPr>
            <a:spLocks noChangeShapeType="1"/>
          </p:cNvSpPr>
          <p:nvPr/>
        </p:nvSpPr>
        <p:spPr bwMode="auto">
          <a:xfrm flipH="1">
            <a:off x="5116513" y="2336800"/>
            <a:ext cx="550862" cy="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62" name="AutoShape 10"/>
          <p:cNvSpPr>
            <a:spLocks noChangeArrowheads="1"/>
          </p:cNvSpPr>
          <p:nvPr/>
        </p:nvSpPr>
        <p:spPr bwMode="auto">
          <a:xfrm>
            <a:off x="4743450" y="382588"/>
            <a:ext cx="688975" cy="169862"/>
          </a:xfrm>
          <a:prstGeom prst="flowChartTerminator">
            <a:avLst/>
          </a:prstGeom>
          <a:solidFill>
            <a:schemeClr val="accent1"/>
          </a:solidFill>
          <a:ln w="9525">
            <a:solidFill>
              <a:schemeClr val="tx1"/>
            </a:solidFill>
            <a:miter lim="800000"/>
            <a:headEnd/>
            <a:tailEnd/>
          </a:ln>
          <a:effectLst/>
        </p:spPr>
        <p:txBody>
          <a:bodyPr wrap="none" lIns="91420" tIns="45709" rIns="91420" bIns="45709" anchor="ctr">
            <a:prstTxWarp prst="textNoShape">
              <a:avLst/>
            </a:prstTxWarp>
          </a:bodyPr>
          <a:lstStyle/>
          <a:p>
            <a:pPr algn="ctr"/>
            <a:r>
              <a:rPr lang="en-US" sz="800" dirty="0"/>
              <a:t>Step</a:t>
            </a:r>
          </a:p>
        </p:txBody>
      </p:sp>
      <p:sp>
        <p:nvSpPr>
          <p:cNvPr id="125963" name="Line 11"/>
          <p:cNvSpPr>
            <a:spLocks noChangeShapeType="1"/>
          </p:cNvSpPr>
          <p:nvPr/>
        </p:nvSpPr>
        <p:spPr bwMode="auto">
          <a:xfrm>
            <a:off x="5091113" y="552450"/>
            <a:ext cx="0" cy="106363"/>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64" name="AutoShape 12"/>
          <p:cNvSpPr>
            <a:spLocks noChangeArrowheads="1"/>
          </p:cNvSpPr>
          <p:nvPr/>
        </p:nvSpPr>
        <p:spPr bwMode="auto">
          <a:xfrm>
            <a:off x="4486275" y="658813"/>
            <a:ext cx="1200150" cy="177800"/>
          </a:xfrm>
          <a:prstGeom prst="flowChartProcess">
            <a:avLst/>
          </a:prstGeom>
          <a:solidFill>
            <a:schemeClr val="accent1"/>
          </a:solidFill>
          <a:ln w="9525">
            <a:solidFill>
              <a:schemeClr val="tx1"/>
            </a:solidFill>
            <a:miter lim="800000"/>
            <a:headEnd/>
            <a:tailEnd/>
          </a:ln>
          <a:effectLst/>
        </p:spPr>
        <p:txBody>
          <a:bodyPr wrap="none" lIns="91420" tIns="45709" rIns="91420" bIns="45709" anchor="ctr">
            <a:prstTxWarp prst="textNoShape">
              <a:avLst/>
            </a:prstTxWarp>
          </a:bodyPr>
          <a:lstStyle/>
          <a:p>
            <a:pPr algn="ctr"/>
            <a:r>
              <a:rPr lang="en-US" sz="800" dirty="0"/>
              <a:t>Conduct Plasma Proteins</a:t>
            </a:r>
          </a:p>
        </p:txBody>
      </p:sp>
      <p:sp>
        <p:nvSpPr>
          <p:cNvPr id="125965" name="Line 13"/>
          <p:cNvSpPr>
            <a:spLocks noChangeShapeType="1"/>
          </p:cNvSpPr>
          <p:nvPr/>
        </p:nvSpPr>
        <p:spPr bwMode="auto">
          <a:xfrm>
            <a:off x="5087938" y="827088"/>
            <a:ext cx="0" cy="10636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66" name="AutoShape 14"/>
          <p:cNvSpPr>
            <a:spLocks noChangeAspect="1" noChangeArrowheads="1"/>
          </p:cNvSpPr>
          <p:nvPr/>
        </p:nvSpPr>
        <p:spPr bwMode="auto">
          <a:xfrm>
            <a:off x="4673600" y="3276600"/>
            <a:ext cx="866775" cy="182563"/>
          </a:xfrm>
          <a:prstGeom prst="flowChartTerminator">
            <a:avLst/>
          </a:prstGeom>
          <a:solidFill>
            <a:srgbClr val="99FF66"/>
          </a:solidFill>
          <a:ln w="9525">
            <a:solidFill>
              <a:schemeClr val="tx1"/>
            </a:solidFill>
            <a:miter lim="800000"/>
            <a:headEnd/>
            <a:tailEnd/>
          </a:ln>
          <a:effectLst/>
        </p:spPr>
        <p:txBody>
          <a:bodyPr wrap="none" anchor="ctr">
            <a:prstTxWarp prst="textNoShape">
              <a:avLst/>
            </a:prstTxWarp>
          </a:bodyPr>
          <a:lstStyle/>
          <a:p>
            <a:pPr algn="ctr"/>
            <a:r>
              <a:rPr lang="en-US" sz="800" dirty="0"/>
              <a:t>Monocyte Actions</a:t>
            </a:r>
          </a:p>
        </p:txBody>
      </p:sp>
      <p:sp>
        <p:nvSpPr>
          <p:cNvPr id="125967" name="AutoShape 15"/>
          <p:cNvSpPr>
            <a:spLocks noChangeAspect="1" noChangeArrowheads="1"/>
          </p:cNvSpPr>
          <p:nvPr/>
        </p:nvSpPr>
        <p:spPr bwMode="auto">
          <a:xfrm>
            <a:off x="7991475" y="3668713"/>
            <a:ext cx="760413" cy="201612"/>
          </a:xfrm>
          <a:prstGeom prst="flowChartProcess">
            <a:avLst/>
          </a:prstGeom>
          <a:solidFill>
            <a:srgbClr val="99FF66"/>
          </a:solidFill>
          <a:ln w="9525">
            <a:solidFill>
              <a:schemeClr val="tx1"/>
            </a:solidFill>
            <a:miter lim="800000"/>
            <a:headEnd/>
            <a:tailEnd/>
          </a:ln>
          <a:effectLst/>
        </p:spPr>
        <p:txBody>
          <a:bodyPr wrap="none" anchor="ctr">
            <a:prstTxWarp prst="textNoShape">
              <a:avLst/>
            </a:prstTxWarp>
          </a:bodyPr>
          <a:lstStyle/>
          <a:p>
            <a:pPr algn="ctr"/>
            <a:r>
              <a:rPr lang="en-US" sz="800" dirty="0"/>
              <a:t>Migrate</a:t>
            </a:r>
          </a:p>
        </p:txBody>
      </p:sp>
      <p:sp>
        <p:nvSpPr>
          <p:cNvPr id="125968" name="AutoShape 16"/>
          <p:cNvSpPr>
            <a:spLocks noChangeAspect="1" noChangeArrowheads="1"/>
          </p:cNvSpPr>
          <p:nvPr/>
        </p:nvSpPr>
        <p:spPr bwMode="auto">
          <a:xfrm>
            <a:off x="7993063" y="3927475"/>
            <a:ext cx="762000" cy="201613"/>
          </a:xfrm>
          <a:prstGeom prst="flowChartProcess">
            <a:avLst/>
          </a:prstGeom>
          <a:solidFill>
            <a:srgbClr val="99FF66"/>
          </a:solidFill>
          <a:ln w="9525">
            <a:solidFill>
              <a:schemeClr val="tx1"/>
            </a:solidFill>
            <a:miter lim="800000"/>
            <a:headEnd/>
            <a:tailEnd/>
          </a:ln>
          <a:effectLst/>
        </p:spPr>
        <p:txBody>
          <a:bodyPr wrap="none" anchor="ctr">
            <a:prstTxWarp prst="textNoShape">
              <a:avLst/>
            </a:prstTxWarp>
          </a:bodyPr>
          <a:lstStyle/>
          <a:p>
            <a:pPr algn="ctr"/>
            <a:r>
              <a:rPr lang="en-US" sz="800" dirty="0"/>
              <a:t>Detach &amp; Move</a:t>
            </a:r>
          </a:p>
        </p:txBody>
      </p:sp>
      <p:sp>
        <p:nvSpPr>
          <p:cNvPr id="125969" name="Line 17"/>
          <p:cNvSpPr>
            <a:spLocks noChangeAspect="1" noChangeShapeType="1"/>
          </p:cNvSpPr>
          <p:nvPr/>
        </p:nvSpPr>
        <p:spPr bwMode="auto">
          <a:xfrm>
            <a:off x="6408738" y="3784600"/>
            <a:ext cx="7620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125970" name="Line 18"/>
          <p:cNvSpPr>
            <a:spLocks noChangeAspect="1" noChangeShapeType="1"/>
          </p:cNvSpPr>
          <p:nvPr/>
        </p:nvSpPr>
        <p:spPr bwMode="auto">
          <a:xfrm>
            <a:off x="7791450" y="3767138"/>
            <a:ext cx="200025" cy="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71" name="Line 19"/>
          <p:cNvSpPr>
            <a:spLocks noChangeAspect="1" noChangeShapeType="1"/>
          </p:cNvSpPr>
          <p:nvPr/>
        </p:nvSpPr>
        <p:spPr bwMode="auto">
          <a:xfrm>
            <a:off x="6203950" y="4037013"/>
            <a:ext cx="1778000" cy="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72" name="Line 20"/>
          <p:cNvSpPr>
            <a:spLocks noChangeAspect="1" noChangeShapeType="1"/>
          </p:cNvSpPr>
          <p:nvPr/>
        </p:nvSpPr>
        <p:spPr bwMode="auto">
          <a:xfrm>
            <a:off x="6189663" y="3890963"/>
            <a:ext cx="0" cy="15081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73" name="Line 21"/>
          <p:cNvSpPr>
            <a:spLocks noChangeAspect="1" noChangeShapeType="1"/>
          </p:cNvSpPr>
          <p:nvPr/>
        </p:nvSpPr>
        <p:spPr bwMode="auto">
          <a:xfrm>
            <a:off x="7326313" y="3894138"/>
            <a:ext cx="0" cy="15081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74" name="Line 22"/>
          <p:cNvSpPr>
            <a:spLocks noChangeAspect="1" noChangeShapeType="1"/>
          </p:cNvSpPr>
          <p:nvPr/>
        </p:nvSpPr>
        <p:spPr bwMode="auto">
          <a:xfrm>
            <a:off x="5114925" y="3890963"/>
            <a:ext cx="0" cy="36830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75" name="AutoShape 23"/>
          <p:cNvSpPr>
            <a:spLocks noChangeAspect="1" noChangeArrowheads="1"/>
          </p:cNvSpPr>
          <p:nvPr/>
        </p:nvSpPr>
        <p:spPr bwMode="auto">
          <a:xfrm>
            <a:off x="5895975" y="4252913"/>
            <a:ext cx="641350" cy="307975"/>
          </a:xfrm>
          <a:prstGeom prst="flowChartProcess">
            <a:avLst/>
          </a:prstGeom>
          <a:solidFill>
            <a:srgbClr val="FF9999"/>
          </a:solidFill>
          <a:ln w="9525">
            <a:solidFill>
              <a:schemeClr val="tx1"/>
            </a:solidFill>
            <a:miter lim="800000"/>
            <a:headEnd/>
            <a:tailEnd/>
          </a:ln>
          <a:effectLst/>
        </p:spPr>
        <p:txBody>
          <a:bodyPr wrap="none" anchor="ctr">
            <a:prstTxWarp prst="textNoShape">
              <a:avLst/>
            </a:prstTxWarp>
          </a:bodyPr>
          <a:lstStyle/>
          <a:p>
            <a:pPr algn="ctr"/>
            <a:r>
              <a:rPr lang="en-US" sz="800" dirty="0"/>
              <a:t>Call “Survey </a:t>
            </a:r>
          </a:p>
          <a:p>
            <a:pPr algn="ctr"/>
            <a:r>
              <a:rPr lang="en-US" sz="800" dirty="0"/>
              <a:t>Endothelium”</a:t>
            </a:r>
          </a:p>
        </p:txBody>
      </p:sp>
      <p:sp>
        <p:nvSpPr>
          <p:cNvPr id="125976" name="Line 24"/>
          <p:cNvSpPr>
            <a:spLocks noChangeAspect="1" noChangeShapeType="1"/>
          </p:cNvSpPr>
          <p:nvPr/>
        </p:nvSpPr>
        <p:spPr bwMode="auto">
          <a:xfrm>
            <a:off x="5381625" y="4479925"/>
            <a:ext cx="201613" cy="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77" name="Line 25"/>
          <p:cNvSpPr>
            <a:spLocks noChangeAspect="1" noChangeShapeType="1"/>
          </p:cNvSpPr>
          <p:nvPr/>
        </p:nvSpPr>
        <p:spPr bwMode="auto">
          <a:xfrm>
            <a:off x="7327900" y="4572000"/>
            <a:ext cx="0" cy="153988"/>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78" name="Line 26"/>
          <p:cNvSpPr>
            <a:spLocks noChangeAspect="1" noChangeShapeType="1"/>
          </p:cNvSpPr>
          <p:nvPr/>
        </p:nvSpPr>
        <p:spPr bwMode="auto">
          <a:xfrm>
            <a:off x="7331075" y="5035550"/>
            <a:ext cx="0" cy="222250"/>
          </a:xfrm>
          <a:prstGeom prst="line">
            <a:avLst/>
          </a:prstGeom>
          <a:noFill/>
          <a:ln w="12700">
            <a:solidFill>
              <a:schemeClr val="tx1"/>
            </a:solidFill>
            <a:round/>
            <a:headEnd/>
            <a:tailEnd/>
          </a:ln>
          <a:effectLst/>
        </p:spPr>
        <p:txBody>
          <a:bodyPr>
            <a:prstTxWarp prst="textNoShape">
              <a:avLst/>
            </a:prstTxWarp>
          </a:bodyPr>
          <a:lstStyle/>
          <a:p>
            <a:endParaRPr lang="en-US" dirty="0"/>
          </a:p>
        </p:txBody>
      </p:sp>
      <p:sp>
        <p:nvSpPr>
          <p:cNvPr id="125979" name="Line 27"/>
          <p:cNvSpPr>
            <a:spLocks noChangeAspect="1" noChangeShapeType="1"/>
          </p:cNvSpPr>
          <p:nvPr/>
        </p:nvSpPr>
        <p:spPr bwMode="auto">
          <a:xfrm>
            <a:off x="7331075" y="5267325"/>
            <a:ext cx="630238" cy="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80" name="Line 28"/>
          <p:cNvSpPr>
            <a:spLocks noChangeAspect="1" noChangeShapeType="1"/>
          </p:cNvSpPr>
          <p:nvPr/>
        </p:nvSpPr>
        <p:spPr bwMode="auto">
          <a:xfrm flipH="1">
            <a:off x="5100638" y="4532313"/>
            <a:ext cx="4762" cy="561975"/>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81" name="Line 29"/>
          <p:cNvSpPr>
            <a:spLocks noChangeAspect="1" noChangeShapeType="1"/>
          </p:cNvSpPr>
          <p:nvPr/>
        </p:nvSpPr>
        <p:spPr bwMode="auto">
          <a:xfrm>
            <a:off x="6208713" y="5381625"/>
            <a:ext cx="0" cy="14605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82" name="Line 30"/>
          <p:cNvSpPr>
            <a:spLocks noChangeAspect="1" noChangeShapeType="1"/>
          </p:cNvSpPr>
          <p:nvPr/>
        </p:nvSpPr>
        <p:spPr bwMode="auto">
          <a:xfrm>
            <a:off x="5092700" y="6415088"/>
            <a:ext cx="2876550" cy="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83" name="Line 31"/>
          <p:cNvSpPr>
            <a:spLocks noChangeAspect="1" noChangeShapeType="1"/>
          </p:cNvSpPr>
          <p:nvPr/>
        </p:nvSpPr>
        <p:spPr bwMode="auto">
          <a:xfrm>
            <a:off x="5100638" y="5376863"/>
            <a:ext cx="0" cy="1047750"/>
          </a:xfrm>
          <a:prstGeom prst="line">
            <a:avLst/>
          </a:prstGeom>
          <a:noFill/>
          <a:ln w="12700">
            <a:solidFill>
              <a:schemeClr val="tx1"/>
            </a:solidFill>
            <a:round/>
            <a:headEnd/>
            <a:tailEnd/>
          </a:ln>
          <a:effectLst/>
        </p:spPr>
        <p:txBody>
          <a:bodyPr>
            <a:prstTxWarp prst="textNoShape">
              <a:avLst/>
            </a:prstTxWarp>
          </a:bodyPr>
          <a:lstStyle/>
          <a:p>
            <a:endParaRPr lang="en-US" dirty="0"/>
          </a:p>
        </p:txBody>
      </p:sp>
      <p:sp>
        <p:nvSpPr>
          <p:cNvPr id="125984" name="AutoShape 32"/>
          <p:cNvSpPr>
            <a:spLocks noChangeAspect="1" noChangeArrowheads="1"/>
          </p:cNvSpPr>
          <p:nvPr/>
        </p:nvSpPr>
        <p:spPr bwMode="auto">
          <a:xfrm>
            <a:off x="7164388" y="565150"/>
            <a:ext cx="968375" cy="169863"/>
          </a:xfrm>
          <a:prstGeom prst="flowChartTerminator">
            <a:avLst/>
          </a:prstGeom>
          <a:solidFill>
            <a:schemeClr val="bg1"/>
          </a:solidFill>
          <a:ln w="9525">
            <a:solidFill>
              <a:schemeClr val="tx1"/>
            </a:solidFill>
            <a:miter lim="800000"/>
            <a:headEnd/>
            <a:tailEnd/>
          </a:ln>
          <a:effectLst/>
        </p:spPr>
        <p:txBody>
          <a:bodyPr wrap="none" anchor="ctr">
            <a:prstTxWarp prst="textNoShape">
              <a:avLst/>
            </a:prstTxWarp>
          </a:bodyPr>
          <a:lstStyle/>
          <a:p>
            <a:pPr algn="ctr"/>
            <a:r>
              <a:rPr lang="en-US" sz="800" dirty="0"/>
              <a:t>Survey Endothelium</a:t>
            </a:r>
          </a:p>
        </p:txBody>
      </p:sp>
      <p:sp>
        <p:nvSpPr>
          <p:cNvPr id="125985" name="AutoShape 33"/>
          <p:cNvSpPr>
            <a:spLocks noChangeAspect="1" noChangeArrowheads="1"/>
          </p:cNvSpPr>
          <p:nvPr/>
        </p:nvSpPr>
        <p:spPr bwMode="auto">
          <a:xfrm>
            <a:off x="6926263" y="835025"/>
            <a:ext cx="1454150" cy="263525"/>
          </a:xfrm>
          <a:prstGeom prst="flowChartProcess">
            <a:avLst/>
          </a:prstGeom>
          <a:solidFill>
            <a:schemeClr val="bg1"/>
          </a:solidFill>
          <a:ln w="9525">
            <a:solidFill>
              <a:schemeClr val="tx1"/>
            </a:solidFill>
            <a:miter lim="800000"/>
            <a:headEnd/>
            <a:tailEnd/>
          </a:ln>
          <a:effectLst/>
        </p:spPr>
        <p:txBody>
          <a:bodyPr wrap="none" anchor="ctr">
            <a:prstTxWarp prst="textNoShape">
              <a:avLst/>
            </a:prstTxWarp>
          </a:bodyPr>
          <a:lstStyle/>
          <a:p>
            <a:pPr algn="ctr"/>
            <a:r>
              <a:rPr lang="en-US" sz="800" dirty="0"/>
              <a:t>Check adhesion proteins </a:t>
            </a:r>
          </a:p>
          <a:p>
            <a:pPr algn="ctr"/>
            <a:r>
              <a:rPr lang="en-US" sz="800" dirty="0"/>
              <a:t>on ECat current location</a:t>
            </a:r>
          </a:p>
        </p:txBody>
      </p:sp>
      <p:sp>
        <p:nvSpPr>
          <p:cNvPr id="125986" name="AutoShape 34"/>
          <p:cNvSpPr>
            <a:spLocks noChangeAspect="1" noChangeArrowheads="1"/>
          </p:cNvSpPr>
          <p:nvPr/>
        </p:nvSpPr>
        <p:spPr bwMode="auto">
          <a:xfrm>
            <a:off x="6923088" y="1219200"/>
            <a:ext cx="1446212" cy="209550"/>
          </a:xfrm>
          <a:prstGeom prst="flowChartProcess">
            <a:avLst/>
          </a:prstGeom>
          <a:solidFill>
            <a:schemeClr val="bg1"/>
          </a:solidFill>
          <a:ln w="9525">
            <a:solidFill>
              <a:schemeClr val="tx1"/>
            </a:solidFill>
            <a:miter lim="800000"/>
            <a:headEnd/>
            <a:tailEnd/>
          </a:ln>
          <a:effectLst/>
        </p:spPr>
        <p:txBody>
          <a:bodyPr wrap="none" anchor="ctr">
            <a:prstTxWarp prst="textNoShape">
              <a:avLst/>
            </a:prstTxWarp>
          </a:bodyPr>
          <a:lstStyle/>
          <a:p>
            <a:pPr algn="ctr"/>
            <a:r>
              <a:rPr lang="en-US" sz="800" dirty="0"/>
              <a:t>Check WSS at current location</a:t>
            </a:r>
          </a:p>
        </p:txBody>
      </p:sp>
      <p:sp>
        <p:nvSpPr>
          <p:cNvPr id="125987" name="AutoShape 35"/>
          <p:cNvSpPr>
            <a:spLocks noChangeAspect="1" noChangeArrowheads="1"/>
          </p:cNvSpPr>
          <p:nvPr/>
        </p:nvSpPr>
        <p:spPr bwMode="auto">
          <a:xfrm>
            <a:off x="6905625" y="1533525"/>
            <a:ext cx="1463675" cy="263525"/>
          </a:xfrm>
          <a:prstGeom prst="flowChartProcess">
            <a:avLst/>
          </a:prstGeom>
          <a:solidFill>
            <a:schemeClr val="bg1"/>
          </a:solidFill>
          <a:ln w="9525">
            <a:solidFill>
              <a:schemeClr val="tx1"/>
            </a:solidFill>
            <a:miter lim="800000"/>
            <a:headEnd/>
            <a:tailEnd/>
          </a:ln>
          <a:effectLst/>
        </p:spPr>
        <p:txBody>
          <a:bodyPr wrap="none" anchor="ctr">
            <a:prstTxWarp prst="textNoShape">
              <a:avLst/>
            </a:prstTxWarp>
          </a:bodyPr>
          <a:lstStyle/>
          <a:p>
            <a:pPr algn="ctr"/>
            <a:r>
              <a:rPr lang="en-US" sz="800" dirty="0"/>
              <a:t>Determine rolling likelihood </a:t>
            </a:r>
          </a:p>
          <a:p>
            <a:pPr algn="ctr"/>
            <a:r>
              <a:rPr lang="en-US" sz="800" dirty="0"/>
              <a:t>(WSS &amp; visible selectins)</a:t>
            </a:r>
          </a:p>
        </p:txBody>
      </p:sp>
      <p:sp>
        <p:nvSpPr>
          <p:cNvPr id="125988" name="AutoShape 36"/>
          <p:cNvSpPr>
            <a:spLocks noChangeAspect="1" noChangeArrowheads="1"/>
          </p:cNvSpPr>
          <p:nvPr/>
        </p:nvSpPr>
        <p:spPr bwMode="auto">
          <a:xfrm>
            <a:off x="6816725" y="2347913"/>
            <a:ext cx="1643063" cy="280987"/>
          </a:xfrm>
          <a:prstGeom prst="flowChartProcess">
            <a:avLst/>
          </a:prstGeom>
          <a:solidFill>
            <a:schemeClr val="bg1"/>
          </a:solidFill>
          <a:ln w="9525">
            <a:solidFill>
              <a:schemeClr val="tx1"/>
            </a:solidFill>
            <a:miter lim="800000"/>
            <a:headEnd/>
            <a:tailEnd/>
          </a:ln>
          <a:effectLst/>
        </p:spPr>
        <p:txBody>
          <a:bodyPr wrap="none" anchor="ctr">
            <a:prstTxWarp prst="textNoShape">
              <a:avLst/>
            </a:prstTxWarp>
          </a:bodyPr>
          <a:lstStyle/>
          <a:p>
            <a:pPr algn="ctr"/>
            <a:r>
              <a:rPr lang="en-US" sz="800" dirty="0"/>
              <a:t>Determine adhesion likelihood</a:t>
            </a:r>
          </a:p>
          <a:p>
            <a:pPr algn="ctr"/>
            <a:r>
              <a:rPr lang="en-US" sz="800" dirty="0"/>
              <a:t>(WSS, cytokines, &amp; visible integrins)</a:t>
            </a:r>
          </a:p>
        </p:txBody>
      </p:sp>
      <p:sp>
        <p:nvSpPr>
          <p:cNvPr id="125989" name="AutoShape 37"/>
          <p:cNvSpPr>
            <a:spLocks noChangeAspect="1" noChangeArrowheads="1"/>
          </p:cNvSpPr>
          <p:nvPr/>
        </p:nvSpPr>
        <p:spPr bwMode="auto">
          <a:xfrm>
            <a:off x="7191375" y="3155950"/>
            <a:ext cx="912813" cy="206375"/>
          </a:xfrm>
          <a:prstGeom prst="flowChartTerminator">
            <a:avLst/>
          </a:prstGeom>
          <a:solidFill>
            <a:schemeClr val="bg1"/>
          </a:solidFill>
          <a:ln w="9525">
            <a:solidFill>
              <a:schemeClr val="tx1"/>
            </a:solidFill>
            <a:miter lim="800000"/>
            <a:headEnd/>
            <a:tailEnd/>
          </a:ln>
          <a:effectLst/>
        </p:spPr>
        <p:txBody>
          <a:bodyPr wrap="none" anchor="ctr">
            <a:prstTxWarp prst="textNoShape">
              <a:avLst/>
            </a:prstTxWarp>
          </a:bodyPr>
          <a:lstStyle/>
          <a:p>
            <a:pPr algn="ctr"/>
            <a:r>
              <a:rPr lang="en-US" sz="800" dirty="0"/>
              <a:t>Return to </a:t>
            </a:r>
          </a:p>
          <a:p>
            <a:pPr algn="ctr"/>
            <a:r>
              <a:rPr lang="en-US" sz="800" dirty="0"/>
              <a:t>previous chart</a:t>
            </a:r>
          </a:p>
        </p:txBody>
      </p:sp>
      <p:sp>
        <p:nvSpPr>
          <p:cNvPr id="125990" name="Line 38"/>
          <p:cNvSpPr>
            <a:spLocks noChangeShapeType="1"/>
          </p:cNvSpPr>
          <p:nvPr/>
        </p:nvSpPr>
        <p:spPr bwMode="auto">
          <a:xfrm>
            <a:off x="5087938" y="1103313"/>
            <a:ext cx="0" cy="10636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91" name="Line 39"/>
          <p:cNvSpPr>
            <a:spLocks noChangeShapeType="1"/>
          </p:cNvSpPr>
          <p:nvPr/>
        </p:nvSpPr>
        <p:spPr bwMode="auto">
          <a:xfrm>
            <a:off x="5087938" y="1446213"/>
            <a:ext cx="0" cy="10636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92" name="Line 40"/>
          <p:cNvSpPr>
            <a:spLocks noChangeShapeType="1"/>
          </p:cNvSpPr>
          <p:nvPr/>
        </p:nvSpPr>
        <p:spPr bwMode="auto">
          <a:xfrm>
            <a:off x="5097463" y="1903413"/>
            <a:ext cx="0" cy="10636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93" name="AutoShape 41"/>
          <p:cNvSpPr>
            <a:spLocks noChangeArrowheads="1"/>
          </p:cNvSpPr>
          <p:nvPr/>
        </p:nvSpPr>
        <p:spPr bwMode="auto">
          <a:xfrm>
            <a:off x="4619625" y="2022475"/>
            <a:ext cx="914400" cy="269875"/>
          </a:xfrm>
          <a:prstGeom prst="roundRect">
            <a:avLst>
              <a:gd name="adj" fmla="val 16667"/>
            </a:avLst>
          </a:prstGeom>
          <a:solidFill>
            <a:srgbClr val="FFFF66"/>
          </a:solidFill>
          <a:ln w="9525">
            <a:solidFill>
              <a:schemeClr val="tx1"/>
            </a:solidFill>
            <a:round/>
            <a:headEnd/>
            <a:tailEnd/>
          </a:ln>
          <a:effectLst/>
        </p:spPr>
        <p:txBody>
          <a:bodyPr wrap="none" anchor="ctr" anchorCtr="1">
            <a:prstTxWarp prst="textNoShape">
              <a:avLst/>
            </a:prstTxWarp>
          </a:bodyPr>
          <a:lstStyle/>
          <a:p>
            <a:pPr algn="ctr"/>
            <a:r>
              <a:rPr lang="en-US" sz="800" dirty="0"/>
              <a:t>Express adhesion </a:t>
            </a:r>
          </a:p>
          <a:p>
            <a:pPr algn="ctr"/>
            <a:r>
              <a:rPr lang="en-US" sz="800" dirty="0"/>
              <a:t>molecule?</a:t>
            </a:r>
          </a:p>
        </p:txBody>
      </p:sp>
      <p:sp>
        <p:nvSpPr>
          <p:cNvPr id="125994" name="Line 42"/>
          <p:cNvSpPr>
            <a:spLocks noChangeShapeType="1"/>
          </p:cNvSpPr>
          <p:nvPr/>
        </p:nvSpPr>
        <p:spPr bwMode="auto">
          <a:xfrm>
            <a:off x="5106988" y="2293938"/>
            <a:ext cx="0" cy="13335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95" name="Text Box 43"/>
          <p:cNvSpPr txBox="1">
            <a:spLocks noChangeArrowheads="1"/>
          </p:cNvSpPr>
          <p:nvPr/>
        </p:nvSpPr>
        <p:spPr bwMode="auto">
          <a:xfrm>
            <a:off x="5611813" y="2135188"/>
            <a:ext cx="600075" cy="198437"/>
          </a:xfrm>
          <a:prstGeom prst="rect">
            <a:avLst/>
          </a:prstGeom>
          <a:noFill/>
          <a:ln w="9525">
            <a:noFill/>
            <a:miter lim="800000"/>
            <a:headEnd/>
            <a:tailEnd/>
          </a:ln>
          <a:effectLst/>
        </p:spPr>
        <p:txBody>
          <a:bodyPr wrap="none">
            <a:prstTxWarp prst="textNoShape">
              <a:avLst/>
            </a:prstTxWarp>
            <a:spAutoFit/>
          </a:bodyPr>
          <a:lstStyle/>
          <a:p>
            <a:r>
              <a:rPr lang="en-US" sz="700" i="1" dirty="0"/>
              <a:t>yes or no?</a:t>
            </a:r>
          </a:p>
        </p:txBody>
      </p:sp>
      <p:sp>
        <p:nvSpPr>
          <p:cNvPr id="125996" name="Line 44"/>
          <p:cNvSpPr>
            <a:spLocks noChangeShapeType="1"/>
          </p:cNvSpPr>
          <p:nvPr/>
        </p:nvSpPr>
        <p:spPr bwMode="auto">
          <a:xfrm>
            <a:off x="5543550" y="2970213"/>
            <a:ext cx="142875" cy="0"/>
          </a:xfrm>
          <a:prstGeom prst="line">
            <a:avLst/>
          </a:prstGeom>
          <a:noFill/>
          <a:ln w="12700">
            <a:solidFill>
              <a:schemeClr val="tx1"/>
            </a:solidFill>
            <a:round/>
            <a:headEnd/>
            <a:tailEnd/>
          </a:ln>
          <a:effectLst/>
        </p:spPr>
        <p:txBody>
          <a:bodyPr>
            <a:prstTxWarp prst="textNoShape">
              <a:avLst/>
            </a:prstTxWarp>
          </a:bodyPr>
          <a:lstStyle/>
          <a:p>
            <a:endParaRPr lang="en-US" dirty="0"/>
          </a:p>
        </p:txBody>
      </p:sp>
      <p:sp>
        <p:nvSpPr>
          <p:cNvPr id="125997" name="Line 45"/>
          <p:cNvSpPr>
            <a:spLocks noChangeShapeType="1"/>
          </p:cNvSpPr>
          <p:nvPr/>
        </p:nvSpPr>
        <p:spPr bwMode="auto">
          <a:xfrm flipV="1">
            <a:off x="5686425" y="2970213"/>
            <a:ext cx="0" cy="169862"/>
          </a:xfrm>
          <a:prstGeom prst="line">
            <a:avLst/>
          </a:prstGeom>
          <a:noFill/>
          <a:ln w="12700">
            <a:solidFill>
              <a:schemeClr val="tx1"/>
            </a:solidFill>
            <a:round/>
            <a:headEnd/>
            <a:tailEnd/>
          </a:ln>
          <a:effectLst/>
        </p:spPr>
        <p:txBody>
          <a:bodyPr>
            <a:prstTxWarp prst="textNoShape">
              <a:avLst/>
            </a:prstTxWarp>
          </a:bodyPr>
          <a:lstStyle/>
          <a:p>
            <a:endParaRPr lang="en-US" dirty="0"/>
          </a:p>
        </p:txBody>
      </p:sp>
      <p:sp>
        <p:nvSpPr>
          <p:cNvPr id="125998" name="Line 46"/>
          <p:cNvSpPr>
            <a:spLocks noChangeShapeType="1"/>
          </p:cNvSpPr>
          <p:nvPr/>
        </p:nvSpPr>
        <p:spPr bwMode="auto">
          <a:xfrm flipH="1">
            <a:off x="5121275" y="3149600"/>
            <a:ext cx="568325" cy="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5999" name="AutoShape 47"/>
          <p:cNvSpPr>
            <a:spLocks noChangeArrowheads="1"/>
          </p:cNvSpPr>
          <p:nvPr/>
        </p:nvSpPr>
        <p:spPr bwMode="auto">
          <a:xfrm>
            <a:off x="4659313" y="2822575"/>
            <a:ext cx="914400" cy="269875"/>
          </a:xfrm>
          <a:prstGeom prst="roundRect">
            <a:avLst>
              <a:gd name="adj" fmla="val 16667"/>
            </a:avLst>
          </a:prstGeom>
          <a:solidFill>
            <a:srgbClr val="FFFF66"/>
          </a:solidFill>
          <a:ln w="9525">
            <a:solidFill>
              <a:schemeClr val="tx1"/>
            </a:solidFill>
            <a:round/>
            <a:headEnd/>
            <a:tailEnd/>
          </a:ln>
          <a:effectLst/>
        </p:spPr>
        <p:txBody>
          <a:bodyPr wrap="none" anchor="ctr" anchorCtr="1">
            <a:prstTxWarp prst="textNoShape">
              <a:avLst/>
            </a:prstTxWarp>
          </a:bodyPr>
          <a:lstStyle/>
          <a:p>
            <a:pPr algn="ctr"/>
            <a:r>
              <a:rPr lang="en-US" sz="800" dirty="0"/>
              <a:t>Secrete cytokine?</a:t>
            </a:r>
          </a:p>
        </p:txBody>
      </p:sp>
      <p:sp>
        <p:nvSpPr>
          <p:cNvPr id="126000" name="Line 48"/>
          <p:cNvSpPr>
            <a:spLocks noChangeShapeType="1"/>
          </p:cNvSpPr>
          <p:nvPr/>
        </p:nvSpPr>
        <p:spPr bwMode="auto">
          <a:xfrm>
            <a:off x="5127625" y="3084513"/>
            <a:ext cx="0" cy="187325"/>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01" name="Text Box 49"/>
          <p:cNvSpPr txBox="1">
            <a:spLocks noChangeArrowheads="1"/>
          </p:cNvSpPr>
          <p:nvPr/>
        </p:nvSpPr>
        <p:spPr bwMode="auto">
          <a:xfrm>
            <a:off x="5622925" y="2935288"/>
            <a:ext cx="600075" cy="198437"/>
          </a:xfrm>
          <a:prstGeom prst="rect">
            <a:avLst/>
          </a:prstGeom>
          <a:noFill/>
          <a:ln w="9525">
            <a:noFill/>
            <a:miter lim="800000"/>
            <a:headEnd/>
            <a:tailEnd/>
          </a:ln>
          <a:effectLst/>
        </p:spPr>
        <p:txBody>
          <a:bodyPr wrap="none">
            <a:prstTxWarp prst="textNoShape">
              <a:avLst/>
            </a:prstTxWarp>
            <a:spAutoFit/>
          </a:bodyPr>
          <a:lstStyle/>
          <a:p>
            <a:r>
              <a:rPr lang="en-US" sz="700" i="1" dirty="0"/>
              <a:t>yes or no?</a:t>
            </a:r>
          </a:p>
        </p:txBody>
      </p:sp>
      <p:sp>
        <p:nvSpPr>
          <p:cNvPr id="126002" name="Line 50"/>
          <p:cNvSpPr>
            <a:spLocks noChangeShapeType="1"/>
          </p:cNvSpPr>
          <p:nvPr/>
        </p:nvSpPr>
        <p:spPr bwMode="auto">
          <a:xfrm>
            <a:off x="5106988" y="2693988"/>
            <a:ext cx="0" cy="13335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03" name="Line 51"/>
          <p:cNvSpPr>
            <a:spLocks noChangeShapeType="1"/>
          </p:cNvSpPr>
          <p:nvPr/>
        </p:nvSpPr>
        <p:spPr bwMode="auto">
          <a:xfrm>
            <a:off x="5118100" y="3455988"/>
            <a:ext cx="0" cy="15081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04" name="AutoShape 52"/>
          <p:cNvSpPr>
            <a:spLocks noChangeArrowheads="1"/>
          </p:cNvSpPr>
          <p:nvPr/>
        </p:nvSpPr>
        <p:spPr bwMode="auto">
          <a:xfrm>
            <a:off x="4659313" y="3617913"/>
            <a:ext cx="914400" cy="269875"/>
          </a:xfrm>
          <a:prstGeom prst="roundRect">
            <a:avLst>
              <a:gd name="adj" fmla="val 16667"/>
            </a:avLst>
          </a:prstGeom>
          <a:solidFill>
            <a:srgbClr val="99FF66"/>
          </a:solidFill>
          <a:ln w="9525">
            <a:solidFill>
              <a:schemeClr val="tx1"/>
            </a:solidFill>
            <a:round/>
            <a:headEnd/>
            <a:tailEnd/>
          </a:ln>
          <a:effectLst/>
        </p:spPr>
        <p:txBody>
          <a:bodyPr wrap="none" anchor="ctr" anchorCtr="1">
            <a:prstTxWarp prst="textNoShape">
              <a:avLst/>
            </a:prstTxWarp>
          </a:bodyPr>
          <a:lstStyle/>
          <a:p>
            <a:pPr algn="ctr"/>
            <a:r>
              <a:rPr lang="en-US" sz="800" dirty="0"/>
              <a:t>Adhered?</a:t>
            </a:r>
          </a:p>
        </p:txBody>
      </p:sp>
      <p:sp>
        <p:nvSpPr>
          <p:cNvPr id="126005" name="Line 53"/>
          <p:cNvSpPr>
            <a:spLocks noChangeShapeType="1"/>
          </p:cNvSpPr>
          <p:nvPr/>
        </p:nvSpPr>
        <p:spPr bwMode="auto">
          <a:xfrm>
            <a:off x="5567363" y="3760788"/>
            <a:ext cx="196850" cy="635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06" name="AutoShape 54"/>
          <p:cNvSpPr>
            <a:spLocks noChangeArrowheads="1"/>
          </p:cNvSpPr>
          <p:nvPr/>
        </p:nvSpPr>
        <p:spPr bwMode="auto">
          <a:xfrm>
            <a:off x="5770563" y="3625850"/>
            <a:ext cx="914400" cy="269875"/>
          </a:xfrm>
          <a:prstGeom prst="roundRect">
            <a:avLst>
              <a:gd name="adj" fmla="val 16667"/>
            </a:avLst>
          </a:prstGeom>
          <a:solidFill>
            <a:srgbClr val="99FF66"/>
          </a:solidFill>
          <a:ln w="9525">
            <a:solidFill>
              <a:schemeClr val="tx1"/>
            </a:solidFill>
            <a:round/>
            <a:headEnd/>
            <a:tailEnd/>
          </a:ln>
          <a:effectLst/>
        </p:spPr>
        <p:txBody>
          <a:bodyPr wrap="none" anchor="ctr" anchorCtr="1">
            <a:prstTxWarp prst="textNoShape">
              <a:avLst/>
            </a:prstTxWarp>
          </a:bodyPr>
          <a:lstStyle/>
          <a:p>
            <a:pPr algn="ctr"/>
            <a:r>
              <a:rPr lang="en-US" sz="800" dirty="0"/>
              <a:t>WSS Low </a:t>
            </a:r>
          </a:p>
          <a:p>
            <a:pPr algn="ctr"/>
            <a:r>
              <a:rPr lang="en-US" sz="800" dirty="0"/>
              <a:t>Enough to remain?</a:t>
            </a:r>
          </a:p>
        </p:txBody>
      </p:sp>
      <p:sp>
        <p:nvSpPr>
          <p:cNvPr id="126007" name="AutoShape 55"/>
          <p:cNvSpPr>
            <a:spLocks noChangeArrowheads="1"/>
          </p:cNvSpPr>
          <p:nvPr/>
        </p:nvSpPr>
        <p:spPr bwMode="auto">
          <a:xfrm>
            <a:off x="6872288" y="3617913"/>
            <a:ext cx="914400" cy="269875"/>
          </a:xfrm>
          <a:prstGeom prst="roundRect">
            <a:avLst>
              <a:gd name="adj" fmla="val 16667"/>
            </a:avLst>
          </a:prstGeom>
          <a:solidFill>
            <a:srgbClr val="99FF66"/>
          </a:solidFill>
          <a:ln w="9525">
            <a:solidFill>
              <a:schemeClr val="tx1"/>
            </a:solidFill>
            <a:round/>
            <a:headEnd/>
            <a:tailEnd/>
          </a:ln>
          <a:effectLst/>
        </p:spPr>
        <p:txBody>
          <a:bodyPr wrap="none" anchor="ctr" anchorCtr="1">
            <a:prstTxWarp prst="textNoShape">
              <a:avLst/>
            </a:prstTxWarp>
          </a:bodyPr>
          <a:lstStyle/>
          <a:p>
            <a:pPr algn="ctr"/>
            <a:r>
              <a:rPr lang="en-US" sz="800" dirty="0"/>
              <a:t>Migrate or </a:t>
            </a:r>
          </a:p>
          <a:p>
            <a:pPr algn="ctr"/>
            <a:r>
              <a:rPr lang="en-US" sz="800" dirty="0"/>
              <a:t>Return to Flow?</a:t>
            </a:r>
          </a:p>
        </p:txBody>
      </p:sp>
      <p:sp>
        <p:nvSpPr>
          <p:cNvPr id="126008" name="Line 56"/>
          <p:cNvSpPr>
            <a:spLocks noChangeShapeType="1"/>
          </p:cNvSpPr>
          <p:nvPr/>
        </p:nvSpPr>
        <p:spPr bwMode="auto">
          <a:xfrm>
            <a:off x="6688138" y="3760788"/>
            <a:ext cx="196850" cy="635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09" name="AutoShape 57"/>
          <p:cNvSpPr>
            <a:spLocks noChangeArrowheads="1"/>
          </p:cNvSpPr>
          <p:nvPr/>
        </p:nvSpPr>
        <p:spPr bwMode="auto">
          <a:xfrm>
            <a:off x="4659313" y="4262438"/>
            <a:ext cx="914400" cy="269875"/>
          </a:xfrm>
          <a:prstGeom prst="roundRect">
            <a:avLst>
              <a:gd name="adj" fmla="val 16667"/>
            </a:avLst>
          </a:prstGeom>
          <a:solidFill>
            <a:srgbClr val="99FF66"/>
          </a:solidFill>
          <a:ln w="9525">
            <a:solidFill>
              <a:schemeClr val="tx1"/>
            </a:solidFill>
            <a:round/>
            <a:headEnd/>
            <a:tailEnd/>
          </a:ln>
          <a:effectLst/>
        </p:spPr>
        <p:txBody>
          <a:bodyPr wrap="none" anchor="ctr" anchorCtr="1">
            <a:prstTxWarp prst="textNoShape">
              <a:avLst/>
            </a:prstTxWarp>
          </a:bodyPr>
          <a:lstStyle/>
          <a:p>
            <a:pPr algn="ctr"/>
            <a:r>
              <a:rPr lang="en-US" sz="800" dirty="0"/>
              <a:t>Rolling?</a:t>
            </a:r>
          </a:p>
        </p:txBody>
      </p:sp>
      <p:sp>
        <p:nvSpPr>
          <p:cNvPr id="126010" name="Rectangle 58"/>
          <p:cNvSpPr>
            <a:spLocks noChangeArrowheads="1"/>
          </p:cNvSpPr>
          <p:nvPr/>
        </p:nvSpPr>
        <p:spPr bwMode="auto">
          <a:xfrm>
            <a:off x="5535613" y="3589338"/>
            <a:ext cx="228600" cy="198437"/>
          </a:xfrm>
          <a:prstGeom prst="rect">
            <a:avLst/>
          </a:prstGeom>
          <a:noFill/>
          <a:ln w="9525">
            <a:noFill/>
            <a:miter lim="800000"/>
            <a:headEnd/>
            <a:tailEnd/>
          </a:ln>
          <a:effectLst/>
        </p:spPr>
        <p:txBody>
          <a:bodyPr wrap="none">
            <a:prstTxWarp prst="textNoShape">
              <a:avLst/>
            </a:prstTxWarp>
            <a:spAutoFit/>
          </a:bodyPr>
          <a:lstStyle/>
          <a:p>
            <a:r>
              <a:rPr lang="en-US" sz="700" i="1" dirty="0"/>
              <a:t>y</a:t>
            </a:r>
          </a:p>
        </p:txBody>
      </p:sp>
      <p:sp>
        <p:nvSpPr>
          <p:cNvPr id="126011" name="Rectangle 59"/>
          <p:cNvSpPr>
            <a:spLocks noChangeArrowheads="1"/>
          </p:cNvSpPr>
          <p:nvPr/>
        </p:nvSpPr>
        <p:spPr bwMode="auto">
          <a:xfrm>
            <a:off x="5080000" y="3894138"/>
            <a:ext cx="233363" cy="198437"/>
          </a:xfrm>
          <a:prstGeom prst="rect">
            <a:avLst/>
          </a:prstGeom>
          <a:noFill/>
          <a:ln w="9525">
            <a:noFill/>
            <a:miter lim="800000"/>
            <a:headEnd/>
            <a:tailEnd/>
          </a:ln>
          <a:effectLst/>
        </p:spPr>
        <p:txBody>
          <a:bodyPr wrap="none">
            <a:prstTxWarp prst="textNoShape">
              <a:avLst/>
            </a:prstTxWarp>
            <a:spAutoFit/>
          </a:bodyPr>
          <a:lstStyle/>
          <a:p>
            <a:r>
              <a:rPr lang="en-US" sz="700" i="1" dirty="0"/>
              <a:t>n</a:t>
            </a:r>
          </a:p>
        </p:txBody>
      </p:sp>
      <p:sp>
        <p:nvSpPr>
          <p:cNvPr id="126012" name="AutoShape 60"/>
          <p:cNvSpPr>
            <a:spLocks noChangeArrowheads="1"/>
          </p:cNvSpPr>
          <p:nvPr/>
        </p:nvSpPr>
        <p:spPr bwMode="auto">
          <a:xfrm>
            <a:off x="4659313" y="5095875"/>
            <a:ext cx="914400" cy="269875"/>
          </a:xfrm>
          <a:prstGeom prst="roundRect">
            <a:avLst>
              <a:gd name="adj" fmla="val 16667"/>
            </a:avLst>
          </a:prstGeom>
          <a:solidFill>
            <a:srgbClr val="99FF66"/>
          </a:solidFill>
          <a:ln w="9525">
            <a:solidFill>
              <a:schemeClr val="tx1"/>
            </a:solidFill>
            <a:round/>
            <a:headEnd/>
            <a:tailEnd/>
          </a:ln>
          <a:effectLst/>
        </p:spPr>
        <p:txBody>
          <a:bodyPr wrap="none" anchor="ctr" anchorCtr="1">
            <a:prstTxWarp prst="textNoShape">
              <a:avLst/>
            </a:prstTxWarp>
          </a:bodyPr>
          <a:lstStyle/>
          <a:p>
            <a:pPr algn="ctr"/>
            <a:r>
              <a:rPr lang="en-US" sz="800" dirty="0"/>
              <a:t>Time to Survey?</a:t>
            </a:r>
          </a:p>
        </p:txBody>
      </p:sp>
      <p:sp>
        <p:nvSpPr>
          <p:cNvPr id="126013" name="Rectangle 61"/>
          <p:cNvSpPr>
            <a:spLocks noChangeArrowheads="1"/>
          </p:cNvSpPr>
          <p:nvPr/>
        </p:nvSpPr>
        <p:spPr bwMode="auto">
          <a:xfrm>
            <a:off x="5070475" y="4538663"/>
            <a:ext cx="233363" cy="198437"/>
          </a:xfrm>
          <a:prstGeom prst="rect">
            <a:avLst/>
          </a:prstGeom>
          <a:noFill/>
          <a:ln w="9525">
            <a:noFill/>
            <a:miter lim="800000"/>
            <a:headEnd/>
            <a:tailEnd/>
          </a:ln>
          <a:effectLst/>
        </p:spPr>
        <p:txBody>
          <a:bodyPr wrap="none">
            <a:prstTxWarp prst="textNoShape">
              <a:avLst/>
            </a:prstTxWarp>
            <a:spAutoFit/>
          </a:bodyPr>
          <a:lstStyle/>
          <a:p>
            <a:r>
              <a:rPr lang="en-US" sz="700" i="1" dirty="0"/>
              <a:t>n</a:t>
            </a:r>
          </a:p>
        </p:txBody>
      </p:sp>
      <p:sp>
        <p:nvSpPr>
          <p:cNvPr id="126014" name="Line 62"/>
          <p:cNvSpPr>
            <a:spLocks noChangeShapeType="1"/>
          </p:cNvSpPr>
          <p:nvPr/>
        </p:nvSpPr>
        <p:spPr bwMode="auto">
          <a:xfrm>
            <a:off x="5573713" y="4395788"/>
            <a:ext cx="312737" cy="9525"/>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15" name="Rectangle 63"/>
          <p:cNvSpPr>
            <a:spLocks noChangeArrowheads="1"/>
          </p:cNvSpPr>
          <p:nvPr/>
        </p:nvSpPr>
        <p:spPr bwMode="auto">
          <a:xfrm>
            <a:off x="5599113" y="4224338"/>
            <a:ext cx="228600" cy="198437"/>
          </a:xfrm>
          <a:prstGeom prst="rect">
            <a:avLst/>
          </a:prstGeom>
          <a:noFill/>
          <a:ln w="9525">
            <a:noFill/>
            <a:miter lim="800000"/>
            <a:headEnd/>
            <a:tailEnd/>
          </a:ln>
          <a:effectLst/>
        </p:spPr>
        <p:txBody>
          <a:bodyPr wrap="none">
            <a:prstTxWarp prst="textNoShape">
              <a:avLst/>
            </a:prstTxWarp>
            <a:spAutoFit/>
          </a:bodyPr>
          <a:lstStyle/>
          <a:p>
            <a:r>
              <a:rPr lang="en-US" sz="700" i="1" dirty="0"/>
              <a:t>y</a:t>
            </a:r>
          </a:p>
        </p:txBody>
      </p:sp>
      <p:sp>
        <p:nvSpPr>
          <p:cNvPr id="126016" name="Line 64"/>
          <p:cNvSpPr>
            <a:spLocks noChangeShapeType="1"/>
          </p:cNvSpPr>
          <p:nvPr/>
        </p:nvSpPr>
        <p:spPr bwMode="auto">
          <a:xfrm>
            <a:off x="6548438" y="4413250"/>
            <a:ext cx="312737" cy="9525"/>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17" name="AutoShape 65"/>
          <p:cNvSpPr>
            <a:spLocks noChangeArrowheads="1"/>
          </p:cNvSpPr>
          <p:nvPr/>
        </p:nvSpPr>
        <p:spPr bwMode="auto">
          <a:xfrm>
            <a:off x="6869113" y="4291013"/>
            <a:ext cx="914400" cy="269875"/>
          </a:xfrm>
          <a:prstGeom prst="roundRect">
            <a:avLst>
              <a:gd name="adj" fmla="val 16667"/>
            </a:avLst>
          </a:prstGeom>
          <a:solidFill>
            <a:srgbClr val="99FF66"/>
          </a:solidFill>
          <a:ln w="9525">
            <a:solidFill>
              <a:schemeClr val="tx1"/>
            </a:solidFill>
            <a:round/>
            <a:headEnd/>
            <a:tailEnd/>
          </a:ln>
          <a:effectLst/>
        </p:spPr>
        <p:txBody>
          <a:bodyPr wrap="none" anchor="ctr" anchorCtr="1">
            <a:prstTxWarp prst="textNoShape">
              <a:avLst/>
            </a:prstTxWarp>
          </a:bodyPr>
          <a:lstStyle/>
          <a:p>
            <a:pPr algn="ctr"/>
            <a:r>
              <a:rPr lang="en-US" sz="800" dirty="0"/>
              <a:t>Adhered?</a:t>
            </a:r>
          </a:p>
        </p:txBody>
      </p:sp>
      <p:sp>
        <p:nvSpPr>
          <p:cNvPr id="126018" name="Line 66"/>
          <p:cNvSpPr>
            <a:spLocks noChangeShapeType="1"/>
          </p:cNvSpPr>
          <p:nvPr/>
        </p:nvSpPr>
        <p:spPr bwMode="auto">
          <a:xfrm>
            <a:off x="7781925" y="4421188"/>
            <a:ext cx="196850" cy="635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19" name="AutoShape 67"/>
          <p:cNvSpPr>
            <a:spLocks noChangeAspect="1" noChangeArrowheads="1"/>
          </p:cNvSpPr>
          <p:nvPr/>
        </p:nvSpPr>
        <p:spPr bwMode="auto">
          <a:xfrm>
            <a:off x="7975600" y="4276725"/>
            <a:ext cx="762000" cy="228600"/>
          </a:xfrm>
          <a:prstGeom prst="flowChartProcess">
            <a:avLst/>
          </a:prstGeom>
          <a:solidFill>
            <a:srgbClr val="99FF66"/>
          </a:solidFill>
          <a:ln w="9525">
            <a:solidFill>
              <a:schemeClr val="tx1"/>
            </a:solidFill>
            <a:miter lim="800000"/>
            <a:headEnd/>
            <a:tailEnd/>
          </a:ln>
          <a:effectLst/>
        </p:spPr>
        <p:txBody>
          <a:bodyPr wrap="none" anchor="ctr">
            <a:prstTxWarp prst="textNoShape">
              <a:avLst/>
            </a:prstTxWarp>
          </a:bodyPr>
          <a:lstStyle/>
          <a:p>
            <a:pPr algn="ctr"/>
            <a:r>
              <a:rPr lang="en-US" sz="800" dirty="0"/>
              <a:t>Wait until next </a:t>
            </a:r>
          </a:p>
          <a:p>
            <a:pPr algn="ctr"/>
            <a:r>
              <a:rPr lang="en-US" sz="800" dirty="0"/>
              <a:t>timestep</a:t>
            </a:r>
          </a:p>
        </p:txBody>
      </p:sp>
      <p:sp>
        <p:nvSpPr>
          <p:cNvPr id="126020" name="Rectangle 68"/>
          <p:cNvSpPr>
            <a:spLocks noChangeArrowheads="1"/>
          </p:cNvSpPr>
          <p:nvPr/>
        </p:nvSpPr>
        <p:spPr bwMode="auto">
          <a:xfrm>
            <a:off x="6662738" y="3578225"/>
            <a:ext cx="228600" cy="198438"/>
          </a:xfrm>
          <a:prstGeom prst="rect">
            <a:avLst/>
          </a:prstGeom>
          <a:noFill/>
          <a:ln w="9525">
            <a:noFill/>
            <a:miter lim="800000"/>
            <a:headEnd/>
            <a:tailEnd/>
          </a:ln>
          <a:effectLst/>
        </p:spPr>
        <p:txBody>
          <a:bodyPr wrap="none">
            <a:prstTxWarp prst="textNoShape">
              <a:avLst/>
            </a:prstTxWarp>
            <a:spAutoFit/>
          </a:bodyPr>
          <a:lstStyle/>
          <a:p>
            <a:r>
              <a:rPr lang="en-US" sz="700" i="1" dirty="0"/>
              <a:t>y</a:t>
            </a:r>
          </a:p>
        </p:txBody>
      </p:sp>
      <p:sp>
        <p:nvSpPr>
          <p:cNvPr id="126021" name="Rectangle 69"/>
          <p:cNvSpPr>
            <a:spLocks noChangeArrowheads="1"/>
          </p:cNvSpPr>
          <p:nvPr/>
        </p:nvSpPr>
        <p:spPr bwMode="auto">
          <a:xfrm>
            <a:off x="7773988" y="3578225"/>
            <a:ext cx="228600" cy="198438"/>
          </a:xfrm>
          <a:prstGeom prst="rect">
            <a:avLst/>
          </a:prstGeom>
          <a:noFill/>
          <a:ln w="9525">
            <a:noFill/>
            <a:miter lim="800000"/>
            <a:headEnd/>
            <a:tailEnd/>
          </a:ln>
          <a:effectLst/>
        </p:spPr>
        <p:txBody>
          <a:bodyPr wrap="none">
            <a:prstTxWarp prst="textNoShape">
              <a:avLst/>
            </a:prstTxWarp>
            <a:spAutoFit/>
          </a:bodyPr>
          <a:lstStyle/>
          <a:p>
            <a:r>
              <a:rPr lang="en-US" sz="700" i="1" dirty="0"/>
              <a:t>y</a:t>
            </a:r>
          </a:p>
        </p:txBody>
      </p:sp>
      <p:sp>
        <p:nvSpPr>
          <p:cNvPr id="126022" name="Rectangle 70"/>
          <p:cNvSpPr>
            <a:spLocks noChangeArrowheads="1"/>
          </p:cNvSpPr>
          <p:nvPr/>
        </p:nvSpPr>
        <p:spPr bwMode="auto">
          <a:xfrm>
            <a:off x="6153150" y="3849688"/>
            <a:ext cx="233363" cy="198437"/>
          </a:xfrm>
          <a:prstGeom prst="rect">
            <a:avLst/>
          </a:prstGeom>
          <a:noFill/>
          <a:ln w="9525">
            <a:noFill/>
            <a:miter lim="800000"/>
            <a:headEnd/>
            <a:tailEnd/>
          </a:ln>
          <a:effectLst/>
        </p:spPr>
        <p:txBody>
          <a:bodyPr wrap="none">
            <a:prstTxWarp prst="textNoShape">
              <a:avLst/>
            </a:prstTxWarp>
            <a:spAutoFit/>
          </a:bodyPr>
          <a:lstStyle/>
          <a:p>
            <a:r>
              <a:rPr lang="en-US" sz="700" i="1" dirty="0"/>
              <a:t>n</a:t>
            </a:r>
          </a:p>
        </p:txBody>
      </p:sp>
      <p:sp>
        <p:nvSpPr>
          <p:cNvPr id="126023" name="Rectangle 71"/>
          <p:cNvSpPr>
            <a:spLocks noChangeArrowheads="1"/>
          </p:cNvSpPr>
          <p:nvPr/>
        </p:nvSpPr>
        <p:spPr bwMode="auto">
          <a:xfrm>
            <a:off x="7283450" y="3856038"/>
            <a:ext cx="233363" cy="198437"/>
          </a:xfrm>
          <a:prstGeom prst="rect">
            <a:avLst/>
          </a:prstGeom>
          <a:noFill/>
          <a:ln w="9525">
            <a:noFill/>
            <a:miter lim="800000"/>
            <a:headEnd/>
            <a:tailEnd/>
          </a:ln>
          <a:effectLst/>
        </p:spPr>
        <p:txBody>
          <a:bodyPr wrap="none">
            <a:prstTxWarp prst="textNoShape">
              <a:avLst/>
            </a:prstTxWarp>
            <a:spAutoFit/>
          </a:bodyPr>
          <a:lstStyle/>
          <a:p>
            <a:r>
              <a:rPr lang="en-US" sz="700" i="1" dirty="0"/>
              <a:t>n</a:t>
            </a:r>
          </a:p>
        </p:txBody>
      </p:sp>
      <p:sp>
        <p:nvSpPr>
          <p:cNvPr id="126024" name="Rectangle 72"/>
          <p:cNvSpPr>
            <a:spLocks noChangeArrowheads="1"/>
          </p:cNvSpPr>
          <p:nvPr/>
        </p:nvSpPr>
        <p:spPr bwMode="auto">
          <a:xfrm>
            <a:off x="7758113" y="4230688"/>
            <a:ext cx="228600" cy="198437"/>
          </a:xfrm>
          <a:prstGeom prst="rect">
            <a:avLst/>
          </a:prstGeom>
          <a:noFill/>
          <a:ln w="9525">
            <a:noFill/>
            <a:miter lim="800000"/>
            <a:headEnd/>
            <a:tailEnd/>
          </a:ln>
          <a:effectLst/>
        </p:spPr>
        <p:txBody>
          <a:bodyPr wrap="none">
            <a:prstTxWarp prst="textNoShape">
              <a:avLst/>
            </a:prstTxWarp>
            <a:spAutoFit/>
          </a:bodyPr>
          <a:lstStyle/>
          <a:p>
            <a:r>
              <a:rPr lang="en-US" sz="700" i="1" dirty="0"/>
              <a:t>y</a:t>
            </a:r>
          </a:p>
        </p:txBody>
      </p:sp>
      <p:sp>
        <p:nvSpPr>
          <p:cNvPr id="126025" name="Rectangle 73"/>
          <p:cNvSpPr>
            <a:spLocks noChangeArrowheads="1"/>
          </p:cNvSpPr>
          <p:nvPr/>
        </p:nvSpPr>
        <p:spPr bwMode="auto">
          <a:xfrm>
            <a:off x="7326313" y="4549775"/>
            <a:ext cx="233362" cy="198438"/>
          </a:xfrm>
          <a:prstGeom prst="rect">
            <a:avLst/>
          </a:prstGeom>
          <a:noFill/>
          <a:ln w="9525">
            <a:noFill/>
            <a:miter lim="800000"/>
            <a:headEnd/>
            <a:tailEnd/>
          </a:ln>
          <a:effectLst/>
        </p:spPr>
        <p:txBody>
          <a:bodyPr wrap="none">
            <a:prstTxWarp prst="textNoShape">
              <a:avLst/>
            </a:prstTxWarp>
            <a:spAutoFit/>
          </a:bodyPr>
          <a:lstStyle/>
          <a:p>
            <a:r>
              <a:rPr lang="en-US" sz="700" i="1" dirty="0"/>
              <a:t>n</a:t>
            </a:r>
          </a:p>
        </p:txBody>
      </p:sp>
      <p:sp>
        <p:nvSpPr>
          <p:cNvPr id="126026" name="AutoShape 74"/>
          <p:cNvSpPr>
            <a:spLocks noChangeArrowheads="1"/>
          </p:cNvSpPr>
          <p:nvPr/>
        </p:nvSpPr>
        <p:spPr bwMode="auto">
          <a:xfrm>
            <a:off x="6878638" y="4757738"/>
            <a:ext cx="914400" cy="269875"/>
          </a:xfrm>
          <a:prstGeom prst="roundRect">
            <a:avLst>
              <a:gd name="adj" fmla="val 16667"/>
            </a:avLst>
          </a:prstGeom>
          <a:solidFill>
            <a:srgbClr val="99FF66"/>
          </a:solidFill>
          <a:ln w="9525">
            <a:solidFill>
              <a:schemeClr val="tx1"/>
            </a:solidFill>
            <a:round/>
            <a:headEnd/>
            <a:tailEnd/>
          </a:ln>
          <a:effectLst/>
        </p:spPr>
        <p:txBody>
          <a:bodyPr wrap="none" anchor="ctr" anchorCtr="1">
            <a:prstTxWarp prst="textNoShape">
              <a:avLst/>
            </a:prstTxWarp>
          </a:bodyPr>
          <a:lstStyle/>
          <a:p>
            <a:pPr algn="ctr"/>
            <a:r>
              <a:rPr lang="en-US" sz="800" dirty="0"/>
              <a:t>Rolling?</a:t>
            </a:r>
          </a:p>
        </p:txBody>
      </p:sp>
      <p:sp>
        <p:nvSpPr>
          <p:cNvPr id="126027" name="AutoShape 75"/>
          <p:cNvSpPr>
            <a:spLocks noChangeAspect="1" noChangeArrowheads="1"/>
          </p:cNvSpPr>
          <p:nvPr/>
        </p:nvSpPr>
        <p:spPr bwMode="auto">
          <a:xfrm>
            <a:off x="7975600" y="4770438"/>
            <a:ext cx="762000" cy="228600"/>
          </a:xfrm>
          <a:prstGeom prst="flowChartProcess">
            <a:avLst/>
          </a:prstGeom>
          <a:solidFill>
            <a:srgbClr val="99FF66"/>
          </a:solidFill>
          <a:ln w="9525">
            <a:solidFill>
              <a:schemeClr val="tx1"/>
            </a:solidFill>
            <a:miter lim="800000"/>
            <a:headEnd/>
            <a:tailEnd/>
          </a:ln>
          <a:effectLst/>
        </p:spPr>
        <p:txBody>
          <a:bodyPr wrap="none" anchor="ctr">
            <a:prstTxWarp prst="textNoShape">
              <a:avLst/>
            </a:prstTxWarp>
          </a:bodyPr>
          <a:lstStyle/>
          <a:p>
            <a:pPr algn="ctr"/>
            <a:r>
              <a:rPr lang="en-US" sz="800" dirty="0"/>
              <a:t>Move, </a:t>
            </a:r>
          </a:p>
          <a:p>
            <a:pPr algn="ctr"/>
            <a:r>
              <a:rPr lang="en-US" sz="800" dirty="0"/>
              <a:t>Continue Rolling</a:t>
            </a:r>
          </a:p>
        </p:txBody>
      </p:sp>
      <p:sp>
        <p:nvSpPr>
          <p:cNvPr id="126028" name="Line 76"/>
          <p:cNvSpPr>
            <a:spLocks noChangeShapeType="1"/>
          </p:cNvSpPr>
          <p:nvPr/>
        </p:nvSpPr>
        <p:spPr bwMode="auto">
          <a:xfrm>
            <a:off x="7791450" y="4891088"/>
            <a:ext cx="196850" cy="635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29" name="Rectangle 77"/>
          <p:cNvSpPr>
            <a:spLocks noChangeArrowheads="1"/>
          </p:cNvSpPr>
          <p:nvPr/>
        </p:nvSpPr>
        <p:spPr bwMode="auto">
          <a:xfrm>
            <a:off x="7767638" y="4700588"/>
            <a:ext cx="228600" cy="198437"/>
          </a:xfrm>
          <a:prstGeom prst="rect">
            <a:avLst/>
          </a:prstGeom>
          <a:noFill/>
          <a:ln w="9525">
            <a:noFill/>
            <a:miter lim="800000"/>
            <a:headEnd/>
            <a:tailEnd/>
          </a:ln>
          <a:effectLst/>
        </p:spPr>
        <p:txBody>
          <a:bodyPr wrap="none">
            <a:prstTxWarp prst="textNoShape">
              <a:avLst/>
            </a:prstTxWarp>
            <a:spAutoFit/>
          </a:bodyPr>
          <a:lstStyle/>
          <a:p>
            <a:r>
              <a:rPr lang="en-US" sz="700" i="1" dirty="0"/>
              <a:t>y</a:t>
            </a:r>
          </a:p>
        </p:txBody>
      </p:sp>
      <p:sp>
        <p:nvSpPr>
          <p:cNvPr id="126030" name="AutoShape 78"/>
          <p:cNvSpPr>
            <a:spLocks noChangeAspect="1" noChangeArrowheads="1"/>
          </p:cNvSpPr>
          <p:nvPr/>
        </p:nvSpPr>
        <p:spPr bwMode="auto">
          <a:xfrm>
            <a:off x="7966075" y="5145088"/>
            <a:ext cx="762000" cy="228600"/>
          </a:xfrm>
          <a:prstGeom prst="flowChartProcess">
            <a:avLst/>
          </a:prstGeom>
          <a:solidFill>
            <a:srgbClr val="99FF66"/>
          </a:solidFill>
          <a:ln w="9525">
            <a:solidFill>
              <a:schemeClr val="tx1"/>
            </a:solidFill>
            <a:miter lim="800000"/>
            <a:headEnd/>
            <a:tailEnd/>
          </a:ln>
          <a:effectLst/>
        </p:spPr>
        <p:txBody>
          <a:bodyPr wrap="none" anchor="ctr">
            <a:prstTxWarp prst="textNoShape">
              <a:avLst/>
            </a:prstTxWarp>
          </a:bodyPr>
          <a:lstStyle/>
          <a:p>
            <a:pPr algn="ctr"/>
            <a:r>
              <a:rPr lang="en-US" sz="800" dirty="0"/>
              <a:t>Detach &amp; Move</a:t>
            </a:r>
          </a:p>
        </p:txBody>
      </p:sp>
      <p:sp>
        <p:nvSpPr>
          <p:cNvPr id="126031" name="Rectangle 79"/>
          <p:cNvSpPr>
            <a:spLocks noChangeArrowheads="1"/>
          </p:cNvSpPr>
          <p:nvPr/>
        </p:nvSpPr>
        <p:spPr bwMode="auto">
          <a:xfrm>
            <a:off x="7289800" y="5024438"/>
            <a:ext cx="233363" cy="198437"/>
          </a:xfrm>
          <a:prstGeom prst="rect">
            <a:avLst/>
          </a:prstGeom>
          <a:noFill/>
          <a:ln w="9525">
            <a:noFill/>
            <a:miter lim="800000"/>
            <a:headEnd/>
            <a:tailEnd/>
          </a:ln>
          <a:effectLst/>
        </p:spPr>
        <p:txBody>
          <a:bodyPr wrap="none">
            <a:prstTxWarp prst="textNoShape">
              <a:avLst/>
            </a:prstTxWarp>
            <a:spAutoFit/>
          </a:bodyPr>
          <a:lstStyle/>
          <a:p>
            <a:r>
              <a:rPr lang="en-US" sz="700" i="1" dirty="0"/>
              <a:t>n</a:t>
            </a:r>
          </a:p>
        </p:txBody>
      </p:sp>
      <p:sp>
        <p:nvSpPr>
          <p:cNvPr id="126032" name="AutoShape 80"/>
          <p:cNvSpPr>
            <a:spLocks noChangeAspect="1" noChangeArrowheads="1"/>
          </p:cNvSpPr>
          <p:nvPr/>
        </p:nvSpPr>
        <p:spPr bwMode="auto">
          <a:xfrm>
            <a:off x="5868988" y="5076825"/>
            <a:ext cx="641350" cy="307975"/>
          </a:xfrm>
          <a:prstGeom prst="flowChartProcess">
            <a:avLst/>
          </a:prstGeom>
          <a:solidFill>
            <a:srgbClr val="FF9999"/>
          </a:solidFill>
          <a:ln w="9525">
            <a:solidFill>
              <a:schemeClr val="tx1"/>
            </a:solidFill>
            <a:miter lim="800000"/>
            <a:headEnd/>
            <a:tailEnd/>
          </a:ln>
          <a:effectLst/>
        </p:spPr>
        <p:txBody>
          <a:bodyPr wrap="none" anchor="ctr">
            <a:prstTxWarp prst="textNoShape">
              <a:avLst/>
            </a:prstTxWarp>
          </a:bodyPr>
          <a:lstStyle/>
          <a:p>
            <a:pPr algn="ctr"/>
            <a:r>
              <a:rPr lang="en-US" sz="800" dirty="0"/>
              <a:t>Call “Survey </a:t>
            </a:r>
          </a:p>
          <a:p>
            <a:pPr algn="ctr"/>
            <a:r>
              <a:rPr lang="en-US" sz="800" dirty="0"/>
              <a:t>Endothelium”</a:t>
            </a:r>
          </a:p>
        </p:txBody>
      </p:sp>
      <p:sp>
        <p:nvSpPr>
          <p:cNvPr id="126033" name="Line 81"/>
          <p:cNvSpPr>
            <a:spLocks noChangeShapeType="1"/>
          </p:cNvSpPr>
          <p:nvPr/>
        </p:nvSpPr>
        <p:spPr bwMode="auto">
          <a:xfrm>
            <a:off x="5575300" y="5219700"/>
            <a:ext cx="293688" cy="9525"/>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34" name="Rectangle 82"/>
          <p:cNvSpPr>
            <a:spLocks noChangeArrowheads="1"/>
          </p:cNvSpPr>
          <p:nvPr/>
        </p:nvSpPr>
        <p:spPr bwMode="auto">
          <a:xfrm>
            <a:off x="5572125" y="5048250"/>
            <a:ext cx="228600" cy="198438"/>
          </a:xfrm>
          <a:prstGeom prst="rect">
            <a:avLst/>
          </a:prstGeom>
          <a:noFill/>
          <a:ln w="9525">
            <a:noFill/>
            <a:miter lim="800000"/>
            <a:headEnd/>
            <a:tailEnd/>
          </a:ln>
          <a:effectLst/>
        </p:spPr>
        <p:txBody>
          <a:bodyPr wrap="none">
            <a:prstTxWarp prst="textNoShape">
              <a:avLst/>
            </a:prstTxWarp>
            <a:spAutoFit/>
          </a:bodyPr>
          <a:lstStyle/>
          <a:p>
            <a:r>
              <a:rPr lang="en-US" sz="700" i="1" dirty="0"/>
              <a:t>y</a:t>
            </a:r>
          </a:p>
        </p:txBody>
      </p:sp>
      <p:sp>
        <p:nvSpPr>
          <p:cNvPr id="126035" name="Line 83"/>
          <p:cNvSpPr>
            <a:spLocks noChangeAspect="1" noChangeShapeType="1"/>
          </p:cNvSpPr>
          <p:nvPr/>
        </p:nvSpPr>
        <p:spPr bwMode="auto">
          <a:xfrm>
            <a:off x="6199188" y="5818188"/>
            <a:ext cx="0" cy="153987"/>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36" name="AutoShape 84"/>
          <p:cNvSpPr>
            <a:spLocks noChangeArrowheads="1"/>
          </p:cNvSpPr>
          <p:nvPr/>
        </p:nvSpPr>
        <p:spPr bwMode="auto">
          <a:xfrm>
            <a:off x="5740400" y="5537200"/>
            <a:ext cx="914400" cy="269875"/>
          </a:xfrm>
          <a:prstGeom prst="roundRect">
            <a:avLst>
              <a:gd name="adj" fmla="val 16667"/>
            </a:avLst>
          </a:prstGeom>
          <a:solidFill>
            <a:srgbClr val="99FF66"/>
          </a:solidFill>
          <a:ln w="9525">
            <a:solidFill>
              <a:schemeClr val="tx1"/>
            </a:solidFill>
            <a:round/>
            <a:headEnd/>
            <a:tailEnd/>
          </a:ln>
          <a:effectLst/>
        </p:spPr>
        <p:txBody>
          <a:bodyPr wrap="none" anchor="ctr" anchorCtr="1">
            <a:prstTxWarp prst="textNoShape">
              <a:avLst/>
            </a:prstTxWarp>
          </a:bodyPr>
          <a:lstStyle/>
          <a:p>
            <a:pPr algn="ctr"/>
            <a:r>
              <a:rPr lang="en-US" sz="800" dirty="0"/>
              <a:t>Adhered?</a:t>
            </a:r>
          </a:p>
        </p:txBody>
      </p:sp>
      <p:sp>
        <p:nvSpPr>
          <p:cNvPr id="126037" name="AutoShape 85"/>
          <p:cNvSpPr>
            <a:spLocks noChangeAspect="1" noChangeArrowheads="1"/>
          </p:cNvSpPr>
          <p:nvPr/>
        </p:nvSpPr>
        <p:spPr bwMode="auto">
          <a:xfrm>
            <a:off x="7961313" y="5561013"/>
            <a:ext cx="762000" cy="228600"/>
          </a:xfrm>
          <a:prstGeom prst="flowChartProcess">
            <a:avLst/>
          </a:prstGeom>
          <a:solidFill>
            <a:srgbClr val="99FF66"/>
          </a:solidFill>
          <a:ln w="9525">
            <a:solidFill>
              <a:schemeClr val="tx1"/>
            </a:solidFill>
            <a:miter lim="800000"/>
            <a:headEnd/>
            <a:tailEnd/>
          </a:ln>
          <a:effectLst/>
        </p:spPr>
        <p:txBody>
          <a:bodyPr wrap="none" anchor="ctr">
            <a:prstTxWarp prst="textNoShape">
              <a:avLst/>
            </a:prstTxWarp>
          </a:bodyPr>
          <a:lstStyle/>
          <a:p>
            <a:pPr algn="ctr"/>
            <a:r>
              <a:rPr lang="en-US" sz="800" dirty="0"/>
              <a:t>Wait until next </a:t>
            </a:r>
          </a:p>
          <a:p>
            <a:pPr algn="ctr"/>
            <a:r>
              <a:rPr lang="en-US" sz="800" dirty="0"/>
              <a:t>timestep</a:t>
            </a:r>
          </a:p>
        </p:txBody>
      </p:sp>
      <p:sp>
        <p:nvSpPr>
          <p:cNvPr id="126038" name="Rectangle 86"/>
          <p:cNvSpPr>
            <a:spLocks noChangeArrowheads="1"/>
          </p:cNvSpPr>
          <p:nvPr/>
        </p:nvSpPr>
        <p:spPr bwMode="auto">
          <a:xfrm>
            <a:off x="6629400" y="5476875"/>
            <a:ext cx="228600" cy="198438"/>
          </a:xfrm>
          <a:prstGeom prst="rect">
            <a:avLst/>
          </a:prstGeom>
          <a:noFill/>
          <a:ln w="9525">
            <a:noFill/>
            <a:miter lim="800000"/>
            <a:headEnd/>
            <a:tailEnd/>
          </a:ln>
          <a:effectLst/>
        </p:spPr>
        <p:txBody>
          <a:bodyPr wrap="none">
            <a:prstTxWarp prst="textNoShape">
              <a:avLst/>
            </a:prstTxWarp>
            <a:spAutoFit/>
          </a:bodyPr>
          <a:lstStyle/>
          <a:p>
            <a:r>
              <a:rPr lang="en-US" sz="700" i="1" dirty="0"/>
              <a:t>y</a:t>
            </a:r>
          </a:p>
        </p:txBody>
      </p:sp>
      <p:sp>
        <p:nvSpPr>
          <p:cNvPr id="126039" name="Rectangle 87"/>
          <p:cNvSpPr>
            <a:spLocks noChangeArrowheads="1"/>
          </p:cNvSpPr>
          <p:nvPr/>
        </p:nvSpPr>
        <p:spPr bwMode="auto">
          <a:xfrm>
            <a:off x="6197600" y="5795963"/>
            <a:ext cx="233363" cy="198437"/>
          </a:xfrm>
          <a:prstGeom prst="rect">
            <a:avLst/>
          </a:prstGeom>
          <a:noFill/>
          <a:ln w="9525">
            <a:noFill/>
            <a:miter lim="800000"/>
            <a:headEnd/>
            <a:tailEnd/>
          </a:ln>
          <a:effectLst/>
        </p:spPr>
        <p:txBody>
          <a:bodyPr wrap="none">
            <a:prstTxWarp prst="textNoShape">
              <a:avLst/>
            </a:prstTxWarp>
            <a:spAutoFit/>
          </a:bodyPr>
          <a:lstStyle/>
          <a:p>
            <a:r>
              <a:rPr lang="en-US" sz="700" i="1" dirty="0"/>
              <a:t>n</a:t>
            </a:r>
          </a:p>
        </p:txBody>
      </p:sp>
      <p:sp>
        <p:nvSpPr>
          <p:cNvPr id="126040" name="AutoShape 88"/>
          <p:cNvSpPr>
            <a:spLocks noChangeArrowheads="1"/>
          </p:cNvSpPr>
          <p:nvPr/>
        </p:nvSpPr>
        <p:spPr bwMode="auto">
          <a:xfrm>
            <a:off x="5749925" y="6003925"/>
            <a:ext cx="914400" cy="269875"/>
          </a:xfrm>
          <a:prstGeom prst="roundRect">
            <a:avLst>
              <a:gd name="adj" fmla="val 16667"/>
            </a:avLst>
          </a:prstGeom>
          <a:solidFill>
            <a:srgbClr val="99FF66"/>
          </a:solidFill>
          <a:ln w="9525">
            <a:solidFill>
              <a:schemeClr val="tx1"/>
            </a:solidFill>
            <a:round/>
            <a:headEnd/>
            <a:tailEnd/>
          </a:ln>
          <a:effectLst/>
        </p:spPr>
        <p:txBody>
          <a:bodyPr wrap="none" anchor="ctr" anchorCtr="1">
            <a:prstTxWarp prst="textNoShape">
              <a:avLst/>
            </a:prstTxWarp>
          </a:bodyPr>
          <a:lstStyle/>
          <a:p>
            <a:pPr algn="ctr"/>
            <a:r>
              <a:rPr lang="en-US" sz="800" dirty="0"/>
              <a:t>Rolling?</a:t>
            </a:r>
          </a:p>
        </p:txBody>
      </p:sp>
      <p:sp>
        <p:nvSpPr>
          <p:cNvPr id="126041" name="AutoShape 89"/>
          <p:cNvSpPr>
            <a:spLocks noChangeAspect="1" noChangeArrowheads="1"/>
          </p:cNvSpPr>
          <p:nvPr/>
        </p:nvSpPr>
        <p:spPr bwMode="auto">
          <a:xfrm>
            <a:off x="7961313" y="6016625"/>
            <a:ext cx="762000" cy="228600"/>
          </a:xfrm>
          <a:prstGeom prst="flowChartProcess">
            <a:avLst/>
          </a:prstGeom>
          <a:solidFill>
            <a:srgbClr val="99FF66"/>
          </a:solidFill>
          <a:ln w="9525">
            <a:solidFill>
              <a:schemeClr val="tx1"/>
            </a:solidFill>
            <a:miter lim="800000"/>
            <a:headEnd/>
            <a:tailEnd/>
          </a:ln>
          <a:effectLst/>
        </p:spPr>
        <p:txBody>
          <a:bodyPr wrap="none" anchor="ctr">
            <a:prstTxWarp prst="textNoShape">
              <a:avLst/>
            </a:prstTxWarp>
          </a:bodyPr>
          <a:lstStyle/>
          <a:p>
            <a:pPr algn="ctr"/>
            <a:r>
              <a:rPr lang="en-US" sz="800" dirty="0"/>
              <a:t>Wait until next </a:t>
            </a:r>
          </a:p>
          <a:p>
            <a:pPr algn="ctr"/>
            <a:r>
              <a:rPr lang="en-US" sz="800" dirty="0"/>
              <a:t>timestep</a:t>
            </a:r>
          </a:p>
        </p:txBody>
      </p:sp>
      <p:sp>
        <p:nvSpPr>
          <p:cNvPr id="126042" name="Rectangle 90"/>
          <p:cNvSpPr>
            <a:spLocks noChangeArrowheads="1"/>
          </p:cNvSpPr>
          <p:nvPr/>
        </p:nvSpPr>
        <p:spPr bwMode="auto">
          <a:xfrm>
            <a:off x="6638925" y="5946775"/>
            <a:ext cx="228600" cy="198438"/>
          </a:xfrm>
          <a:prstGeom prst="rect">
            <a:avLst/>
          </a:prstGeom>
          <a:noFill/>
          <a:ln w="9525">
            <a:noFill/>
            <a:miter lim="800000"/>
            <a:headEnd/>
            <a:tailEnd/>
          </a:ln>
          <a:effectLst/>
        </p:spPr>
        <p:txBody>
          <a:bodyPr wrap="none">
            <a:prstTxWarp prst="textNoShape">
              <a:avLst/>
            </a:prstTxWarp>
            <a:spAutoFit/>
          </a:bodyPr>
          <a:lstStyle/>
          <a:p>
            <a:r>
              <a:rPr lang="en-US" sz="700" i="1" dirty="0"/>
              <a:t>y</a:t>
            </a:r>
          </a:p>
        </p:txBody>
      </p:sp>
      <p:sp>
        <p:nvSpPr>
          <p:cNvPr id="126043" name="AutoShape 91"/>
          <p:cNvSpPr>
            <a:spLocks noChangeAspect="1" noChangeArrowheads="1"/>
          </p:cNvSpPr>
          <p:nvPr/>
        </p:nvSpPr>
        <p:spPr bwMode="auto">
          <a:xfrm>
            <a:off x="7961313" y="6319838"/>
            <a:ext cx="762000" cy="195262"/>
          </a:xfrm>
          <a:prstGeom prst="flowChartProcess">
            <a:avLst/>
          </a:prstGeom>
          <a:solidFill>
            <a:srgbClr val="99FF66"/>
          </a:solidFill>
          <a:ln w="9525">
            <a:solidFill>
              <a:schemeClr val="tx1"/>
            </a:solidFill>
            <a:miter lim="800000"/>
            <a:headEnd/>
            <a:tailEnd/>
          </a:ln>
          <a:effectLst/>
        </p:spPr>
        <p:txBody>
          <a:bodyPr wrap="none" anchor="ctr">
            <a:prstTxWarp prst="textNoShape">
              <a:avLst/>
            </a:prstTxWarp>
          </a:bodyPr>
          <a:lstStyle/>
          <a:p>
            <a:pPr algn="ctr"/>
            <a:r>
              <a:rPr lang="en-US" sz="800" dirty="0"/>
              <a:t>Move</a:t>
            </a:r>
          </a:p>
        </p:txBody>
      </p:sp>
      <p:sp>
        <p:nvSpPr>
          <p:cNvPr id="126044" name="Rectangle 92"/>
          <p:cNvSpPr>
            <a:spLocks noChangeArrowheads="1"/>
          </p:cNvSpPr>
          <p:nvPr/>
        </p:nvSpPr>
        <p:spPr bwMode="auto">
          <a:xfrm>
            <a:off x="6151563" y="6251575"/>
            <a:ext cx="233362" cy="198438"/>
          </a:xfrm>
          <a:prstGeom prst="rect">
            <a:avLst/>
          </a:prstGeom>
          <a:noFill/>
          <a:ln w="9525">
            <a:noFill/>
            <a:miter lim="800000"/>
            <a:headEnd/>
            <a:tailEnd/>
          </a:ln>
          <a:effectLst/>
        </p:spPr>
        <p:txBody>
          <a:bodyPr wrap="none">
            <a:prstTxWarp prst="textNoShape">
              <a:avLst/>
            </a:prstTxWarp>
            <a:spAutoFit/>
          </a:bodyPr>
          <a:lstStyle/>
          <a:p>
            <a:r>
              <a:rPr lang="en-US" sz="700" i="1" dirty="0"/>
              <a:t>n</a:t>
            </a:r>
          </a:p>
        </p:txBody>
      </p:sp>
      <p:sp>
        <p:nvSpPr>
          <p:cNvPr id="126045" name="Line 93"/>
          <p:cNvSpPr>
            <a:spLocks noChangeShapeType="1"/>
          </p:cNvSpPr>
          <p:nvPr/>
        </p:nvSpPr>
        <p:spPr bwMode="auto">
          <a:xfrm>
            <a:off x="6667500" y="5676900"/>
            <a:ext cx="1300163" cy="1588"/>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46" name="Line 94"/>
          <p:cNvSpPr>
            <a:spLocks noChangeShapeType="1"/>
          </p:cNvSpPr>
          <p:nvPr/>
        </p:nvSpPr>
        <p:spPr bwMode="auto">
          <a:xfrm>
            <a:off x="6667500" y="6143625"/>
            <a:ext cx="1300163" cy="1588"/>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47" name="Line 95"/>
          <p:cNvSpPr>
            <a:spLocks noChangeAspect="1" noChangeShapeType="1"/>
          </p:cNvSpPr>
          <p:nvPr/>
        </p:nvSpPr>
        <p:spPr bwMode="auto">
          <a:xfrm>
            <a:off x="6191250" y="6265863"/>
            <a:ext cx="0" cy="14605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48" name="Rectangle 96"/>
          <p:cNvSpPr>
            <a:spLocks noChangeArrowheads="1"/>
          </p:cNvSpPr>
          <p:nvPr/>
        </p:nvSpPr>
        <p:spPr bwMode="auto">
          <a:xfrm>
            <a:off x="5054600" y="5343525"/>
            <a:ext cx="233363" cy="198438"/>
          </a:xfrm>
          <a:prstGeom prst="rect">
            <a:avLst/>
          </a:prstGeom>
          <a:noFill/>
          <a:ln w="9525">
            <a:noFill/>
            <a:miter lim="800000"/>
            <a:headEnd/>
            <a:tailEnd/>
          </a:ln>
          <a:effectLst/>
        </p:spPr>
        <p:txBody>
          <a:bodyPr wrap="none">
            <a:prstTxWarp prst="textNoShape">
              <a:avLst/>
            </a:prstTxWarp>
            <a:spAutoFit/>
          </a:bodyPr>
          <a:lstStyle/>
          <a:p>
            <a:r>
              <a:rPr lang="en-US" sz="700" i="1" dirty="0"/>
              <a:t>n</a:t>
            </a:r>
          </a:p>
        </p:txBody>
      </p:sp>
      <p:sp>
        <p:nvSpPr>
          <p:cNvPr id="126049" name="Line 97"/>
          <p:cNvSpPr>
            <a:spLocks noChangeShapeType="1"/>
          </p:cNvSpPr>
          <p:nvPr/>
        </p:nvSpPr>
        <p:spPr bwMode="auto">
          <a:xfrm>
            <a:off x="8088313" y="2054225"/>
            <a:ext cx="142875" cy="0"/>
          </a:xfrm>
          <a:prstGeom prst="line">
            <a:avLst/>
          </a:prstGeom>
          <a:noFill/>
          <a:ln w="12700">
            <a:solidFill>
              <a:schemeClr val="tx1"/>
            </a:solidFill>
            <a:round/>
            <a:headEnd/>
            <a:tailEnd/>
          </a:ln>
          <a:effectLst/>
        </p:spPr>
        <p:txBody>
          <a:bodyPr>
            <a:prstTxWarp prst="textNoShape">
              <a:avLst/>
            </a:prstTxWarp>
          </a:bodyPr>
          <a:lstStyle/>
          <a:p>
            <a:endParaRPr lang="en-US" dirty="0"/>
          </a:p>
        </p:txBody>
      </p:sp>
      <p:sp>
        <p:nvSpPr>
          <p:cNvPr id="126050" name="Line 98"/>
          <p:cNvSpPr>
            <a:spLocks noChangeShapeType="1"/>
          </p:cNvSpPr>
          <p:nvPr/>
        </p:nvSpPr>
        <p:spPr bwMode="auto">
          <a:xfrm flipV="1">
            <a:off x="8231188" y="2054225"/>
            <a:ext cx="0" cy="169863"/>
          </a:xfrm>
          <a:prstGeom prst="line">
            <a:avLst/>
          </a:prstGeom>
          <a:noFill/>
          <a:ln w="12700">
            <a:solidFill>
              <a:schemeClr val="tx1"/>
            </a:solidFill>
            <a:round/>
            <a:headEnd/>
            <a:tailEnd/>
          </a:ln>
          <a:effectLst/>
        </p:spPr>
        <p:txBody>
          <a:bodyPr>
            <a:prstTxWarp prst="textNoShape">
              <a:avLst/>
            </a:prstTxWarp>
          </a:bodyPr>
          <a:lstStyle/>
          <a:p>
            <a:endParaRPr lang="en-US" dirty="0"/>
          </a:p>
        </p:txBody>
      </p:sp>
      <p:sp>
        <p:nvSpPr>
          <p:cNvPr id="126051" name="Line 99"/>
          <p:cNvSpPr>
            <a:spLocks noChangeShapeType="1"/>
          </p:cNvSpPr>
          <p:nvPr/>
        </p:nvSpPr>
        <p:spPr bwMode="auto">
          <a:xfrm flipH="1">
            <a:off x="7645400" y="2239963"/>
            <a:ext cx="585788" cy="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52" name="Text Box 100"/>
          <p:cNvSpPr txBox="1">
            <a:spLocks noChangeArrowheads="1"/>
          </p:cNvSpPr>
          <p:nvPr/>
        </p:nvSpPr>
        <p:spPr bwMode="auto">
          <a:xfrm>
            <a:off x="8167688" y="2038350"/>
            <a:ext cx="600075" cy="198438"/>
          </a:xfrm>
          <a:prstGeom prst="rect">
            <a:avLst/>
          </a:prstGeom>
          <a:noFill/>
          <a:ln w="9525">
            <a:noFill/>
            <a:miter lim="800000"/>
            <a:headEnd/>
            <a:tailEnd/>
          </a:ln>
          <a:effectLst/>
        </p:spPr>
        <p:txBody>
          <a:bodyPr wrap="none">
            <a:prstTxWarp prst="textNoShape">
              <a:avLst/>
            </a:prstTxWarp>
            <a:spAutoFit/>
          </a:bodyPr>
          <a:lstStyle/>
          <a:p>
            <a:r>
              <a:rPr lang="en-US" sz="700" i="1" dirty="0"/>
              <a:t>yes or no?</a:t>
            </a:r>
          </a:p>
        </p:txBody>
      </p:sp>
      <p:sp>
        <p:nvSpPr>
          <p:cNvPr id="126053" name="Line 101"/>
          <p:cNvSpPr>
            <a:spLocks noChangeShapeType="1"/>
          </p:cNvSpPr>
          <p:nvPr/>
        </p:nvSpPr>
        <p:spPr bwMode="auto">
          <a:xfrm>
            <a:off x="7648575" y="2182813"/>
            <a:ext cx="0" cy="15081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54" name="Line 102"/>
          <p:cNvSpPr>
            <a:spLocks noChangeShapeType="1"/>
          </p:cNvSpPr>
          <p:nvPr/>
        </p:nvSpPr>
        <p:spPr bwMode="auto">
          <a:xfrm>
            <a:off x="8088313" y="2868613"/>
            <a:ext cx="142875" cy="0"/>
          </a:xfrm>
          <a:prstGeom prst="line">
            <a:avLst/>
          </a:prstGeom>
          <a:noFill/>
          <a:ln w="12700">
            <a:solidFill>
              <a:schemeClr val="tx1"/>
            </a:solidFill>
            <a:round/>
            <a:headEnd/>
            <a:tailEnd/>
          </a:ln>
          <a:effectLst/>
        </p:spPr>
        <p:txBody>
          <a:bodyPr>
            <a:prstTxWarp prst="textNoShape">
              <a:avLst/>
            </a:prstTxWarp>
          </a:bodyPr>
          <a:lstStyle/>
          <a:p>
            <a:endParaRPr lang="en-US" dirty="0"/>
          </a:p>
        </p:txBody>
      </p:sp>
      <p:sp>
        <p:nvSpPr>
          <p:cNvPr id="126055" name="Line 103"/>
          <p:cNvSpPr>
            <a:spLocks noChangeShapeType="1"/>
          </p:cNvSpPr>
          <p:nvPr/>
        </p:nvSpPr>
        <p:spPr bwMode="auto">
          <a:xfrm flipV="1">
            <a:off x="8231188" y="2868613"/>
            <a:ext cx="0" cy="169862"/>
          </a:xfrm>
          <a:prstGeom prst="line">
            <a:avLst/>
          </a:prstGeom>
          <a:noFill/>
          <a:ln w="12700">
            <a:solidFill>
              <a:schemeClr val="tx1"/>
            </a:solidFill>
            <a:round/>
            <a:headEnd/>
            <a:tailEnd/>
          </a:ln>
          <a:effectLst/>
        </p:spPr>
        <p:txBody>
          <a:bodyPr>
            <a:prstTxWarp prst="textNoShape">
              <a:avLst/>
            </a:prstTxWarp>
          </a:bodyPr>
          <a:lstStyle/>
          <a:p>
            <a:endParaRPr lang="en-US" dirty="0"/>
          </a:p>
        </p:txBody>
      </p:sp>
      <p:sp>
        <p:nvSpPr>
          <p:cNvPr id="126056" name="Line 104"/>
          <p:cNvSpPr>
            <a:spLocks noChangeShapeType="1"/>
          </p:cNvSpPr>
          <p:nvPr/>
        </p:nvSpPr>
        <p:spPr bwMode="auto">
          <a:xfrm flipH="1">
            <a:off x="7645400" y="3054350"/>
            <a:ext cx="585788" cy="0"/>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57" name="Text Box 105"/>
          <p:cNvSpPr txBox="1">
            <a:spLocks noChangeArrowheads="1"/>
          </p:cNvSpPr>
          <p:nvPr/>
        </p:nvSpPr>
        <p:spPr bwMode="auto">
          <a:xfrm>
            <a:off x="8167688" y="2852738"/>
            <a:ext cx="600075" cy="198437"/>
          </a:xfrm>
          <a:prstGeom prst="rect">
            <a:avLst/>
          </a:prstGeom>
          <a:noFill/>
          <a:ln w="9525">
            <a:noFill/>
            <a:miter lim="800000"/>
            <a:headEnd/>
            <a:tailEnd/>
          </a:ln>
          <a:effectLst/>
        </p:spPr>
        <p:txBody>
          <a:bodyPr wrap="none">
            <a:prstTxWarp prst="textNoShape">
              <a:avLst/>
            </a:prstTxWarp>
            <a:spAutoFit/>
          </a:bodyPr>
          <a:lstStyle/>
          <a:p>
            <a:r>
              <a:rPr lang="en-US" sz="700" i="1" dirty="0"/>
              <a:t>yes or no?</a:t>
            </a:r>
          </a:p>
        </p:txBody>
      </p:sp>
      <p:sp>
        <p:nvSpPr>
          <p:cNvPr id="126058" name="Line 106"/>
          <p:cNvSpPr>
            <a:spLocks noChangeShapeType="1"/>
          </p:cNvSpPr>
          <p:nvPr/>
        </p:nvSpPr>
        <p:spPr bwMode="auto">
          <a:xfrm>
            <a:off x="7648575" y="2997200"/>
            <a:ext cx="0" cy="150813"/>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59" name="AutoShape 107"/>
          <p:cNvSpPr>
            <a:spLocks noChangeArrowheads="1"/>
          </p:cNvSpPr>
          <p:nvPr/>
        </p:nvSpPr>
        <p:spPr bwMode="auto">
          <a:xfrm>
            <a:off x="7186613" y="1916113"/>
            <a:ext cx="887412" cy="269875"/>
          </a:xfrm>
          <a:prstGeom prst="roundRect">
            <a:avLst>
              <a:gd name="adj" fmla="val 16667"/>
            </a:avLst>
          </a:prstGeom>
          <a:solidFill>
            <a:schemeClr val="bg1"/>
          </a:solidFill>
          <a:ln w="9525">
            <a:solidFill>
              <a:schemeClr val="tx1"/>
            </a:solidFill>
            <a:round/>
            <a:headEnd/>
            <a:tailEnd/>
          </a:ln>
          <a:effectLst/>
        </p:spPr>
        <p:txBody>
          <a:bodyPr wrap="none" anchor="ctr" anchorCtr="1">
            <a:prstTxWarp prst="textNoShape">
              <a:avLst/>
            </a:prstTxWarp>
          </a:bodyPr>
          <a:lstStyle/>
          <a:p>
            <a:pPr algn="ctr"/>
            <a:r>
              <a:rPr lang="en-US" sz="800" dirty="0"/>
              <a:t>Roll?</a:t>
            </a:r>
          </a:p>
        </p:txBody>
      </p:sp>
      <p:sp>
        <p:nvSpPr>
          <p:cNvPr id="126060" name="AutoShape 108"/>
          <p:cNvSpPr>
            <a:spLocks noChangeArrowheads="1"/>
          </p:cNvSpPr>
          <p:nvPr/>
        </p:nvSpPr>
        <p:spPr bwMode="auto">
          <a:xfrm>
            <a:off x="7204075" y="2732088"/>
            <a:ext cx="887413" cy="269875"/>
          </a:xfrm>
          <a:prstGeom prst="roundRect">
            <a:avLst>
              <a:gd name="adj" fmla="val 16667"/>
            </a:avLst>
          </a:prstGeom>
          <a:solidFill>
            <a:schemeClr val="bg1"/>
          </a:solidFill>
          <a:ln w="9525">
            <a:solidFill>
              <a:schemeClr val="tx1"/>
            </a:solidFill>
            <a:round/>
            <a:headEnd/>
            <a:tailEnd/>
          </a:ln>
          <a:effectLst/>
        </p:spPr>
        <p:txBody>
          <a:bodyPr wrap="none" anchor="ctr" anchorCtr="1">
            <a:prstTxWarp prst="textNoShape">
              <a:avLst/>
            </a:prstTxWarp>
          </a:bodyPr>
          <a:lstStyle/>
          <a:p>
            <a:pPr algn="ctr"/>
            <a:r>
              <a:rPr lang="en-US" sz="800" dirty="0"/>
              <a:t>Adhere?</a:t>
            </a:r>
          </a:p>
        </p:txBody>
      </p:sp>
      <p:sp>
        <p:nvSpPr>
          <p:cNvPr id="126061" name="Line 109"/>
          <p:cNvSpPr>
            <a:spLocks noChangeShapeType="1"/>
          </p:cNvSpPr>
          <p:nvPr/>
        </p:nvSpPr>
        <p:spPr bwMode="auto">
          <a:xfrm>
            <a:off x="7656513" y="733425"/>
            <a:ext cx="0" cy="106363"/>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62" name="Line 110"/>
          <p:cNvSpPr>
            <a:spLocks noChangeShapeType="1"/>
          </p:cNvSpPr>
          <p:nvPr/>
        </p:nvSpPr>
        <p:spPr bwMode="auto">
          <a:xfrm>
            <a:off x="7646988" y="1109663"/>
            <a:ext cx="0" cy="10636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63" name="Line 111"/>
          <p:cNvSpPr>
            <a:spLocks noChangeShapeType="1"/>
          </p:cNvSpPr>
          <p:nvPr/>
        </p:nvSpPr>
        <p:spPr bwMode="auto">
          <a:xfrm>
            <a:off x="7639050" y="1423988"/>
            <a:ext cx="0" cy="10636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64" name="Line 112"/>
          <p:cNvSpPr>
            <a:spLocks noChangeShapeType="1"/>
          </p:cNvSpPr>
          <p:nvPr/>
        </p:nvSpPr>
        <p:spPr bwMode="auto">
          <a:xfrm>
            <a:off x="7648575" y="1795463"/>
            <a:ext cx="0" cy="10636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65" name="Line 113"/>
          <p:cNvSpPr>
            <a:spLocks noChangeShapeType="1"/>
          </p:cNvSpPr>
          <p:nvPr/>
        </p:nvSpPr>
        <p:spPr bwMode="auto">
          <a:xfrm>
            <a:off x="7648575" y="2630488"/>
            <a:ext cx="0" cy="106362"/>
          </a:xfrm>
          <a:prstGeom prst="line">
            <a:avLst/>
          </a:prstGeom>
          <a:noFill/>
          <a:ln w="12700">
            <a:solidFill>
              <a:schemeClr val="tx1"/>
            </a:solidFill>
            <a:round/>
            <a:headEnd/>
            <a:tailEnd type="triangle" w="sm" len="sm"/>
          </a:ln>
          <a:effectLst/>
        </p:spPr>
        <p:txBody>
          <a:bodyPr>
            <a:prstTxWarp prst="textNoShape">
              <a:avLst/>
            </a:prstTxWarp>
          </a:bodyPr>
          <a:lstStyle/>
          <a:p>
            <a:endParaRPr lang="en-US" dirty="0"/>
          </a:p>
        </p:txBody>
      </p:sp>
      <p:sp>
        <p:nvSpPr>
          <p:cNvPr id="126066" name="Rectangle 114"/>
          <p:cNvSpPr>
            <a:spLocks noChangeArrowheads="1"/>
          </p:cNvSpPr>
          <p:nvPr/>
        </p:nvSpPr>
        <p:spPr bwMode="auto">
          <a:xfrm>
            <a:off x="242888" y="2297113"/>
            <a:ext cx="3954462" cy="822325"/>
          </a:xfrm>
          <a:prstGeom prst="rect">
            <a:avLst/>
          </a:prstGeom>
          <a:noFill/>
          <a:ln w="9525">
            <a:noFill/>
            <a:miter lim="800000"/>
            <a:headEnd/>
            <a:tailEnd/>
          </a:ln>
          <a:effectLst/>
        </p:spPr>
        <p:txBody>
          <a:bodyPr>
            <a:prstTxWarp prst="textNoShape">
              <a:avLst/>
            </a:prstTxWarp>
            <a:spAutoFit/>
          </a:bodyPr>
          <a:lstStyle/>
          <a:p>
            <a:r>
              <a:rPr lang="en-US" sz="2400" b="1" dirty="0">
                <a:solidFill>
                  <a:srgbClr val="FF0000"/>
                </a:solidFill>
              </a:rPr>
              <a:t>85:</a:t>
            </a:r>
            <a:r>
              <a:rPr lang="en-US" sz="2400" b="1" dirty="0"/>
              <a:t> adhesion molecule expression </a:t>
            </a:r>
            <a:endParaRPr lang="en-US" sz="2400" dirty="0"/>
          </a:p>
        </p:txBody>
      </p:sp>
      <p:sp>
        <p:nvSpPr>
          <p:cNvPr id="126067" name="Rectangle 115"/>
          <p:cNvSpPr>
            <a:spLocks noChangeArrowheads="1"/>
          </p:cNvSpPr>
          <p:nvPr/>
        </p:nvSpPr>
        <p:spPr bwMode="auto">
          <a:xfrm>
            <a:off x="239713" y="3616325"/>
            <a:ext cx="3779837" cy="822325"/>
          </a:xfrm>
          <a:prstGeom prst="rect">
            <a:avLst/>
          </a:prstGeom>
          <a:noFill/>
          <a:ln w="9525">
            <a:noFill/>
            <a:miter lim="800000"/>
            <a:headEnd/>
            <a:tailEnd/>
          </a:ln>
          <a:effectLst/>
        </p:spPr>
        <p:txBody>
          <a:bodyPr>
            <a:prstTxWarp prst="textNoShape">
              <a:avLst/>
            </a:prstTxWarp>
            <a:spAutoFit/>
          </a:bodyPr>
          <a:lstStyle/>
          <a:p>
            <a:r>
              <a:rPr lang="en-US" sz="2400" b="1" dirty="0">
                <a:solidFill>
                  <a:srgbClr val="FF0000"/>
                </a:solidFill>
              </a:rPr>
              <a:t>69:</a:t>
            </a:r>
            <a:r>
              <a:rPr lang="en-US" sz="2400" b="1" dirty="0"/>
              <a:t> chemokine production &amp; activation</a:t>
            </a:r>
            <a:r>
              <a:rPr lang="en-US" sz="2400" dirty="0"/>
              <a:t> </a:t>
            </a:r>
          </a:p>
        </p:txBody>
      </p:sp>
      <p:sp>
        <p:nvSpPr>
          <p:cNvPr id="126068" name="Rectangle 116"/>
          <p:cNvSpPr>
            <a:spLocks noChangeArrowheads="1"/>
          </p:cNvSpPr>
          <p:nvPr/>
        </p:nvSpPr>
        <p:spPr bwMode="auto">
          <a:xfrm>
            <a:off x="176213" y="4889500"/>
            <a:ext cx="4116387" cy="457200"/>
          </a:xfrm>
          <a:prstGeom prst="rect">
            <a:avLst/>
          </a:prstGeom>
          <a:noFill/>
          <a:ln w="9525">
            <a:noFill/>
            <a:miter lim="800000"/>
            <a:headEnd/>
            <a:tailEnd/>
          </a:ln>
          <a:effectLst/>
        </p:spPr>
        <p:txBody>
          <a:bodyPr>
            <a:prstTxWarp prst="textNoShape">
              <a:avLst/>
            </a:prstTxWarp>
            <a:spAutoFit/>
          </a:bodyPr>
          <a:lstStyle/>
          <a:p>
            <a:r>
              <a:rPr lang="en-US" sz="2400" b="1" dirty="0">
                <a:solidFill>
                  <a:srgbClr val="FF0000"/>
                </a:solidFill>
              </a:rPr>
              <a:t>30:</a:t>
            </a:r>
            <a:r>
              <a:rPr lang="en-US" sz="2400" b="1" dirty="0"/>
              <a:t> integrin activation</a:t>
            </a:r>
            <a:endParaRPr lang="en-US" sz="2400" dirty="0"/>
          </a:p>
        </p:txBody>
      </p:sp>
      <p:sp>
        <p:nvSpPr>
          <p:cNvPr id="126069" name="Rectangle 117"/>
          <p:cNvSpPr>
            <a:spLocks noChangeArrowheads="1"/>
          </p:cNvSpPr>
          <p:nvPr/>
        </p:nvSpPr>
        <p:spPr bwMode="auto">
          <a:xfrm>
            <a:off x="57150" y="49213"/>
            <a:ext cx="4529138" cy="911225"/>
          </a:xfrm>
          <a:prstGeom prst="rect">
            <a:avLst/>
          </a:prstGeom>
          <a:noFill/>
          <a:ln w="9525">
            <a:noFill/>
            <a:miter lim="800000"/>
            <a:headEnd/>
            <a:tailEnd/>
          </a:ln>
          <a:effectLst/>
        </p:spPr>
        <p:txBody>
          <a:bodyPr anchor="ctr">
            <a:prstTxWarp prst="textNoShape">
              <a:avLst/>
            </a:prstTxWarp>
          </a:bodyPr>
          <a:lstStyle/>
          <a:p>
            <a:pPr algn="ctr" eaLnBrk="0" hangingPunct="0"/>
            <a:r>
              <a:rPr lang="en-US" sz="4000" b="1" dirty="0">
                <a:solidFill>
                  <a:srgbClr val="0000CC"/>
                </a:solidFill>
              </a:rPr>
              <a:t>Agent Rules </a:t>
            </a:r>
          </a:p>
        </p:txBody>
      </p:sp>
      <p:sp>
        <p:nvSpPr>
          <p:cNvPr id="126070" name="Rectangle 118"/>
          <p:cNvSpPr>
            <a:spLocks noChangeArrowheads="1"/>
          </p:cNvSpPr>
          <p:nvPr/>
        </p:nvSpPr>
        <p:spPr bwMode="auto">
          <a:xfrm>
            <a:off x="234950" y="1382713"/>
            <a:ext cx="3779838" cy="457200"/>
          </a:xfrm>
          <a:prstGeom prst="rect">
            <a:avLst/>
          </a:prstGeom>
          <a:noFill/>
          <a:ln w="9525">
            <a:noFill/>
            <a:miter lim="800000"/>
            <a:headEnd/>
            <a:tailEnd/>
          </a:ln>
          <a:effectLst/>
        </p:spPr>
        <p:txBody>
          <a:bodyPr>
            <a:prstTxWarp prst="textNoShape">
              <a:avLst/>
            </a:prstTxWarp>
            <a:spAutoFit/>
          </a:bodyPr>
          <a:lstStyle/>
          <a:p>
            <a:r>
              <a:rPr lang="en-US" sz="2400" b="1" dirty="0">
                <a:solidFill>
                  <a:srgbClr val="FF0000"/>
                </a:solidFill>
              </a:rPr>
              <a:t>11:</a:t>
            </a:r>
            <a:r>
              <a:rPr lang="en-US" sz="2400" b="1" dirty="0"/>
              <a:t> cell behaviors </a:t>
            </a:r>
            <a:r>
              <a:rPr lang="en-US" sz="2400" dirty="0"/>
              <a:t> </a:t>
            </a:r>
          </a:p>
        </p:txBody>
      </p:sp>
      <p:sp>
        <p:nvSpPr>
          <p:cNvPr id="126071" name="Rectangle 119"/>
          <p:cNvSpPr>
            <a:spLocks noChangeArrowheads="1"/>
          </p:cNvSpPr>
          <p:nvPr/>
        </p:nvSpPr>
        <p:spPr bwMode="auto">
          <a:xfrm>
            <a:off x="134938" y="5683250"/>
            <a:ext cx="4116387" cy="457200"/>
          </a:xfrm>
          <a:prstGeom prst="rect">
            <a:avLst/>
          </a:prstGeom>
          <a:noFill/>
          <a:ln w="9525">
            <a:noFill/>
            <a:miter lim="800000"/>
            <a:headEnd/>
            <a:tailEnd/>
          </a:ln>
          <a:effectLst/>
        </p:spPr>
        <p:txBody>
          <a:bodyPr>
            <a:prstTxWarp prst="textNoShape">
              <a:avLst/>
            </a:prstTxWarp>
            <a:spAutoFit/>
          </a:bodyPr>
          <a:lstStyle/>
          <a:p>
            <a:r>
              <a:rPr lang="en-US" sz="2400" b="1" dirty="0">
                <a:solidFill>
                  <a:srgbClr val="FF0000"/>
                </a:solidFill>
              </a:rPr>
              <a:t>~200 total rules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26978" name="Group 2"/>
          <p:cNvGrpSpPr>
            <a:grpSpLocks/>
          </p:cNvGrpSpPr>
          <p:nvPr/>
        </p:nvGrpSpPr>
        <p:grpSpPr bwMode="auto">
          <a:xfrm>
            <a:off x="4849813" y="2168525"/>
            <a:ext cx="3725862" cy="3548063"/>
            <a:chOff x="2097" y="1264"/>
            <a:chExt cx="1565" cy="1441"/>
          </a:xfrm>
        </p:grpSpPr>
        <p:pic>
          <p:nvPicPr>
            <p:cNvPr id="126979" name="Picture 3" descr="middle"/>
            <p:cNvPicPr>
              <a:picLocks noChangeAspect="1" noChangeArrowheads="1"/>
            </p:cNvPicPr>
            <p:nvPr/>
          </p:nvPicPr>
          <p:blipFill>
            <a:blip r:embed="rId2">
              <a:lum bright="34000" contrast="88000"/>
            </a:blip>
            <a:srcRect r="7887"/>
            <a:stretch>
              <a:fillRect/>
            </a:stretch>
          </p:blipFill>
          <p:spPr bwMode="auto">
            <a:xfrm>
              <a:off x="2097" y="1267"/>
              <a:ext cx="1565" cy="1438"/>
            </a:xfrm>
            <a:prstGeom prst="rect">
              <a:avLst/>
            </a:prstGeom>
            <a:noFill/>
          </p:spPr>
        </p:pic>
        <p:sp>
          <p:nvSpPr>
            <p:cNvPr id="126980" name="Text Box 4"/>
            <p:cNvSpPr txBox="1">
              <a:spLocks noChangeArrowheads="1"/>
            </p:cNvSpPr>
            <p:nvPr/>
          </p:nvSpPr>
          <p:spPr bwMode="auto">
            <a:xfrm>
              <a:off x="2262" y="1264"/>
              <a:ext cx="288" cy="1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i="1" dirty="0">
                  <a:solidFill>
                    <a:schemeClr val="bg1"/>
                  </a:solidFill>
                </a:rPr>
                <a:t>A</a:t>
              </a:r>
            </a:p>
          </p:txBody>
        </p:sp>
        <p:sp>
          <p:nvSpPr>
            <p:cNvPr id="126981" name="Text Box 5"/>
            <p:cNvSpPr txBox="1">
              <a:spLocks noChangeArrowheads="1"/>
            </p:cNvSpPr>
            <p:nvPr/>
          </p:nvSpPr>
          <p:spPr bwMode="auto">
            <a:xfrm>
              <a:off x="2888" y="1443"/>
              <a:ext cx="288" cy="1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i="1" dirty="0">
                  <a:solidFill>
                    <a:schemeClr val="bg1"/>
                  </a:solidFill>
                </a:rPr>
                <a:t>V</a:t>
              </a:r>
            </a:p>
          </p:txBody>
        </p:sp>
        <p:sp>
          <p:nvSpPr>
            <p:cNvPr id="126982" name="Text Box 6"/>
            <p:cNvSpPr txBox="1">
              <a:spLocks noChangeArrowheads="1"/>
            </p:cNvSpPr>
            <p:nvPr/>
          </p:nvSpPr>
          <p:spPr bwMode="auto">
            <a:xfrm>
              <a:off x="2520" y="2309"/>
              <a:ext cx="288" cy="11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i="1" dirty="0">
                  <a:solidFill>
                    <a:schemeClr val="bg1"/>
                  </a:solidFill>
                </a:rPr>
                <a:t>C</a:t>
              </a:r>
            </a:p>
          </p:txBody>
        </p:sp>
      </p:grpSp>
      <p:grpSp>
        <p:nvGrpSpPr>
          <p:cNvPr id="126983" name="Group 7"/>
          <p:cNvGrpSpPr>
            <a:grpSpLocks/>
          </p:cNvGrpSpPr>
          <p:nvPr/>
        </p:nvGrpSpPr>
        <p:grpSpPr bwMode="auto">
          <a:xfrm>
            <a:off x="479425" y="2138363"/>
            <a:ext cx="3629025" cy="3578225"/>
            <a:chOff x="466" y="1257"/>
            <a:chExt cx="1564" cy="1448"/>
          </a:xfrm>
        </p:grpSpPr>
        <p:pic>
          <p:nvPicPr>
            <p:cNvPr id="126984" name="Picture 8" descr="early"/>
            <p:cNvPicPr>
              <a:picLocks noChangeAspect="1" noChangeArrowheads="1"/>
            </p:cNvPicPr>
            <p:nvPr/>
          </p:nvPicPr>
          <p:blipFill>
            <a:blip r:embed="rId3">
              <a:lum bright="34000" contrast="88000"/>
            </a:blip>
            <a:srcRect r="7945"/>
            <a:stretch>
              <a:fillRect/>
            </a:stretch>
          </p:blipFill>
          <p:spPr bwMode="auto">
            <a:xfrm>
              <a:off x="466" y="1267"/>
              <a:ext cx="1564" cy="1438"/>
            </a:xfrm>
            <a:prstGeom prst="rect">
              <a:avLst/>
            </a:prstGeom>
            <a:noFill/>
          </p:spPr>
        </p:pic>
        <p:sp>
          <p:nvSpPr>
            <p:cNvPr id="126985" name="Text Box 9"/>
            <p:cNvSpPr txBox="1">
              <a:spLocks noChangeArrowheads="1"/>
            </p:cNvSpPr>
            <p:nvPr/>
          </p:nvSpPr>
          <p:spPr bwMode="auto">
            <a:xfrm>
              <a:off x="615" y="1257"/>
              <a:ext cx="288" cy="11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i="1" dirty="0">
                  <a:solidFill>
                    <a:schemeClr val="bg1"/>
                  </a:solidFill>
                </a:rPr>
                <a:t>A</a:t>
              </a:r>
            </a:p>
          </p:txBody>
        </p:sp>
        <p:sp>
          <p:nvSpPr>
            <p:cNvPr id="126986" name="Text Box 10"/>
            <p:cNvSpPr txBox="1">
              <a:spLocks noChangeArrowheads="1"/>
            </p:cNvSpPr>
            <p:nvPr/>
          </p:nvSpPr>
          <p:spPr bwMode="auto">
            <a:xfrm>
              <a:off x="1241" y="1436"/>
              <a:ext cx="288" cy="11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i="1" dirty="0">
                  <a:solidFill>
                    <a:schemeClr val="bg1"/>
                  </a:solidFill>
                </a:rPr>
                <a:t>V</a:t>
              </a:r>
            </a:p>
          </p:txBody>
        </p:sp>
        <p:sp>
          <p:nvSpPr>
            <p:cNvPr id="126987" name="Text Box 11"/>
            <p:cNvSpPr txBox="1">
              <a:spLocks noChangeArrowheads="1"/>
            </p:cNvSpPr>
            <p:nvPr/>
          </p:nvSpPr>
          <p:spPr bwMode="auto">
            <a:xfrm>
              <a:off x="873" y="2302"/>
              <a:ext cx="288" cy="11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i="1" dirty="0">
                  <a:solidFill>
                    <a:schemeClr val="bg1"/>
                  </a:solidFill>
                </a:rPr>
                <a:t>C</a:t>
              </a:r>
            </a:p>
          </p:txBody>
        </p:sp>
      </p:grpSp>
      <p:sp>
        <p:nvSpPr>
          <p:cNvPr id="126988" name="Rectangle 12"/>
          <p:cNvSpPr>
            <a:spLocks noChangeArrowheads="1"/>
          </p:cNvSpPr>
          <p:nvPr/>
        </p:nvSpPr>
        <p:spPr bwMode="auto">
          <a:xfrm>
            <a:off x="193675" y="168275"/>
            <a:ext cx="8801100" cy="1143000"/>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dirty="0">
                <a:solidFill>
                  <a:srgbClr val="0000CC"/>
                </a:solidFill>
              </a:rPr>
              <a:t>ABM Output: Circulating Cell </a:t>
            </a:r>
          </a:p>
          <a:p>
            <a:pPr algn="ctr" eaLnBrk="0" hangingPunct="0"/>
            <a:r>
              <a:rPr lang="en-US" sz="3600" b="1" dirty="0">
                <a:solidFill>
                  <a:srgbClr val="0000CC"/>
                </a:solidFill>
              </a:rPr>
              <a:t>Adhesion and Extravasation</a:t>
            </a:r>
          </a:p>
        </p:txBody>
      </p:sp>
      <p:sp>
        <p:nvSpPr>
          <p:cNvPr id="126989" name="Line 13"/>
          <p:cNvSpPr>
            <a:spLocks noChangeShapeType="1"/>
          </p:cNvSpPr>
          <p:nvPr/>
        </p:nvSpPr>
        <p:spPr bwMode="auto">
          <a:xfrm>
            <a:off x="4216400" y="3895725"/>
            <a:ext cx="528638" cy="0"/>
          </a:xfrm>
          <a:prstGeom prst="line">
            <a:avLst/>
          </a:prstGeom>
          <a:noFill/>
          <a:ln w="57150">
            <a:solidFill>
              <a:schemeClr val="tx1"/>
            </a:solidFill>
            <a:round/>
            <a:headEnd/>
            <a:tailEnd type="triangle" w="med" len="med"/>
          </a:ln>
          <a:effectLst/>
        </p:spPr>
        <p:txBody>
          <a:bodyPr>
            <a:prstTxWarp prst="textNoShape">
              <a:avLst/>
            </a:prstTxWarp>
          </a:bodyPr>
          <a:lstStyle/>
          <a:p>
            <a:endParaRPr lang="en-US" dirty="0"/>
          </a:p>
        </p:txBody>
      </p:sp>
      <p:sp>
        <p:nvSpPr>
          <p:cNvPr id="126990" name="Line 14"/>
          <p:cNvSpPr>
            <a:spLocks noChangeShapeType="1"/>
          </p:cNvSpPr>
          <p:nvPr/>
        </p:nvSpPr>
        <p:spPr bwMode="auto">
          <a:xfrm flipH="1" flipV="1">
            <a:off x="7085013" y="3127375"/>
            <a:ext cx="384175" cy="133350"/>
          </a:xfrm>
          <a:prstGeom prst="line">
            <a:avLst/>
          </a:prstGeom>
          <a:noFill/>
          <a:ln w="76200">
            <a:solidFill>
              <a:srgbClr val="99FF33"/>
            </a:solidFill>
            <a:round/>
            <a:headEnd/>
            <a:tailEnd type="triangle" w="med" len="med"/>
          </a:ln>
          <a:effectLst/>
        </p:spPr>
        <p:txBody>
          <a:bodyPr>
            <a:prstTxWarp prst="textNoShape">
              <a:avLst/>
            </a:prstTxWarp>
          </a:bodyPr>
          <a:lstStyle/>
          <a:p>
            <a:endParaRPr lang="en-US" dirty="0"/>
          </a:p>
        </p:txBody>
      </p:sp>
      <p:sp>
        <p:nvSpPr>
          <p:cNvPr id="126991" name="Line 15"/>
          <p:cNvSpPr>
            <a:spLocks noChangeShapeType="1"/>
          </p:cNvSpPr>
          <p:nvPr/>
        </p:nvSpPr>
        <p:spPr bwMode="auto">
          <a:xfrm flipV="1">
            <a:off x="6002338" y="2595563"/>
            <a:ext cx="406400" cy="38100"/>
          </a:xfrm>
          <a:prstGeom prst="line">
            <a:avLst/>
          </a:prstGeom>
          <a:noFill/>
          <a:ln w="76200">
            <a:solidFill>
              <a:srgbClr val="99FF33"/>
            </a:solidFill>
            <a:round/>
            <a:headEnd/>
            <a:tailEnd type="triangle" w="med" len="med"/>
          </a:ln>
          <a:effectLst/>
        </p:spPr>
        <p:txBody>
          <a:bodyPr>
            <a:prstTxWarp prst="textNoShape">
              <a:avLst/>
            </a:prstTxWarp>
          </a:bodyPr>
          <a:lstStyle/>
          <a:p>
            <a:endParaRPr lang="en-US" dirty="0"/>
          </a:p>
        </p:txBody>
      </p:sp>
      <p:sp>
        <p:nvSpPr>
          <p:cNvPr id="126992" name="Text Box 16"/>
          <p:cNvSpPr txBox="1">
            <a:spLocks noChangeArrowheads="1"/>
          </p:cNvSpPr>
          <p:nvPr/>
        </p:nvSpPr>
        <p:spPr bwMode="auto">
          <a:xfrm>
            <a:off x="4852988" y="6553200"/>
            <a:ext cx="4306887" cy="304800"/>
          </a:xfrm>
          <a:prstGeom prst="rect">
            <a:avLst/>
          </a:prstGeom>
          <a:noFill/>
          <a:ln w="9525">
            <a:noFill/>
            <a:miter lim="800000"/>
            <a:headEnd/>
            <a:tailEnd/>
          </a:ln>
          <a:effectLst/>
        </p:spPr>
        <p:txBody>
          <a:bodyPr wrap="none">
            <a:prstTxWarp prst="textNoShape">
              <a:avLst/>
            </a:prstTxWarp>
            <a:spAutoFit/>
          </a:bodyPr>
          <a:lstStyle/>
          <a:p>
            <a:r>
              <a:rPr lang="en-US" sz="1400" dirty="0"/>
              <a:t>Bailey*, Thorne*, Peirce, </a:t>
            </a:r>
            <a:r>
              <a:rPr lang="en-US" sz="1400" i="1" dirty="0"/>
              <a:t>Ann. Biomedical Eng</a:t>
            </a:r>
            <a:r>
              <a:rPr lang="en-US" sz="1400" dirty="0"/>
              <a:t>, 2007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AutoShape 2"/>
          <p:cNvSpPr>
            <a:spLocks noChangeArrowheads="1"/>
          </p:cNvSpPr>
          <p:nvPr/>
        </p:nvSpPr>
        <p:spPr bwMode="auto">
          <a:xfrm>
            <a:off x="7304088" y="2692120"/>
            <a:ext cx="1655272" cy="2424592"/>
          </a:xfrm>
          <a:prstGeom prst="roundRect">
            <a:avLst>
              <a:gd name="adj" fmla="val 16667"/>
            </a:avLst>
          </a:prstGeom>
          <a:solidFill>
            <a:srgbClr val="F3ABE9">
              <a:alpha val="50000"/>
            </a:srgbClr>
          </a:solidFill>
          <a:ln w="57150">
            <a:solidFill>
              <a:srgbClr val="D60093"/>
            </a:solidFill>
            <a:round/>
            <a:headEnd/>
            <a:tailEnd/>
          </a:ln>
          <a:effectLst/>
        </p:spPr>
        <p:txBody>
          <a:bodyPr wrap="none" anchor="ctr">
            <a:prstTxWarp prst="textNoShape">
              <a:avLst/>
            </a:prstTxWarp>
          </a:bodyPr>
          <a:lstStyle/>
          <a:p>
            <a:endParaRPr lang="en-US" dirty="0"/>
          </a:p>
        </p:txBody>
      </p:sp>
      <p:sp>
        <p:nvSpPr>
          <p:cNvPr id="131075" name="Rectangle 3"/>
          <p:cNvSpPr>
            <a:spLocks noChangeArrowheads="1"/>
          </p:cNvSpPr>
          <p:nvPr/>
        </p:nvSpPr>
        <p:spPr bwMode="auto">
          <a:xfrm>
            <a:off x="171450" y="55277"/>
            <a:ext cx="8821738" cy="1143000"/>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dirty="0">
                <a:solidFill>
                  <a:srgbClr val="0000CC"/>
                </a:solidFill>
              </a:rPr>
              <a:t>In Silico 'Knockout'</a:t>
            </a:r>
            <a:r>
              <a:rPr lang="en-US" sz="3600" b="1" dirty="0" smtClean="0">
                <a:solidFill>
                  <a:srgbClr val="0000CC"/>
                </a:solidFill>
              </a:rPr>
              <a:t> experiments </a:t>
            </a:r>
            <a:r>
              <a:rPr lang="en-US" sz="3600" b="1" dirty="0">
                <a:solidFill>
                  <a:srgbClr val="0000CC"/>
                </a:solidFill>
              </a:rPr>
              <a:t>to understand</a:t>
            </a:r>
            <a:r>
              <a:rPr lang="en-US" sz="3600" b="1" dirty="0" smtClean="0">
                <a:solidFill>
                  <a:srgbClr val="0000CC"/>
                </a:solidFill>
              </a:rPr>
              <a:t> relative contributions</a:t>
            </a:r>
            <a:endParaRPr lang="en-US" sz="3600" b="1" dirty="0">
              <a:solidFill>
                <a:srgbClr val="0000CC"/>
              </a:solidFill>
            </a:endParaRPr>
          </a:p>
        </p:txBody>
      </p:sp>
      <p:sp>
        <p:nvSpPr>
          <p:cNvPr id="131079" name="Text Box 7"/>
          <p:cNvSpPr txBox="1">
            <a:spLocks noChangeArrowheads="1"/>
          </p:cNvSpPr>
          <p:nvPr/>
        </p:nvSpPr>
        <p:spPr bwMode="auto">
          <a:xfrm rot="16200000">
            <a:off x="1800066" y="2736761"/>
            <a:ext cx="3673802" cy="584776"/>
          </a:xfrm>
          <a:prstGeom prst="rect">
            <a:avLst/>
          </a:prstGeom>
          <a:noFill/>
          <a:ln w="9525">
            <a:noFill/>
            <a:miter lim="800000"/>
            <a:headEnd/>
            <a:tailEnd/>
          </a:ln>
          <a:effectLst/>
        </p:spPr>
        <p:txBody>
          <a:bodyPr wrap="none">
            <a:prstTxWarp prst="textNoShape">
              <a:avLst/>
            </a:prstTxWarp>
            <a:spAutoFit/>
          </a:bodyPr>
          <a:lstStyle/>
          <a:p>
            <a:pPr algn="ctr"/>
            <a:r>
              <a:rPr lang="en-US" sz="1600" b="1" dirty="0" smtClean="0"/>
              <a:t>ABM Predicted</a:t>
            </a:r>
          </a:p>
          <a:p>
            <a:pPr algn="ctr"/>
            <a:r>
              <a:rPr lang="en-US" sz="1600" b="1" dirty="0" smtClean="0"/>
              <a:t>Number </a:t>
            </a:r>
            <a:r>
              <a:rPr lang="en-US" sz="1600" b="1" dirty="0"/>
              <a:t>of Extravasated Monocytes</a:t>
            </a:r>
          </a:p>
        </p:txBody>
      </p:sp>
      <p:sp>
        <p:nvSpPr>
          <p:cNvPr id="131080" name="Rectangle 8"/>
          <p:cNvSpPr>
            <a:spLocks noChangeArrowheads="1"/>
          </p:cNvSpPr>
          <p:nvPr/>
        </p:nvSpPr>
        <p:spPr bwMode="auto">
          <a:xfrm>
            <a:off x="4230688" y="4622999"/>
            <a:ext cx="542925" cy="182562"/>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dirty="0">
                <a:solidFill>
                  <a:srgbClr val="000000"/>
                </a:solidFill>
              </a:rPr>
              <a:t>Control</a:t>
            </a:r>
            <a:endParaRPr lang="en-US" sz="1200" b="1" dirty="0"/>
          </a:p>
        </p:txBody>
      </p:sp>
      <p:sp>
        <p:nvSpPr>
          <p:cNvPr id="131081" name="Rectangle 9"/>
          <p:cNvSpPr>
            <a:spLocks noChangeArrowheads="1"/>
          </p:cNvSpPr>
          <p:nvPr/>
        </p:nvSpPr>
        <p:spPr bwMode="auto">
          <a:xfrm>
            <a:off x="4097338" y="1405136"/>
            <a:ext cx="4692650" cy="3089275"/>
          </a:xfrm>
          <a:prstGeom prst="rect">
            <a:avLst/>
          </a:prstGeom>
          <a:noFill/>
          <a:ln w="6350">
            <a:solidFill>
              <a:srgbClr val="808080"/>
            </a:solidFill>
            <a:miter lim="800000"/>
            <a:headEnd/>
            <a:tailEnd/>
          </a:ln>
        </p:spPr>
        <p:txBody>
          <a:bodyPr>
            <a:prstTxWarp prst="textNoShape">
              <a:avLst/>
            </a:prstTxWarp>
          </a:bodyPr>
          <a:lstStyle/>
          <a:p>
            <a:endParaRPr lang="en-US" dirty="0"/>
          </a:p>
        </p:txBody>
      </p:sp>
      <p:grpSp>
        <p:nvGrpSpPr>
          <p:cNvPr id="131082" name="Group 10"/>
          <p:cNvGrpSpPr>
            <a:grpSpLocks/>
          </p:cNvGrpSpPr>
          <p:nvPr/>
        </p:nvGrpSpPr>
        <p:grpSpPr bwMode="auto">
          <a:xfrm>
            <a:off x="4097338" y="1922661"/>
            <a:ext cx="4689475" cy="2055813"/>
            <a:chOff x="609" y="1553"/>
            <a:chExt cx="1573" cy="1295"/>
          </a:xfrm>
        </p:grpSpPr>
        <p:sp>
          <p:nvSpPr>
            <p:cNvPr id="131083" name="Line 11"/>
            <p:cNvSpPr>
              <a:spLocks noChangeShapeType="1"/>
            </p:cNvSpPr>
            <p:nvPr/>
          </p:nvSpPr>
          <p:spPr bwMode="auto">
            <a:xfrm>
              <a:off x="609" y="2847"/>
              <a:ext cx="1573" cy="1"/>
            </a:xfrm>
            <a:prstGeom prst="line">
              <a:avLst/>
            </a:prstGeom>
            <a:noFill/>
            <a:ln w="0" cap="rnd">
              <a:solidFill>
                <a:schemeClr val="bg2"/>
              </a:solidFill>
              <a:prstDash val="sysDot"/>
              <a:round/>
              <a:headEnd/>
              <a:tailEnd/>
            </a:ln>
          </p:spPr>
          <p:txBody>
            <a:bodyPr>
              <a:prstTxWarp prst="textNoShape">
                <a:avLst/>
              </a:prstTxWarp>
            </a:bodyPr>
            <a:lstStyle/>
            <a:p>
              <a:endParaRPr lang="en-US" dirty="0"/>
            </a:p>
          </p:txBody>
        </p:sp>
        <p:sp>
          <p:nvSpPr>
            <p:cNvPr id="131084" name="Line 12"/>
            <p:cNvSpPr>
              <a:spLocks noChangeShapeType="1"/>
            </p:cNvSpPr>
            <p:nvPr/>
          </p:nvSpPr>
          <p:spPr bwMode="auto">
            <a:xfrm>
              <a:off x="609" y="2526"/>
              <a:ext cx="1573"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31085" name="Line 13"/>
            <p:cNvSpPr>
              <a:spLocks noChangeShapeType="1"/>
            </p:cNvSpPr>
            <p:nvPr/>
          </p:nvSpPr>
          <p:spPr bwMode="auto">
            <a:xfrm>
              <a:off x="609" y="2200"/>
              <a:ext cx="1573"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31086" name="Line 14"/>
            <p:cNvSpPr>
              <a:spLocks noChangeShapeType="1"/>
            </p:cNvSpPr>
            <p:nvPr/>
          </p:nvSpPr>
          <p:spPr bwMode="auto">
            <a:xfrm>
              <a:off x="609" y="1873"/>
              <a:ext cx="1573" cy="1"/>
            </a:xfrm>
            <a:prstGeom prst="line">
              <a:avLst/>
            </a:prstGeom>
            <a:noFill/>
            <a:ln w="0" cap="rnd">
              <a:solidFill>
                <a:schemeClr val="bg2"/>
              </a:solidFill>
              <a:prstDash val="sysDot"/>
              <a:round/>
              <a:headEnd/>
              <a:tailEnd/>
            </a:ln>
          </p:spPr>
          <p:txBody>
            <a:bodyPr>
              <a:prstTxWarp prst="textNoShape">
                <a:avLst/>
              </a:prstTxWarp>
            </a:bodyPr>
            <a:lstStyle/>
            <a:p>
              <a:endParaRPr lang="en-US" dirty="0"/>
            </a:p>
          </p:txBody>
        </p:sp>
        <p:sp>
          <p:nvSpPr>
            <p:cNvPr id="131087" name="Line 15"/>
            <p:cNvSpPr>
              <a:spLocks noChangeShapeType="1"/>
            </p:cNvSpPr>
            <p:nvPr/>
          </p:nvSpPr>
          <p:spPr bwMode="auto">
            <a:xfrm>
              <a:off x="609" y="1553"/>
              <a:ext cx="1573" cy="2"/>
            </a:xfrm>
            <a:prstGeom prst="line">
              <a:avLst/>
            </a:prstGeom>
            <a:noFill/>
            <a:ln w="0" cap="rnd">
              <a:solidFill>
                <a:schemeClr val="bg2"/>
              </a:solidFill>
              <a:prstDash val="sysDot"/>
              <a:round/>
              <a:headEnd/>
              <a:tailEnd/>
            </a:ln>
          </p:spPr>
          <p:txBody>
            <a:bodyPr>
              <a:prstTxWarp prst="textNoShape">
                <a:avLst/>
              </a:prstTxWarp>
            </a:bodyPr>
            <a:lstStyle/>
            <a:p>
              <a:endParaRPr lang="en-US" dirty="0"/>
            </a:p>
          </p:txBody>
        </p:sp>
      </p:grpSp>
      <p:grpSp>
        <p:nvGrpSpPr>
          <p:cNvPr id="131088" name="Group 16"/>
          <p:cNvGrpSpPr>
            <a:grpSpLocks/>
          </p:cNvGrpSpPr>
          <p:nvPr/>
        </p:nvGrpSpPr>
        <p:grpSpPr bwMode="auto">
          <a:xfrm>
            <a:off x="4295775" y="2127449"/>
            <a:ext cx="439738" cy="2366962"/>
            <a:chOff x="1092" y="1477"/>
            <a:chExt cx="256" cy="1351"/>
          </a:xfrm>
        </p:grpSpPr>
        <p:sp>
          <p:nvSpPr>
            <p:cNvPr id="131089" name="Rectangle 17"/>
            <p:cNvSpPr>
              <a:spLocks noChangeArrowheads="1"/>
            </p:cNvSpPr>
            <p:nvPr/>
          </p:nvSpPr>
          <p:spPr bwMode="auto">
            <a:xfrm>
              <a:off x="1092" y="1642"/>
              <a:ext cx="256" cy="1186"/>
            </a:xfrm>
            <a:prstGeom prst="rect">
              <a:avLst/>
            </a:prstGeom>
            <a:solidFill>
              <a:srgbClr val="C0C0C0"/>
            </a:solidFill>
            <a:ln w="6350">
              <a:solidFill>
                <a:srgbClr val="000000"/>
              </a:solidFill>
              <a:miter lim="800000"/>
              <a:headEnd/>
              <a:tailEnd/>
            </a:ln>
          </p:spPr>
          <p:txBody>
            <a:bodyPr>
              <a:prstTxWarp prst="textNoShape">
                <a:avLst/>
              </a:prstTxWarp>
            </a:bodyPr>
            <a:lstStyle/>
            <a:p>
              <a:endParaRPr lang="en-US" dirty="0"/>
            </a:p>
          </p:txBody>
        </p:sp>
        <p:sp>
          <p:nvSpPr>
            <p:cNvPr id="131090" name="Line 18"/>
            <p:cNvSpPr>
              <a:spLocks noChangeShapeType="1"/>
            </p:cNvSpPr>
            <p:nvPr/>
          </p:nvSpPr>
          <p:spPr bwMode="auto">
            <a:xfrm flipV="1">
              <a:off x="1219" y="1477"/>
              <a:ext cx="1" cy="165"/>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31091" name="Line 19"/>
            <p:cNvSpPr>
              <a:spLocks noChangeShapeType="1"/>
            </p:cNvSpPr>
            <p:nvPr/>
          </p:nvSpPr>
          <p:spPr bwMode="auto">
            <a:xfrm>
              <a:off x="1204" y="1477"/>
              <a:ext cx="34" cy="0"/>
            </a:xfrm>
            <a:prstGeom prst="line">
              <a:avLst/>
            </a:prstGeom>
            <a:noFill/>
            <a:ln w="6350">
              <a:solidFill>
                <a:srgbClr val="000000"/>
              </a:solidFill>
              <a:round/>
              <a:headEnd/>
              <a:tailEnd/>
            </a:ln>
          </p:spPr>
          <p:txBody>
            <a:bodyPr>
              <a:prstTxWarp prst="textNoShape">
                <a:avLst/>
              </a:prstTxWarp>
            </a:bodyPr>
            <a:lstStyle/>
            <a:p>
              <a:endParaRPr lang="en-US" dirty="0"/>
            </a:p>
          </p:txBody>
        </p:sp>
      </p:grpSp>
      <p:grpSp>
        <p:nvGrpSpPr>
          <p:cNvPr id="131092" name="Group 20"/>
          <p:cNvGrpSpPr>
            <a:grpSpLocks/>
          </p:cNvGrpSpPr>
          <p:nvPr/>
        </p:nvGrpSpPr>
        <p:grpSpPr bwMode="auto">
          <a:xfrm>
            <a:off x="4867275" y="2446536"/>
            <a:ext cx="825500" cy="2541588"/>
            <a:chOff x="3066" y="1768"/>
            <a:chExt cx="520" cy="1601"/>
          </a:xfrm>
        </p:grpSpPr>
        <p:sp>
          <p:nvSpPr>
            <p:cNvPr id="131093" name="Rectangle 21"/>
            <p:cNvSpPr>
              <a:spLocks noChangeArrowheads="1"/>
            </p:cNvSpPr>
            <p:nvPr/>
          </p:nvSpPr>
          <p:spPr bwMode="auto">
            <a:xfrm>
              <a:off x="3066" y="3139"/>
              <a:ext cx="520" cy="230"/>
            </a:xfrm>
            <a:prstGeom prst="rect">
              <a:avLst/>
            </a:prstGeom>
            <a:noFill/>
            <a:ln w="9525">
              <a:noFill/>
              <a:miter lim="800000"/>
              <a:headEnd/>
              <a:tailEnd/>
            </a:ln>
          </p:spPr>
          <p:txBody>
            <a:bodyPr lIns="0" tIns="0" rIns="0" bIns="0">
              <a:prstTxWarp prst="textNoShape">
                <a:avLst/>
              </a:prstTxWarp>
              <a:spAutoFit/>
            </a:bodyPr>
            <a:lstStyle/>
            <a:p>
              <a:pPr algn="ctr"/>
              <a:r>
                <a:rPr lang="en-US" sz="1200" b="1" dirty="0">
                  <a:solidFill>
                    <a:srgbClr val="000000"/>
                  </a:solidFill>
                </a:rPr>
                <a:t>L-Selectin</a:t>
              </a:r>
            </a:p>
            <a:p>
              <a:pPr algn="ctr"/>
              <a:r>
                <a:rPr lang="en-US" sz="1200" b="1" dirty="0">
                  <a:solidFill>
                    <a:srgbClr val="000000"/>
                  </a:solidFill>
                </a:rPr>
                <a:t>Knockout</a:t>
              </a:r>
              <a:endParaRPr lang="en-US" sz="1200" b="1" dirty="0"/>
            </a:p>
          </p:txBody>
        </p:sp>
        <p:grpSp>
          <p:nvGrpSpPr>
            <p:cNvPr id="131094" name="Group 22"/>
            <p:cNvGrpSpPr>
              <a:grpSpLocks/>
            </p:cNvGrpSpPr>
            <p:nvPr/>
          </p:nvGrpSpPr>
          <p:grpSpPr bwMode="auto">
            <a:xfrm>
              <a:off x="3172" y="1768"/>
              <a:ext cx="278" cy="1290"/>
              <a:chOff x="1348" y="1659"/>
              <a:chExt cx="257" cy="1169"/>
            </a:xfrm>
          </p:grpSpPr>
          <p:sp>
            <p:nvSpPr>
              <p:cNvPr id="131095" name="Rectangle 23"/>
              <p:cNvSpPr>
                <a:spLocks noChangeArrowheads="1"/>
              </p:cNvSpPr>
              <p:nvPr/>
            </p:nvSpPr>
            <p:spPr bwMode="auto">
              <a:xfrm>
                <a:off x="1348" y="1794"/>
                <a:ext cx="257" cy="1034"/>
              </a:xfrm>
              <a:prstGeom prst="rect">
                <a:avLst/>
              </a:prstGeom>
              <a:solidFill>
                <a:srgbClr val="008000"/>
              </a:solidFill>
              <a:ln w="6350">
                <a:solidFill>
                  <a:srgbClr val="000000"/>
                </a:solidFill>
                <a:miter lim="800000"/>
                <a:headEnd/>
                <a:tailEnd/>
              </a:ln>
            </p:spPr>
            <p:txBody>
              <a:bodyPr>
                <a:prstTxWarp prst="textNoShape">
                  <a:avLst/>
                </a:prstTxWarp>
              </a:bodyPr>
              <a:lstStyle/>
              <a:p>
                <a:endParaRPr lang="en-US" dirty="0"/>
              </a:p>
            </p:txBody>
          </p:sp>
          <p:sp>
            <p:nvSpPr>
              <p:cNvPr id="131096" name="Line 24"/>
              <p:cNvSpPr>
                <a:spLocks noChangeShapeType="1"/>
              </p:cNvSpPr>
              <p:nvPr/>
            </p:nvSpPr>
            <p:spPr bwMode="auto">
              <a:xfrm flipV="1">
                <a:off x="1474" y="1659"/>
                <a:ext cx="1" cy="135"/>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31097" name="Line 25"/>
              <p:cNvSpPr>
                <a:spLocks noChangeShapeType="1"/>
              </p:cNvSpPr>
              <p:nvPr/>
            </p:nvSpPr>
            <p:spPr bwMode="auto">
              <a:xfrm>
                <a:off x="1459" y="1659"/>
                <a:ext cx="34" cy="1"/>
              </a:xfrm>
              <a:prstGeom prst="line">
                <a:avLst/>
              </a:prstGeom>
              <a:noFill/>
              <a:ln w="6350">
                <a:solidFill>
                  <a:srgbClr val="000000"/>
                </a:solidFill>
                <a:round/>
                <a:headEnd/>
                <a:tailEnd/>
              </a:ln>
            </p:spPr>
            <p:txBody>
              <a:bodyPr>
                <a:prstTxWarp prst="textNoShape">
                  <a:avLst/>
                </a:prstTxWarp>
              </a:bodyPr>
              <a:lstStyle/>
              <a:p>
                <a:endParaRPr lang="en-US" dirty="0"/>
              </a:p>
            </p:txBody>
          </p:sp>
        </p:grpSp>
      </p:grpSp>
      <p:grpSp>
        <p:nvGrpSpPr>
          <p:cNvPr id="131098" name="Group 26"/>
          <p:cNvGrpSpPr>
            <a:grpSpLocks/>
          </p:cNvGrpSpPr>
          <p:nvPr/>
        </p:nvGrpSpPr>
        <p:grpSpPr bwMode="auto">
          <a:xfrm>
            <a:off x="5737225" y="2036961"/>
            <a:ext cx="766763" cy="3133725"/>
            <a:chOff x="3614" y="1510"/>
            <a:chExt cx="483" cy="1974"/>
          </a:xfrm>
        </p:grpSpPr>
        <p:sp>
          <p:nvSpPr>
            <p:cNvPr id="131099" name="Rectangle 27"/>
            <p:cNvSpPr>
              <a:spLocks noChangeArrowheads="1"/>
            </p:cNvSpPr>
            <p:nvPr/>
          </p:nvSpPr>
          <p:spPr bwMode="auto">
            <a:xfrm>
              <a:off x="3614" y="3139"/>
              <a:ext cx="483" cy="345"/>
            </a:xfrm>
            <a:prstGeom prst="rect">
              <a:avLst/>
            </a:prstGeom>
            <a:noFill/>
            <a:ln w="9525">
              <a:noFill/>
              <a:miter lim="800000"/>
              <a:headEnd/>
              <a:tailEnd/>
            </a:ln>
          </p:spPr>
          <p:txBody>
            <a:bodyPr lIns="0" tIns="0" rIns="0" bIns="0">
              <a:prstTxWarp prst="textNoShape">
                <a:avLst/>
              </a:prstTxWarp>
              <a:spAutoFit/>
            </a:bodyPr>
            <a:lstStyle/>
            <a:p>
              <a:pPr algn="ctr"/>
              <a:r>
                <a:rPr lang="en-US" sz="1200" b="1" dirty="0">
                  <a:solidFill>
                    <a:srgbClr val="000000"/>
                  </a:solidFill>
                </a:rPr>
                <a:t>E- &amp; P-Selectin</a:t>
              </a:r>
            </a:p>
            <a:p>
              <a:pPr algn="ctr"/>
              <a:r>
                <a:rPr lang="en-US" sz="1200" b="1" dirty="0">
                  <a:solidFill>
                    <a:srgbClr val="000000"/>
                  </a:solidFill>
                </a:rPr>
                <a:t>Knockout</a:t>
              </a:r>
              <a:endParaRPr lang="en-US" sz="1200" b="1" dirty="0"/>
            </a:p>
          </p:txBody>
        </p:sp>
        <p:grpSp>
          <p:nvGrpSpPr>
            <p:cNvPr id="131100" name="Group 28"/>
            <p:cNvGrpSpPr>
              <a:grpSpLocks/>
            </p:cNvGrpSpPr>
            <p:nvPr/>
          </p:nvGrpSpPr>
          <p:grpSpPr bwMode="auto">
            <a:xfrm>
              <a:off x="3695" y="1510"/>
              <a:ext cx="276" cy="1548"/>
              <a:chOff x="1605" y="1425"/>
              <a:chExt cx="255" cy="1403"/>
            </a:xfrm>
          </p:grpSpPr>
          <p:sp>
            <p:nvSpPr>
              <p:cNvPr id="131101" name="Rectangle 29"/>
              <p:cNvSpPr>
                <a:spLocks noChangeArrowheads="1"/>
              </p:cNvSpPr>
              <p:nvPr/>
            </p:nvSpPr>
            <p:spPr bwMode="auto">
              <a:xfrm>
                <a:off x="1605" y="1759"/>
                <a:ext cx="255" cy="1069"/>
              </a:xfrm>
              <a:prstGeom prst="rect">
                <a:avLst/>
              </a:prstGeom>
              <a:solidFill>
                <a:srgbClr val="008000"/>
              </a:solidFill>
              <a:ln w="6350">
                <a:solidFill>
                  <a:srgbClr val="000000"/>
                </a:solidFill>
                <a:miter lim="800000"/>
                <a:headEnd/>
                <a:tailEnd/>
              </a:ln>
            </p:spPr>
            <p:txBody>
              <a:bodyPr>
                <a:prstTxWarp prst="textNoShape">
                  <a:avLst/>
                </a:prstTxWarp>
              </a:bodyPr>
              <a:lstStyle/>
              <a:p>
                <a:endParaRPr lang="en-US" dirty="0"/>
              </a:p>
            </p:txBody>
          </p:sp>
          <p:sp>
            <p:nvSpPr>
              <p:cNvPr id="131102" name="Line 30"/>
              <p:cNvSpPr>
                <a:spLocks noChangeShapeType="1"/>
              </p:cNvSpPr>
              <p:nvPr/>
            </p:nvSpPr>
            <p:spPr bwMode="auto">
              <a:xfrm flipV="1">
                <a:off x="1730" y="1425"/>
                <a:ext cx="1" cy="334"/>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31103" name="Line 31"/>
              <p:cNvSpPr>
                <a:spLocks noChangeShapeType="1"/>
              </p:cNvSpPr>
              <p:nvPr/>
            </p:nvSpPr>
            <p:spPr bwMode="auto">
              <a:xfrm>
                <a:off x="1715" y="1425"/>
                <a:ext cx="34" cy="1"/>
              </a:xfrm>
              <a:prstGeom prst="line">
                <a:avLst/>
              </a:prstGeom>
              <a:noFill/>
              <a:ln w="6350">
                <a:solidFill>
                  <a:srgbClr val="000000"/>
                </a:solidFill>
                <a:round/>
                <a:headEnd/>
                <a:tailEnd/>
              </a:ln>
            </p:spPr>
            <p:txBody>
              <a:bodyPr>
                <a:prstTxWarp prst="textNoShape">
                  <a:avLst/>
                </a:prstTxWarp>
              </a:bodyPr>
              <a:lstStyle/>
              <a:p>
                <a:endParaRPr lang="en-US" dirty="0"/>
              </a:p>
            </p:txBody>
          </p:sp>
        </p:grpSp>
      </p:grpSp>
      <p:grpSp>
        <p:nvGrpSpPr>
          <p:cNvPr id="131104" name="Group 32"/>
          <p:cNvGrpSpPr>
            <a:grpSpLocks/>
          </p:cNvGrpSpPr>
          <p:nvPr/>
        </p:nvGrpSpPr>
        <p:grpSpPr bwMode="auto">
          <a:xfrm>
            <a:off x="6542088" y="1968699"/>
            <a:ext cx="703262" cy="3019425"/>
            <a:chOff x="4121" y="1467"/>
            <a:chExt cx="443" cy="1902"/>
          </a:xfrm>
        </p:grpSpPr>
        <p:sp>
          <p:nvSpPr>
            <p:cNvPr id="131105" name="Rectangle 33"/>
            <p:cNvSpPr>
              <a:spLocks noChangeArrowheads="1"/>
            </p:cNvSpPr>
            <p:nvPr/>
          </p:nvSpPr>
          <p:spPr bwMode="auto">
            <a:xfrm>
              <a:off x="4121" y="3139"/>
              <a:ext cx="443" cy="230"/>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dirty="0">
                  <a:solidFill>
                    <a:srgbClr val="000000"/>
                  </a:solidFill>
                </a:rPr>
                <a:t>PSGL-1</a:t>
              </a:r>
            </a:p>
            <a:p>
              <a:pPr algn="ctr"/>
              <a:r>
                <a:rPr lang="en-US" sz="1200" b="1" dirty="0">
                  <a:solidFill>
                    <a:srgbClr val="000000"/>
                  </a:solidFill>
                </a:rPr>
                <a:t>Knockout</a:t>
              </a:r>
              <a:endParaRPr lang="en-US" sz="1200" b="1" dirty="0"/>
            </a:p>
          </p:txBody>
        </p:sp>
        <p:grpSp>
          <p:nvGrpSpPr>
            <p:cNvPr id="131106" name="Group 34"/>
            <p:cNvGrpSpPr>
              <a:grpSpLocks/>
            </p:cNvGrpSpPr>
            <p:nvPr/>
          </p:nvGrpSpPr>
          <p:grpSpPr bwMode="auto">
            <a:xfrm>
              <a:off x="4174" y="1467"/>
              <a:ext cx="277" cy="1591"/>
              <a:chOff x="1860" y="1386"/>
              <a:chExt cx="256" cy="1442"/>
            </a:xfrm>
          </p:grpSpPr>
          <p:sp>
            <p:nvSpPr>
              <p:cNvPr id="131107" name="Rectangle 35"/>
              <p:cNvSpPr>
                <a:spLocks noChangeArrowheads="1"/>
              </p:cNvSpPr>
              <p:nvPr/>
            </p:nvSpPr>
            <p:spPr bwMode="auto">
              <a:xfrm>
                <a:off x="1860" y="1629"/>
                <a:ext cx="256" cy="1199"/>
              </a:xfrm>
              <a:prstGeom prst="rect">
                <a:avLst/>
              </a:prstGeom>
              <a:solidFill>
                <a:srgbClr val="008000"/>
              </a:solidFill>
              <a:ln w="6350">
                <a:solidFill>
                  <a:srgbClr val="000000"/>
                </a:solidFill>
                <a:miter lim="800000"/>
                <a:headEnd/>
                <a:tailEnd/>
              </a:ln>
            </p:spPr>
            <p:txBody>
              <a:bodyPr>
                <a:prstTxWarp prst="textNoShape">
                  <a:avLst/>
                </a:prstTxWarp>
              </a:bodyPr>
              <a:lstStyle/>
              <a:p>
                <a:endParaRPr lang="en-US" dirty="0"/>
              </a:p>
            </p:txBody>
          </p:sp>
          <p:sp>
            <p:nvSpPr>
              <p:cNvPr id="131108" name="Line 36"/>
              <p:cNvSpPr>
                <a:spLocks noChangeShapeType="1"/>
              </p:cNvSpPr>
              <p:nvPr/>
            </p:nvSpPr>
            <p:spPr bwMode="auto">
              <a:xfrm flipV="1">
                <a:off x="1987" y="1386"/>
                <a:ext cx="1" cy="243"/>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31109" name="Line 37"/>
              <p:cNvSpPr>
                <a:spLocks noChangeShapeType="1"/>
              </p:cNvSpPr>
              <p:nvPr/>
            </p:nvSpPr>
            <p:spPr bwMode="auto">
              <a:xfrm>
                <a:off x="1971" y="1386"/>
                <a:ext cx="34" cy="1"/>
              </a:xfrm>
              <a:prstGeom prst="line">
                <a:avLst/>
              </a:prstGeom>
              <a:noFill/>
              <a:ln w="6350">
                <a:solidFill>
                  <a:srgbClr val="000000"/>
                </a:solidFill>
                <a:round/>
                <a:headEnd/>
                <a:tailEnd/>
              </a:ln>
            </p:spPr>
            <p:txBody>
              <a:bodyPr>
                <a:prstTxWarp prst="textNoShape">
                  <a:avLst/>
                </a:prstTxWarp>
              </a:bodyPr>
              <a:lstStyle/>
              <a:p>
                <a:endParaRPr lang="en-US" dirty="0"/>
              </a:p>
            </p:txBody>
          </p:sp>
        </p:grpSp>
      </p:grpSp>
      <p:sp>
        <p:nvSpPr>
          <p:cNvPr id="131110" name="Rectangle 38"/>
          <p:cNvSpPr>
            <a:spLocks noChangeArrowheads="1"/>
          </p:cNvSpPr>
          <p:nvPr/>
        </p:nvSpPr>
        <p:spPr bwMode="auto">
          <a:xfrm>
            <a:off x="3952875" y="4413449"/>
            <a:ext cx="84138"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latin typeface="Small Fonts" charset="0"/>
              </a:rPr>
              <a:t>0</a:t>
            </a:r>
            <a:endParaRPr lang="en-US" sz="1200" dirty="0"/>
          </a:p>
        </p:txBody>
      </p:sp>
      <p:sp>
        <p:nvSpPr>
          <p:cNvPr id="131111" name="Rectangle 39"/>
          <p:cNvSpPr>
            <a:spLocks noChangeArrowheads="1"/>
          </p:cNvSpPr>
          <p:nvPr/>
        </p:nvSpPr>
        <p:spPr bwMode="auto">
          <a:xfrm>
            <a:off x="3952875" y="3892749"/>
            <a:ext cx="84138"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latin typeface="Small Fonts" charset="0"/>
              </a:rPr>
              <a:t>5</a:t>
            </a:r>
            <a:endParaRPr lang="en-US" sz="1200" dirty="0"/>
          </a:p>
        </p:txBody>
      </p:sp>
      <p:sp>
        <p:nvSpPr>
          <p:cNvPr id="131112" name="Rectangle 40"/>
          <p:cNvSpPr>
            <a:spLocks noChangeArrowheads="1"/>
          </p:cNvSpPr>
          <p:nvPr/>
        </p:nvSpPr>
        <p:spPr bwMode="auto">
          <a:xfrm>
            <a:off x="3870325" y="3375224"/>
            <a:ext cx="168275"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latin typeface="Small Fonts" charset="0"/>
              </a:rPr>
              <a:t>10</a:t>
            </a:r>
            <a:endParaRPr lang="en-US" sz="1200" dirty="0"/>
          </a:p>
        </p:txBody>
      </p:sp>
      <p:sp>
        <p:nvSpPr>
          <p:cNvPr id="131113" name="Rectangle 41"/>
          <p:cNvSpPr>
            <a:spLocks noChangeArrowheads="1"/>
          </p:cNvSpPr>
          <p:nvPr/>
        </p:nvSpPr>
        <p:spPr bwMode="auto">
          <a:xfrm>
            <a:off x="3870325" y="2857699"/>
            <a:ext cx="168275"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latin typeface="Small Fonts" charset="0"/>
              </a:rPr>
              <a:t>15</a:t>
            </a:r>
            <a:endParaRPr lang="en-US" sz="1200" dirty="0"/>
          </a:p>
        </p:txBody>
      </p:sp>
      <p:sp>
        <p:nvSpPr>
          <p:cNvPr id="131114" name="Rectangle 42"/>
          <p:cNvSpPr>
            <a:spLocks noChangeArrowheads="1"/>
          </p:cNvSpPr>
          <p:nvPr/>
        </p:nvSpPr>
        <p:spPr bwMode="auto">
          <a:xfrm>
            <a:off x="3870325" y="2340174"/>
            <a:ext cx="168275"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latin typeface="Small Fonts" charset="0"/>
              </a:rPr>
              <a:t>20</a:t>
            </a:r>
            <a:endParaRPr lang="en-US" sz="1200" dirty="0"/>
          </a:p>
        </p:txBody>
      </p:sp>
      <p:sp>
        <p:nvSpPr>
          <p:cNvPr id="131115" name="Rectangle 43"/>
          <p:cNvSpPr>
            <a:spLocks noChangeArrowheads="1"/>
          </p:cNvSpPr>
          <p:nvPr/>
        </p:nvSpPr>
        <p:spPr bwMode="auto">
          <a:xfrm>
            <a:off x="3870325" y="1821061"/>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latin typeface="Small Fonts" charset="0"/>
              </a:rPr>
              <a:t>25</a:t>
            </a:r>
            <a:endParaRPr lang="en-US" sz="1200" dirty="0"/>
          </a:p>
        </p:txBody>
      </p:sp>
      <p:sp>
        <p:nvSpPr>
          <p:cNvPr id="131116" name="Rectangle 44"/>
          <p:cNvSpPr>
            <a:spLocks noChangeArrowheads="1"/>
          </p:cNvSpPr>
          <p:nvPr/>
        </p:nvSpPr>
        <p:spPr bwMode="auto">
          <a:xfrm>
            <a:off x="3870325" y="1305124"/>
            <a:ext cx="168275"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latin typeface="Small Fonts" charset="0"/>
              </a:rPr>
              <a:t>30</a:t>
            </a:r>
            <a:endParaRPr lang="en-US" sz="1200" dirty="0"/>
          </a:p>
        </p:txBody>
      </p:sp>
      <p:grpSp>
        <p:nvGrpSpPr>
          <p:cNvPr id="131117" name="Group 45"/>
          <p:cNvGrpSpPr>
            <a:grpSpLocks/>
          </p:cNvGrpSpPr>
          <p:nvPr/>
        </p:nvGrpSpPr>
        <p:grpSpPr bwMode="auto">
          <a:xfrm>
            <a:off x="4481513" y="1341636"/>
            <a:ext cx="4397375" cy="3646488"/>
            <a:chOff x="2823" y="1072"/>
            <a:chExt cx="2770" cy="2297"/>
          </a:xfrm>
        </p:grpSpPr>
        <p:grpSp>
          <p:nvGrpSpPr>
            <p:cNvPr id="131118" name="Group 46"/>
            <p:cNvGrpSpPr>
              <a:grpSpLocks/>
            </p:cNvGrpSpPr>
            <p:nvPr/>
          </p:nvGrpSpPr>
          <p:grpSpPr bwMode="auto">
            <a:xfrm>
              <a:off x="5150" y="2015"/>
              <a:ext cx="443" cy="1354"/>
              <a:chOff x="5150" y="2015"/>
              <a:chExt cx="443" cy="1354"/>
            </a:xfrm>
          </p:grpSpPr>
          <p:sp>
            <p:nvSpPr>
              <p:cNvPr id="131119" name="Rectangle 47"/>
              <p:cNvSpPr>
                <a:spLocks noChangeArrowheads="1"/>
              </p:cNvSpPr>
              <p:nvPr/>
            </p:nvSpPr>
            <p:spPr bwMode="auto">
              <a:xfrm>
                <a:off x="5150" y="3139"/>
                <a:ext cx="443" cy="230"/>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dirty="0">
                    <a:solidFill>
                      <a:srgbClr val="000000"/>
                    </a:solidFill>
                  </a:rPr>
                  <a:t>ICAM-1</a:t>
                </a:r>
              </a:p>
              <a:p>
                <a:pPr algn="ctr"/>
                <a:r>
                  <a:rPr lang="en-US" sz="1200" b="1" dirty="0">
                    <a:solidFill>
                      <a:srgbClr val="000000"/>
                    </a:solidFill>
                  </a:rPr>
                  <a:t>Knockout</a:t>
                </a:r>
                <a:endParaRPr lang="en-US" sz="1200" b="1" dirty="0"/>
              </a:p>
            </p:txBody>
          </p:sp>
          <p:grpSp>
            <p:nvGrpSpPr>
              <p:cNvPr id="131120" name="Group 48"/>
              <p:cNvGrpSpPr>
                <a:grpSpLocks/>
              </p:cNvGrpSpPr>
              <p:nvPr/>
            </p:nvGrpSpPr>
            <p:grpSpPr bwMode="auto">
              <a:xfrm>
                <a:off x="5187" y="2015"/>
                <a:ext cx="267" cy="1042"/>
                <a:chOff x="3198" y="1892"/>
                <a:chExt cx="246" cy="942"/>
              </a:xfrm>
            </p:grpSpPr>
            <p:sp>
              <p:nvSpPr>
                <p:cNvPr id="131121" name="Rectangle 49"/>
                <p:cNvSpPr>
                  <a:spLocks noChangeArrowheads="1"/>
                </p:cNvSpPr>
                <p:nvPr/>
              </p:nvSpPr>
              <p:spPr bwMode="auto">
                <a:xfrm>
                  <a:off x="3198" y="2225"/>
                  <a:ext cx="246" cy="609"/>
                </a:xfrm>
                <a:prstGeom prst="rect">
                  <a:avLst/>
                </a:prstGeom>
                <a:solidFill>
                  <a:srgbClr val="0000CC"/>
                </a:solidFill>
                <a:ln w="6350">
                  <a:solidFill>
                    <a:srgbClr val="000000"/>
                  </a:solidFill>
                  <a:miter lim="800000"/>
                  <a:headEnd/>
                  <a:tailEnd/>
                </a:ln>
              </p:spPr>
              <p:txBody>
                <a:bodyPr>
                  <a:prstTxWarp prst="textNoShape">
                    <a:avLst/>
                  </a:prstTxWarp>
                </a:bodyPr>
                <a:lstStyle/>
                <a:p>
                  <a:endParaRPr lang="en-US" dirty="0"/>
                </a:p>
              </p:txBody>
            </p:sp>
            <p:sp>
              <p:nvSpPr>
                <p:cNvPr id="131122" name="Line 50"/>
                <p:cNvSpPr>
                  <a:spLocks noChangeShapeType="1"/>
                </p:cNvSpPr>
                <p:nvPr/>
              </p:nvSpPr>
              <p:spPr bwMode="auto">
                <a:xfrm flipV="1">
                  <a:off x="3321" y="1892"/>
                  <a:ext cx="1" cy="333"/>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31123" name="Line 51"/>
                <p:cNvSpPr>
                  <a:spLocks noChangeShapeType="1"/>
                </p:cNvSpPr>
                <p:nvPr/>
              </p:nvSpPr>
              <p:spPr bwMode="auto">
                <a:xfrm>
                  <a:off x="3309" y="1892"/>
                  <a:ext cx="28" cy="1"/>
                </a:xfrm>
                <a:prstGeom prst="line">
                  <a:avLst/>
                </a:prstGeom>
                <a:noFill/>
                <a:ln w="6350">
                  <a:solidFill>
                    <a:srgbClr val="000000"/>
                  </a:solidFill>
                  <a:round/>
                  <a:headEnd/>
                  <a:tailEnd/>
                </a:ln>
              </p:spPr>
              <p:txBody>
                <a:bodyPr>
                  <a:prstTxWarp prst="textNoShape">
                    <a:avLst/>
                  </a:prstTxWarp>
                </a:bodyPr>
                <a:lstStyle/>
                <a:p>
                  <a:endParaRPr lang="en-US" dirty="0"/>
                </a:p>
              </p:txBody>
            </p:sp>
          </p:grpSp>
        </p:grpSp>
        <p:sp>
          <p:nvSpPr>
            <p:cNvPr id="131124" name="Line 52"/>
            <p:cNvSpPr>
              <a:spLocks noChangeShapeType="1"/>
            </p:cNvSpPr>
            <p:nvPr/>
          </p:nvSpPr>
          <p:spPr bwMode="auto">
            <a:xfrm>
              <a:off x="2823" y="1218"/>
              <a:ext cx="2501" cy="0"/>
            </a:xfrm>
            <a:prstGeom prst="line">
              <a:avLst/>
            </a:prstGeom>
            <a:noFill/>
            <a:ln w="19050">
              <a:solidFill>
                <a:schemeClr val="tx1"/>
              </a:solidFill>
              <a:round/>
              <a:headEnd/>
              <a:tailEnd/>
            </a:ln>
            <a:effectLst/>
          </p:spPr>
          <p:txBody>
            <a:bodyPr>
              <a:prstTxWarp prst="textNoShape">
                <a:avLst/>
              </a:prstTxWarp>
            </a:bodyPr>
            <a:lstStyle/>
            <a:p>
              <a:endParaRPr lang="en-US" dirty="0"/>
            </a:p>
          </p:txBody>
        </p:sp>
        <p:sp>
          <p:nvSpPr>
            <p:cNvPr id="131125" name="Text Box 53"/>
            <p:cNvSpPr txBox="1">
              <a:spLocks noChangeArrowheads="1"/>
            </p:cNvSpPr>
            <p:nvPr/>
          </p:nvSpPr>
          <p:spPr bwMode="auto">
            <a:xfrm>
              <a:off x="3674" y="1072"/>
              <a:ext cx="172" cy="232"/>
            </a:xfrm>
            <a:prstGeom prst="rect">
              <a:avLst/>
            </a:prstGeom>
            <a:noFill/>
            <a:ln w="9525">
              <a:noFill/>
              <a:miter lim="800000"/>
              <a:headEnd/>
              <a:tailEnd/>
            </a:ln>
            <a:effectLst/>
          </p:spPr>
          <p:txBody>
            <a:bodyPr wrap="none">
              <a:prstTxWarp prst="textNoShape">
                <a:avLst/>
              </a:prstTxWarp>
              <a:spAutoFit/>
            </a:bodyPr>
            <a:lstStyle/>
            <a:p>
              <a:r>
                <a:rPr lang="en-US" dirty="0"/>
                <a:t>*</a:t>
              </a:r>
            </a:p>
          </p:txBody>
        </p:sp>
      </p:grpSp>
      <p:grpSp>
        <p:nvGrpSpPr>
          <p:cNvPr id="131126" name="Group 54"/>
          <p:cNvGrpSpPr>
            <a:grpSpLocks/>
          </p:cNvGrpSpPr>
          <p:nvPr/>
        </p:nvGrpSpPr>
        <p:grpSpPr bwMode="auto">
          <a:xfrm>
            <a:off x="4494213" y="1528961"/>
            <a:ext cx="3562350" cy="3459163"/>
            <a:chOff x="2831" y="1190"/>
            <a:chExt cx="2244" cy="2179"/>
          </a:xfrm>
        </p:grpSpPr>
        <p:grpSp>
          <p:nvGrpSpPr>
            <p:cNvPr id="131127" name="Group 55"/>
            <p:cNvGrpSpPr>
              <a:grpSpLocks/>
            </p:cNvGrpSpPr>
            <p:nvPr/>
          </p:nvGrpSpPr>
          <p:grpSpPr bwMode="auto">
            <a:xfrm>
              <a:off x="4632" y="2230"/>
              <a:ext cx="443" cy="1139"/>
              <a:chOff x="4632" y="2230"/>
              <a:chExt cx="443" cy="1139"/>
            </a:xfrm>
          </p:grpSpPr>
          <p:sp>
            <p:nvSpPr>
              <p:cNvPr id="131128" name="Rectangle 56"/>
              <p:cNvSpPr>
                <a:spLocks noChangeArrowheads="1"/>
              </p:cNvSpPr>
              <p:nvPr/>
            </p:nvSpPr>
            <p:spPr bwMode="auto">
              <a:xfrm>
                <a:off x="4632" y="3139"/>
                <a:ext cx="443" cy="230"/>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dirty="0">
                    <a:solidFill>
                      <a:srgbClr val="000000"/>
                    </a:solidFill>
                  </a:rPr>
                  <a:t>VCAM-1</a:t>
                </a:r>
              </a:p>
              <a:p>
                <a:pPr algn="ctr"/>
                <a:r>
                  <a:rPr lang="en-US" sz="1200" b="1" dirty="0">
                    <a:solidFill>
                      <a:srgbClr val="000000"/>
                    </a:solidFill>
                  </a:rPr>
                  <a:t>Knockout</a:t>
                </a:r>
                <a:endParaRPr lang="en-US" sz="1200" b="1" dirty="0"/>
              </a:p>
            </p:txBody>
          </p:sp>
          <p:grpSp>
            <p:nvGrpSpPr>
              <p:cNvPr id="131129" name="Group 57"/>
              <p:cNvGrpSpPr>
                <a:grpSpLocks/>
              </p:cNvGrpSpPr>
              <p:nvPr/>
            </p:nvGrpSpPr>
            <p:grpSpPr bwMode="auto">
              <a:xfrm>
                <a:off x="4704" y="2230"/>
                <a:ext cx="266" cy="827"/>
                <a:chOff x="2952" y="2087"/>
                <a:chExt cx="246" cy="747"/>
              </a:xfrm>
            </p:grpSpPr>
            <p:sp>
              <p:nvSpPr>
                <p:cNvPr id="131130" name="Rectangle 58"/>
                <p:cNvSpPr>
                  <a:spLocks noChangeArrowheads="1"/>
                </p:cNvSpPr>
                <p:nvPr/>
              </p:nvSpPr>
              <p:spPr bwMode="auto">
                <a:xfrm>
                  <a:off x="2952" y="2225"/>
                  <a:ext cx="246" cy="609"/>
                </a:xfrm>
                <a:prstGeom prst="rect">
                  <a:avLst/>
                </a:prstGeom>
                <a:solidFill>
                  <a:srgbClr val="0000CC"/>
                </a:solidFill>
                <a:ln w="6350">
                  <a:solidFill>
                    <a:srgbClr val="000000"/>
                  </a:solidFill>
                  <a:miter lim="800000"/>
                  <a:headEnd/>
                  <a:tailEnd/>
                </a:ln>
              </p:spPr>
              <p:txBody>
                <a:bodyPr>
                  <a:prstTxWarp prst="textNoShape">
                    <a:avLst/>
                  </a:prstTxWarp>
                </a:bodyPr>
                <a:lstStyle/>
                <a:p>
                  <a:endParaRPr lang="en-US" dirty="0"/>
                </a:p>
              </p:txBody>
            </p:sp>
            <p:sp>
              <p:nvSpPr>
                <p:cNvPr id="131131" name="Line 59"/>
                <p:cNvSpPr>
                  <a:spLocks noChangeShapeType="1"/>
                </p:cNvSpPr>
                <p:nvPr/>
              </p:nvSpPr>
              <p:spPr bwMode="auto">
                <a:xfrm flipV="1">
                  <a:off x="3075" y="2087"/>
                  <a:ext cx="1" cy="138"/>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31132" name="Line 60"/>
                <p:cNvSpPr>
                  <a:spLocks noChangeShapeType="1"/>
                </p:cNvSpPr>
                <p:nvPr/>
              </p:nvSpPr>
              <p:spPr bwMode="auto">
                <a:xfrm>
                  <a:off x="3062" y="2087"/>
                  <a:ext cx="29" cy="0"/>
                </a:xfrm>
                <a:prstGeom prst="line">
                  <a:avLst/>
                </a:prstGeom>
                <a:noFill/>
                <a:ln w="6350">
                  <a:solidFill>
                    <a:srgbClr val="000000"/>
                  </a:solidFill>
                  <a:round/>
                  <a:headEnd/>
                  <a:tailEnd/>
                </a:ln>
              </p:spPr>
              <p:txBody>
                <a:bodyPr>
                  <a:prstTxWarp prst="textNoShape">
                    <a:avLst/>
                  </a:prstTxWarp>
                </a:bodyPr>
                <a:lstStyle/>
                <a:p>
                  <a:endParaRPr lang="en-US" dirty="0"/>
                </a:p>
              </p:txBody>
            </p:sp>
          </p:grpSp>
        </p:grpSp>
        <p:sp>
          <p:nvSpPr>
            <p:cNvPr id="131133" name="Line 61"/>
            <p:cNvSpPr>
              <a:spLocks noChangeShapeType="1"/>
            </p:cNvSpPr>
            <p:nvPr/>
          </p:nvSpPr>
          <p:spPr bwMode="auto">
            <a:xfrm>
              <a:off x="2831" y="1343"/>
              <a:ext cx="2028" cy="0"/>
            </a:xfrm>
            <a:prstGeom prst="line">
              <a:avLst/>
            </a:prstGeom>
            <a:noFill/>
            <a:ln w="19050">
              <a:solidFill>
                <a:schemeClr val="tx1"/>
              </a:solidFill>
              <a:round/>
              <a:headEnd/>
              <a:tailEnd/>
            </a:ln>
            <a:effectLst/>
          </p:spPr>
          <p:txBody>
            <a:bodyPr>
              <a:prstTxWarp prst="textNoShape">
                <a:avLst/>
              </a:prstTxWarp>
            </a:bodyPr>
            <a:lstStyle/>
            <a:p>
              <a:endParaRPr lang="en-US" dirty="0"/>
            </a:p>
          </p:txBody>
        </p:sp>
        <p:sp>
          <p:nvSpPr>
            <p:cNvPr id="131134" name="Text Box 62"/>
            <p:cNvSpPr txBox="1">
              <a:spLocks noChangeArrowheads="1"/>
            </p:cNvSpPr>
            <p:nvPr/>
          </p:nvSpPr>
          <p:spPr bwMode="auto">
            <a:xfrm>
              <a:off x="3506" y="1190"/>
              <a:ext cx="172" cy="231"/>
            </a:xfrm>
            <a:prstGeom prst="rect">
              <a:avLst/>
            </a:prstGeom>
            <a:noFill/>
            <a:ln w="9525">
              <a:noFill/>
              <a:miter lim="800000"/>
              <a:headEnd/>
              <a:tailEnd/>
            </a:ln>
            <a:effectLst/>
          </p:spPr>
          <p:txBody>
            <a:bodyPr wrap="none">
              <a:prstTxWarp prst="textNoShape">
                <a:avLst/>
              </a:prstTxWarp>
              <a:spAutoFit/>
            </a:bodyPr>
            <a:lstStyle/>
            <a:p>
              <a:r>
                <a:rPr lang="en-US" dirty="0"/>
                <a:t>*</a:t>
              </a:r>
            </a:p>
          </p:txBody>
        </p:sp>
      </p:grpSp>
      <p:grpSp>
        <p:nvGrpSpPr>
          <p:cNvPr id="131135" name="Group 63"/>
          <p:cNvGrpSpPr>
            <a:grpSpLocks/>
          </p:cNvGrpSpPr>
          <p:nvPr/>
        </p:nvGrpSpPr>
        <p:grpSpPr bwMode="auto">
          <a:xfrm>
            <a:off x="227013" y="2101319"/>
            <a:ext cx="3068637" cy="2203450"/>
            <a:chOff x="3168" y="1342"/>
            <a:chExt cx="1933" cy="1388"/>
          </a:xfrm>
        </p:grpSpPr>
        <p:sp>
          <p:nvSpPr>
            <p:cNvPr id="131136" name="Freeform 64"/>
            <p:cNvSpPr>
              <a:spLocks/>
            </p:cNvSpPr>
            <p:nvPr/>
          </p:nvSpPr>
          <p:spPr bwMode="auto">
            <a:xfrm>
              <a:off x="4166" y="1854"/>
              <a:ext cx="805" cy="422"/>
            </a:xfrm>
            <a:custGeom>
              <a:avLst/>
              <a:gdLst/>
              <a:ahLst/>
              <a:cxnLst>
                <a:cxn ang="0">
                  <a:pos x="123" y="58"/>
                </a:cxn>
                <a:cxn ang="0">
                  <a:pos x="44" y="58"/>
                </a:cxn>
                <a:cxn ang="0">
                  <a:pos x="5" y="60"/>
                </a:cxn>
                <a:cxn ang="0">
                  <a:pos x="10" y="41"/>
                </a:cxn>
                <a:cxn ang="0">
                  <a:pos x="24" y="31"/>
                </a:cxn>
                <a:cxn ang="0">
                  <a:pos x="71" y="11"/>
                </a:cxn>
                <a:cxn ang="0">
                  <a:pos x="108" y="7"/>
                </a:cxn>
                <a:cxn ang="0">
                  <a:pos x="123" y="58"/>
                </a:cxn>
              </a:cxnLst>
              <a:rect l="0" t="0" r="r" b="b"/>
              <a:pathLst>
                <a:path w="134" h="67">
                  <a:moveTo>
                    <a:pt x="123" y="58"/>
                  </a:moveTo>
                  <a:cubicBezTo>
                    <a:pt x="113" y="67"/>
                    <a:pt x="63" y="58"/>
                    <a:pt x="44" y="58"/>
                  </a:cubicBezTo>
                  <a:cubicBezTo>
                    <a:pt x="24" y="59"/>
                    <a:pt x="11" y="63"/>
                    <a:pt x="5" y="60"/>
                  </a:cubicBezTo>
                  <a:cubicBezTo>
                    <a:pt x="0" y="57"/>
                    <a:pt x="7" y="46"/>
                    <a:pt x="10" y="41"/>
                  </a:cubicBezTo>
                  <a:cubicBezTo>
                    <a:pt x="13" y="36"/>
                    <a:pt x="14" y="36"/>
                    <a:pt x="24" y="31"/>
                  </a:cubicBezTo>
                  <a:cubicBezTo>
                    <a:pt x="34" y="26"/>
                    <a:pt x="57" y="15"/>
                    <a:pt x="71" y="11"/>
                  </a:cubicBezTo>
                  <a:cubicBezTo>
                    <a:pt x="85" y="7"/>
                    <a:pt x="98" y="0"/>
                    <a:pt x="108" y="7"/>
                  </a:cubicBezTo>
                  <a:cubicBezTo>
                    <a:pt x="117" y="15"/>
                    <a:pt x="134" y="50"/>
                    <a:pt x="123" y="58"/>
                  </a:cubicBezTo>
                  <a:close/>
                </a:path>
              </a:pathLst>
            </a:custGeom>
            <a:solidFill>
              <a:srgbClr val="FFFFFF"/>
            </a:solidFill>
            <a:ln w="25400" cap="rnd">
              <a:solidFill>
                <a:srgbClr val="000000"/>
              </a:solidFill>
              <a:prstDash val="solid"/>
              <a:round/>
              <a:headEnd/>
              <a:tailEnd/>
            </a:ln>
          </p:spPr>
          <p:txBody>
            <a:bodyPr>
              <a:prstTxWarp prst="textNoShape">
                <a:avLst/>
              </a:prstTxWarp>
            </a:bodyPr>
            <a:lstStyle/>
            <a:p>
              <a:endParaRPr lang="en-US" dirty="0"/>
            </a:p>
          </p:txBody>
        </p:sp>
        <p:sp>
          <p:nvSpPr>
            <p:cNvPr id="131137" name="Text Box 65"/>
            <p:cNvSpPr txBox="1">
              <a:spLocks noChangeArrowheads="1"/>
            </p:cNvSpPr>
            <p:nvPr/>
          </p:nvSpPr>
          <p:spPr bwMode="auto">
            <a:xfrm>
              <a:off x="4530" y="2244"/>
              <a:ext cx="518"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ICAM-1</a:t>
              </a:r>
            </a:p>
          </p:txBody>
        </p:sp>
        <p:sp>
          <p:nvSpPr>
            <p:cNvPr id="131138" name="Text Box 66"/>
            <p:cNvSpPr txBox="1">
              <a:spLocks noChangeArrowheads="1"/>
            </p:cNvSpPr>
            <p:nvPr/>
          </p:nvSpPr>
          <p:spPr bwMode="auto">
            <a:xfrm>
              <a:off x="4562" y="2092"/>
              <a:ext cx="524"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LFA-1</a:t>
              </a:r>
            </a:p>
          </p:txBody>
        </p:sp>
        <p:sp>
          <p:nvSpPr>
            <p:cNvPr id="131139" name="Text Box 67"/>
            <p:cNvSpPr txBox="1">
              <a:spLocks noChangeArrowheads="1"/>
            </p:cNvSpPr>
            <p:nvPr/>
          </p:nvSpPr>
          <p:spPr bwMode="auto">
            <a:xfrm>
              <a:off x="4554" y="1993"/>
              <a:ext cx="416"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MAC1</a:t>
              </a:r>
            </a:p>
          </p:txBody>
        </p:sp>
        <p:sp>
          <p:nvSpPr>
            <p:cNvPr id="131140" name="Text Box 68"/>
            <p:cNvSpPr txBox="1">
              <a:spLocks noChangeArrowheads="1"/>
            </p:cNvSpPr>
            <p:nvPr/>
          </p:nvSpPr>
          <p:spPr bwMode="auto">
            <a:xfrm>
              <a:off x="4100" y="2245"/>
              <a:ext cx="518"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VCAM-1</a:t>
              </a:r>
            </a:p>
          </p:txBody>
        </p:sp>
        <p:sp>
          <p:nvSpPr>
            <p:cNvPr id="131141" name="Text Box 69"/>
            <p:cNvSpPr txBox="1">
              <a:spLocks noChangeArrowheads="1"/>
            </p:cNvSpPr>
            <p:nvPr/>
          </p:nvSpPr>
          <p:spPr bwMode="auto">
            <a:xfrm>
              <a:off x="4180" y="2072"/>
              <a:ext cx="518"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VLA-4</a:t>
              </a:r>
            </a:p>
          </p:txBody>
        </p:sp>
        <p:sp>
          <p:nvSpPr>
            <p:cNvPr id="131142" name="Text Box 70"/>
            <p:cNvSpPr txBox="1">
              <a:spLocks noChangeArrowheads="1"/>
            </p:cNvSpPr>
            <p:nvPr/>
          </p:nvSpPr>
          <p:spPr bwMode="auto">
            <a:xfrm>
              <a:off x="3832" y="1342"/>
              <a:ext cx="512" cy="28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t>Rolling on EC</a:t>
              </a:r>
            </a:p>
          </p:txBody>
        </p:sp>
        <p:sp>
          <p:nvSpPr>
            <p:cNvPr id="131143" name="Freeform 71"/>
            <p:cNvSpPr>
              <a:spLocks/>
            </p:cNvSpPr>
            <p:nvPr/>
          </p:nvSpPr>
          <p:spPr bwMode="auto">
            <a:xfrm>
              <a:off x="3168" y="2253"/>
              <a:ext cx="886" cy="276"/>
            </a:xfrm>
            <a:custGeom>
              <a:avLst/>
              <a:gdLst/>
              <a:ahLst/>
              <a:cxnLst>
                <a:cxn ang="0">
                  <a:pos x="9" y="0"/>
                </a:cxn>
                <a:cxn ang="0">
                  <a:pos x="0" y="9"/>
                </a:cxn>
                <a:cxn ang="0">
                  <a:pos x="0" y="43"/>
                </a:cxn>
                <a:cxn ang="0">
                  <a:pos x="9" y="52"/>
                </a:cxn>
                <a:cxn ang="0">
                  <a:pos x="179" y="52"/>
                </a:cxn>
                <a:cxn ang="0">
                  <a:pos x="188" y="43"/>
                </a:cxn>
                <a:cxn ang="0">
                  <a:pos x="188" y="9"/>
                </a:cxn>
                <a:cxn ang="0">
                  <a:pos x="179" y="0"/>
                </a:cxn>
                <a:cxn ang="0">
                  <a:pos x="9" y="0"/>
                </a:cxn>
              </a:cxnLst>
              <a:rect l="0" t="0" r="r" b="b"/>
              <a:pathLst>
                <a:path w="188" h="52">
                  <a:moveTo>
                    <a:pt x="9" y="0"/>
                  </a:moveTo>
                  <a:cubicBezTo>
                    <a:pt x="4" y="0"/>
                    <a:pt x="0" y="4"/>
                    <a:pt x="0" y="9"/>
                  </a:cubicBezTo>
                  <a:lnTo>
                    <a:pt x="0" y="43"/>
                  </a:lnTo>
                  <a:cubicBezTo>
                    <a:pt x="0" y="48"/>
                    <a:pt x="4" y="52"/>
                    <a:pt x="9" y="52"/>
                  </a:cubicBezTo>
                  <a:lnTo>
                    <a:pt x="179" y="52"/>
                  </a:lnTo>
                  <a:cubicBezTo>
                    <a:pt x="184" y="52"/>
                    <a:pt x="188" y="48"/>
                    <a:pt x="188" y="43"/>
                  </a:cubicBezTo>
                  <a:lnTo>
                    <a:pt x="188" y="9"/>
                  </a:lnTo>
                  <a:cubicBezTo>
                    <a:pt x="188" y="4"/>
                    <a:pt x="184" y="0"/>
                    <a:pt x="179" y="0"/>
                  </a:cubicBezTo>
                  <a:lnTo>
                    <a:pt x="9" y="0"/>
                  </a:lnTo>
                  <a:close/>
                </a:path>
              </a:pathLst>
            </a:custGeom>
            <a:noFill/>
            <a:ln w="28575" cap="rnd" cmpd="sng">
              <a:solidFill>
                <a:srgbClr val="000000"/>
              </a:solidFill>
              <a:prstDash val="solid"/>
              <a:round/>
              <a:headEnd/>
              <a:tailEnd/>
            </a:ln>
          </p:spPr>
          <p:txBody>
            <a:bodyPr>
              <a:prstTxWarp prst="textNoShape">
                <a:avLst/>
              </a:prstTxWarp>
            </a:bodyPr>
            <a:lstStyle/>
            <a:p>
              <a:endParaRPr lang="en-US" dirty="0"/>
            </a:p>
          </p:txBody>
        </p:sp>
        <p:sp>
          <p:nvSpPr>
            <p:cNvPr id="131144" name="Freeform 72"/>
            <p:cNvSpPr>
              <a:spLocks/>
            </p:cNvSpPr>
            <p:nvPr/>
          </p:nvSpPr>
          <p:spPr bwMode="auto">
            <a:xfrm>
              <a:off x="3217" y="1736"/>
              <a:ext cx="1126" cy="514"/>
            </a:xfrm>
            <a:custGeom>
              <a:avLst/>
              <a:gdLst/>
              <a:ahLst/>
              <a:cxnLst>
                <a:cxn ang="0">
                  <a:pos x="952" y="1016"/>
                </a:cxn>
                <a:cxn ang="0">
                  <a:pos x="232" y="1544"/>
                </a:cxn>
                <a:cxn ang="0">
                  <a:pos x="40" y="1832"/>
                </a:cxn>
                <a:cxn ang="0">
                  <a:pos x="472" y="1688"/>
                </a:cxn>
                <a:cxn ang="0">
                  <a:pos x="664" y="1688"/>
                </a:cxn>
                <a:cxn ang="0">
                  <a:pos x="712" y="1832"/>
                </a:cxn>
                <a:cxn ang="0">
                  <a:pos x="952" y="1784"/>
                </a:cxn>
                <a:cxn ang="0">
                  <a:pos x="1240" y="1544"/>
                </a:cxn>
                <a:cxn ang="0">
                  <a:pos x="1144" y="1832"/>
                </a:cxn>
                <a:cxn ang="0">
                  <a:pos x="1480" y="1784"/>
                </a:cxn>
                <a:cxn ang="0">
                  <a:pos x="1672" y="1592"/>
                </a:cxn>
                <a:cxn ang="0">
                  <a:pos x="2104" y="1304"/>
                </a:cxn>
                <a:cxn ang="0">
                  <a:pos x="2584" y="1016"/>
                </a:cxn>
                <a:cxn ang="0">
                  <a:pos x="2776" y="392"/>
                </a:cxn>
                <a:cxn ang="0">
                  <a:pos x="1912" y="104"/>
                </a:cxn>
                <a:cxn ang="0">
                  <a:pos x="952" y="1016"/>
                </a:cxn>
              </a:cxnLst>
              <a:rect l="0" t="0" r="r" b="b"/>
              <a:pathLst>
                <a:path w="2888" h="1872">
                  <a:moveTo>
                    <a:pt x="952" y="1016"/>
                  </a:moveTo>
                  <a:cubicBezTo>
                    <a:pt x="672" y="1256"/>
                    <a:pt x="384" y="1408"/>
                    <a:pt x="232" y="1544"/>
                  </a:cubicBezTo>
                  <a:cubicBezTo>
                    <a:pt x="80" y="1680"/>
                    <a:pt x="0" y="1808"/>
                    <a:pt x="40" y="1832"/>
                  </a:cubicBezTo>
                  <a:cubicBezTo>
                    <a:pt x="80" y="1856"/>
                    <a:pt x="368" y="1712"/>
                    <a:pt x="472" y="1688"/>
                  </a:cubicBezTo>
                  <a:cubicBezTo>
                    <a:pt x="576" y="1664"/>
                    <a:pt x="624" y="1664"/>
                    <a:pt x="664" y="1688"/>
                  </a:cubicBezTo>
                  <a:cubicBezTo>
                    <a:pt x="704" y="1712"/>
                    <a:pt x="664" y="1816"/>
                    <a:pt x="712" y="1832"/>
                  </a:cubicBezTo>
                  <a:cubicBezTo>
                    <a:pt x="760" y="1848"/>
                    <a:pt x="864" y="1832"/>
                    <a:pt x="952" y="1784"/>
                  </a:cubicBezTo>
                  <a:cubicBezTo>
                    <a:pt x="1040" y="1736"/>
                    <a:pt x="1208" y="1536"/>
                    <a:pt x="1240" y="1544"/>
                  </a:cubicBezTo>
                  <a:cubicBezTo>
                    <a:pt x="1272" y="1552"/>
                    <a:pt x="1104" y="1792"/>
                    <a:pt x="1144" y="1832"/>
                  </a:cubicBezTo>
                  <a:cubicBezTo>
                    <a:pt x="1184" y="1872"/>
                    <a:pt x="1392" y="1824"/>
                    <a:pt x="1480" y="1784"/>
                  </a:cubicBezTo>
                  <a:cubicBezTo>
                    <a:pt x="1568" y="1744"/>
                    <a:pt x="1568" y="1672"/>
                    <a:pt x="1672" y="1592"/>
                  </a:cubicBezTo>
                  <a:cubicBezTo>
                    <a:pt x="1776" y="1512"/>
                    <a:pt x="1952" y="1400"/>
                    <a:pt x="2104" y="1304"/>
                  </a:cubicBezTo>
                  <a:cubicBezTo>
                    <a:pt x="2256" y="1208"/>
                    <a:pt x="2472" y="1168"/>
                    <a:pt x="2584" y="1016"/>
                  </a:cubicBezTo>
                  <a:cubicBezTo>
                    <a:pt x="2696" y="864"/>
                    <a:pt x="2888" y="544"/>
                    <a:pt x="2776" y="392"/>
                  </a:cubicBezTo>
                  <a:cubicBezTo>
                    <a:pt x="2664" y="240"/>
                    <a:pt x="2216" y="0"/>
                    <a:pt x="1912" y="104"/>
                  </a:cubicBezTo>
                  <a:cubicBezTo>
                    <a:pt x="1608" y="208"/>
                    <a:pt x="1232" y="776"/>
                    <a:pt x="952" y="1016"/>
                  </a:cubicBezTo>
                  <a:close/>
                </a:path>
              </a:pathLst>
            </a:custGeom>
            <a:noFill/>
            <a:ln w="25400">
              <a:solidFill>
                <a:schemeClr val="tx1"/>
              </a:solidFill>
              <a:round/>
              <a:headEnd/>
              <a:tailEnd/>
            </a:ln>
            <a:effectLst/>
          </p:spPr>
          <p:txBody>
            <a:bodyPr>
              <a:prstTxWarp prst="textNoShape">
                <a:avLst/>
              </a:prstTxWarp>
            </a:bodyPr>
            <a:lstStyle/>
            <a:p>
              <a:endParaRPr lang="en-US" dirty="0"/>
            </a:p>
          </p:txBody>
        </p:sp>
        <p:sp>
          <p:nvSpPr>
            <p:cNvPr id="131145" name="Text Box 73"/>
            <p:cNvSpPr txBox="1">
              <a:spLocks noChangeArrowheads="1"/>
            </p:cNvSpPr>
            <p:nvPr/>
          </p:nvSpPr>
          <p:spPr bwMode="auto">
            <a:xfrm>
              <a:off x="3185" y="2234"/>
              <a:ext cx="387"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P-sel</a:t>
              </a:r>
            </a:p>
          </p:txBody>
        </p:sp>
        <p:sp>
          <p:nvSpPr>
            <p:cNvPr id="131146" name="Text Box 74"/>
            <p:cNvSpPr txBox="1">
              <a:spLocks noChangeArrowheads="1"/>
            </p:cNvSpPr>
            <p:nvPr/>
          </p:nvSpPr>
          <p:spPr bwMode="auto">
            <a:xfrm>
              <a:off x="3199" y="2350"/>
              <a:ext cx="487"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E-sel</a:t>
              </a:r>
            </a:p>
          </p:txBody>
        </p:sp>
        <p:sp>
          <p:nvSpPr>
            <p:cNvPr id="131147" name="Text Box 75"/>
            <p:cNvSpPr txBox="1">
              <a:spLocks noChangeArrowheads="1"/>
            </p:cNvSpPr>
            <p:nvPr/>
          </p:nvSpPr>
          <p:spPr bwMode="auto">
            <a:xfrm rot="19123066">
              <a:off x="3637" y="1954"/>
              <a:ext cx="486"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L-sel</a:t>
              </a:r>
            </a:p>
          </p:txBody>
        </p:sp>
        <p:sp>
          <p:nvSpPr>
            <p:cNvPr id="131148" name="Text Box 76"/>
            <p:cNvSpPr txBox="1">
              <a:spLocks noChangeArrowheads="1"/>
            </p:cNvSpPr>
            <p:nvPr/>
          </p:nvSpPr>
          <p:spPr bwMode="auto">
            <a:xfrm>
              <a:off x="3599" y="2252"/>
              <a:ext cx="426"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CD34</a:t>
              </a:r>
            </a:p>
          </p:txBody>
        </p:sp>
        <p:sp>
          <p:nvSpPr>
            <p:cNvPr id="131149" name="Text Box 77"/>
            <p:cNvSpPr txBox="1">
              <a:spLocks noChangeArrowheads="1"/>
            </p:cNvSpPr>
            <p:nvPr/>
          </p:nvSpPr>
          <p:spPr bwMode="auto">
            <a:xfrm rot="19438358">
              <a:off x="3413" y="1960"/>
              <a:ext cx="511" cy="17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PSGL-1</a:t>
              </a:r>
            </a:p>
          </p:txBody>
        </p:sp>
        <p:grpSp>
          <p:nvGrpSpPr>
            <p:cNvPr id="131150" name="Group 78"/>
            <p:cNvGrpSpPr>
              <a:grpSpLocks/>
            </p:cNvGrpSpPr>
            <p:nvPr/>
          </p:nvGrpSpPr>
          <p:grpSpPr bwMode="auto">
            <a:xfrm>
              <a:off x="3759" y="1610"/>
              <a:ext cx="614" cy="406"/>
              <a:chOff x="1232" y="1203"/>
              <a:chExt cx="2061" cy="1256"/>
            </a:xfrm>
          </p:grpSpPr>
          <p:grpSp>
            <p:nvGrpSpPr>
              <p:cNvPr id="131151" name="Group 79"/>
              <p:cNvGrpSpPr>
                <a:grpSpLocks/>
              </p:cNvGrpSpPr>
              <p:nvPr/>
            </p:nvGrpSpPr>
            <p:grpSpPr bwMode="auto">
              <a:xfrm>
                <a:off x="1232" y="1203"/>
                <a:ext cx="2061" cy="1256"/>
                <a:chOff x="1232" y="1203"/>
                <a:chExt cx="2061" cy="1256"/>
              </a:xfrm>
            </p:grpSpPr>
            <p:sp>
              <p:nvSpPr>
                <p:cNvPr id="131152" name="AutoShape 80"/>
                <p:cNvSpPr>
                  <a:spLocks noChangeArrowheads="1"/>
                </p:cNvSpPr>
                <p:nvPr/>
              </p:nvSpPr>
              <p:spPr bwMode="auto">
                <a:xfrm>
                  <a:off x="1232" y="1203"/>
                  <a:ext cx="1975" cy="1256"/>
                </a:xfrm>
                <a:custGeom>
                  <a:avLst/>
                  <a:gdLst>
                    <a:gd name="G0" fmla="+- 9754 0 0"/>
                    <a:gd name="G1" fmla="+- -11345388 0 0"/>
                    <a:gd name="G2" fmla="+- 0 0 -11345388"/>
                    <a:gd name="T0" fmla="*/ 0 256 1"/>
                    <a:gd name="T1" fmla="*/ 180 256 1"/>
                    <a:gd name="G3" fmla="+- -11345388 T0 T1"/>
                    <a:gd name="T2" fmla="*/ 0 256 1"/>
                    <a:gd name="T3" fmla="*/ 90 256 1"/>
                    <a:gd name="G4" fmla="+- -11345388 T2 T3"/>
                    <a:gd name="G5" fmla="*/ G4 2 1"/>
                    <a:gd name="T4" fmla="*/ 90 256 1"/>
                    <a:gd name="T5" fmla="*/ 0 256 1"/>
                    <a:gd name="G6" fmla="+- -11345388 T4 T5"/>
                    <a:gd name="G7" fmla="*/ G6 2 1"/>
                    <a:gd name="G8" fmla="abs -1134538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754"/>
                    <a:gd name="G18" fmla="*/ 9754 1 2"/>
                    <a:gd name="G19" fmla="+- G18 5400 0"/>
                    <a:gd name="G20" fmla="cos G19 -11345388"/>
                    <a:gd name="G21" fmla="sin G19 -11345388"/>
                    <a:gd name="G22" fmla="+- G20 10800 0"/>
                    <a:gd name="G23" fmla="+- G21 10800 0"/>
                    <a:gd name="G24" fmla="+- 10800 0 G20"/>
                    <a:gd name="G25" fmla="+- 9754 10800 0"/>
                    <a:gd name="G26" fmla="?: G9 G17 G25"/>
                    <a:gd name="G27" fmla="?: G9 0 21600"/>
                    <a:gd name="G28" fmla="cos 10800 -11345388"/>
                    <a:gd name="G29" fmla="sin 10800 -11345388"/>
                    <a:gd name="G30" fmla="sin 9754 -11345388"/>
                    <a:gd name="G31" fmla="+- G28 10800 0"/>
                    <a:gd name="G32" fmla="+- G29 10800 0"/>
                    <a:gd name="G33" fmla="+- G30 10800 0"/>
                    <a:gd name="G34" fmla="?: G4 0 G31"/>
                    <a:gd name="G35" fmla="?: -11345388 G34 0"/>
                    <a:gd name="G36" fmla="?: G6 G35 G31"/>
                    <a:gd name="G37" fmla="+- 21600 0 G36"/>
                    <a:gd name="G38" fmla="?: G4 0 G33"/>
                    <a:gd name="G39" fmla="?: -11345388 G38 G32"/>
                    <a:gd name="G40" fmla="?: G6 G39 0"/>
                    <a:gd name="G41" fmla="?: G4 G32 21600"/>
                    <a:gd name="G42" fmla="?: G6 G41 G33"/>
                    <a:gd name="T12" fmla="*/ 10800 w 21600"/>
                    <a:gd name="T13" fmla="*/ 0 h 21600"/>
                    <a:gd name="T14" fmla="*/ 597 w 21600"/>
                    <a:gd name="T15" fmla="*/ 9568 h 21600"/>
                    <a:gd name="T16" fmla="*/ 10800 w 21600"/>
                    <a:gd name="T17" fmla="*/ 1046 h 21600"/>
                    <a:gd name="T18" fmla="*/ 21003 w 21600"/>
                    <a:gd name="T19" fmla="*/ 956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116" y="9631"/>
                      </a:moveTo>
                      <a:cubicBezTo>
                        <a:pt x="1707" y="4731"/>
                        <a:pt x="5865" y="1045"/>
                        <a:pt x="10800" y="1045"/>
                      </a:cubicBezTo>
                      <a:cubicBezTo>
                        <a:pt x="15734" y="1045"/>
                        <a:pt x="19892" y="4731"/>
                        <a:pt x="20483" y="9631"/>
                      </a:cubicBezTo>
                      <a:lnTo>
                        <a:pt x="21522" y="9505"/>
                      </a:lnTo>
                      <a:cubicBezTo>
                        <a:pt x="20867" y="4080"/>
                        <a:pt x="16264" y="0"/>
                        <a:pt x="10799" y="0"/>
                      </a:cubicBezTo>
                      <a:cubicBezTo>
                        <a:pt x="5335" y="0"/>
                        <a:pt x="732" y="4080"/>
                        <a:pt x="77" y="9505"/>
                      </a:cubicBezTo>
                      <a:close/>
                    </a:path>
                  </a:pathLst>
                </a:custGeom>
                <a:solidFill>
                  <a:schemeClr val="tx1"/>
                </a:solidFill>
                <a:ln w="9525">
                  <a:noFill/>
                  <a:miter lim="800000"/>
                  <a:headEnd/>
                  <a:tailEnd/>
                </a:ln>
                <a:effectLst/>
              </p:spPr>
              <p:txBody>
                <a:bodyPr wrap="none" anchor="ctr">
                  <a:prstTxWarp prst="textNoShape">
                    <a:avLst/>
                  </a:prstTxWarp>
                </a:bodyPr>
                <a:lstStyle/>
                <a:p>
                  <a:endParaRPr lang="en-US" dirty="0"/>
                </a:p>
              </p:txBody>
            </p:sp>
            <p:sp>
              <p:nvSpPr>
                <p:cNvPr id="131153" name="Freeform 81"/>
                <p:cNvSpPr>
                  <a:spLocks/>
                </p:cNvSpPr>
                <p:nvPr/>
              </p:nvSpPr>
              <p:spPr bwMode="auto">
                <a:xfrm>
                  <a:off x="3000" y="1757"/>
                  <a:ext cx="293" cy="192"/>
                </a:xfrm>
                <a:custGeom>
                  <a:avLst/>
                  <a:gdLst/>
                  <a:ahLst/>
                  <a:cxnLst>
                    <a:cxn ang="0">
                      <a:pos x="202" y="0"/>
                    </a:cxn>
                    <a:cxn ang="0">
                      <a:pos x="233" y="0"/>
                    </a:cxn>
                    <a:cxn ang="0">
                      <a:pos x="293" y="0"/>
                    </a:cxn>
                    <a:cxn ang="0">
                      <a:pos x="175" y="192"/>
                    </a:cxn>
                    <a:cxn ang="0">
                      <a:pos x="0" y="7"/>
                    </a:cxn>
                    <a:cxn ang="0">
                      <a:pos x="202" y="0"/>
                    </a:cxn>
                  </a:cxnLst>
                  <a:rect l="0" t="0" r="r" b="b"/>
                  <a:pathLst>
                    <a:path w="293" h="192">
                      <a:moveTo>
                        <a:pt x="202" y="0"/>
                      </a:moveTo>
                      <a:cubicBezTo>
                        <a:pt x="212" y="0"/>
                        <a:pt x="223" y="0"/>
                        <a:pt x="233" y="0"/>
                      </a:cubicBezTo>
                      <a:lnTo>
                        <a:pt x="293" y="0"/>
                      </a:lnTo>
                      <a:lnTo>
                        <a:pt x="175" y="192"/>
                      </a:lnTo>
                      <a:lnTo>
                        <a:pt x="0" y="7"/>
                      </a:lnTo>
                      <a:lnTo>
                        <a:pt x="202" y="0"/>
                      </a:lnTo>
                      <a:close/>
                    </a:path>
                  </a:pathLst>
                </a:custGeom>
                <a:solidFill>
                  <a:schemeClr val="tx1"/>
                </a:solidFill>
                <a:ln w="9525">
                  <a:noFill/>
                  <a:round/>
                  <a:headEnd/>
                  <a:tailEnd/>
                </a:ln>
                <a:effectLst/>
              </p:spPr>
              <p:txBody>
                <a:bodyPr>
                  <a:prstTxWarp prst="textNoShape">
                    <a:avLst/>
                  </a:prstTxWarp>
                </a:bodyPr>
                <a:lstStyle/>
                <a:p>
                  <a:endParaRPr lang="en-US" dirty="0"/>
                </a:p>
              </p:txBody>
            </p:sp>
          </p:grpSp>
          <p:sp>
            <p:nvSpPr>
              <p:cNvPr id="131154" name="Rectangle 82"/>
              <p:cNvSpPr>
                <a:spLocks noChangeArrowheads="1"/>
              </p:cNvSpPr>
              <p:nvPr/>
            </p:nvSpPr>
            <p:spPr bwMode="auto">
              <a:xfrm>
                <a:off x="3110" y="1740"/>
                <a:ext cx="83" cy="56"/>
              </a:xfrm>
              <a:prstGeom prst="rect">
                <a:avLst/>
              </a:prstGeom>
              <a:solidFill>
                <a:schemeClr val="tx1"/>
              </a:solidFill>
              <a:ln w="9525">
                <a:noFill/>
                <a:miter lim="800000"/>
                <a:headEnd/>
                <a:tailEnd/>
              </a:ln>
              <a:effectLst/>
            </p:spPr>
            <p:txBody>
              <a:bodyPr wrap="none" anchor="ctr">
                <a:prstTxWarp prst="textNoShape">
                  <a:avLst/>
                </a:prstTxWarp>
              </a:bodyPr>
              <a:lstStyle/>
              <a:p>
                <a:endParaRPr lang="en-US" dirty="0"/>
              </a:p>
            </p:txBody>
          </p:sp>
        </p:grpSp>
        <p:sp>
          <p:nvSpPr>
            <p:cNvPr id="131155" name="Freeform 83"/>
            <p:cNvSpPr>
              <a:spLocks/>
            </p:cNvSpPr>
            <p:nvPr/>
          </p:nvSpPr>
          <p:spPr bwMode="auto">
            <a:xfrm>
              <a:off x="4057" y="2252"/>
              <a:ext cx="945" cy="276"/>
            </a:xfrm>
            <a:custGeom>
              <a:avLst/>
              <a:gdLst/>
              <a:ahLst/>
              <a:cxnLst>
                <a:cxn ang="0">
                  <a:pos x="9" y="0"/>
                </a:cxn>
                <a:cxn ang="0">
                  <a:pos x="0" y="9"/>
                </a:cxn>
                <a:cxn ang="0">
                  <a:pos x="0" y="43"/>
                </a:cxn>
                <a:cxn ang="0">
                  <a:pos x="9" y="52"/>
                </a:cxn>
                <a:cxn ang="0">
                  <a:pos x="179" y="52"/>
                </a:cxn>
                <a:cxn ang="0">
                  <a:pos x="188" y="43"/>
                </a:cxn>
                <a:cxn ang="0">
                  <a:pos x="188" y="9"/>
                </a:cxn>
                <a:cxn ang="0">
                  <a:pos x="179" y="0"/>
                </a:cxn>
                <a:cxn ang="0">
                  <a:pos x="9" y="0"/>
                </a:cxn>
              </a:cxnLst>
              <a:rect l="0" t="0" r="r" b="b"/>
              <a:pathLst>
                <a:path w="188" h="52">
                  <a:moveTo>
                    <a:pt x="9" y="0"/>
                  </a:moveTo>
                  <a:cubicBezTo>
                    <a:pt x="4" y="0"/>
                    <a:pt x="0" y="4"/>
                    <a:pt x="0" y="9"/>
                  </a:cubicBezTo>
                  <a:lnTo>
                    <a:pt x="0" y="43"/>
                  </a:lnTo>
                  <a:cubicBezTo>
                    <a:pt x="0" y="48"/>
                    <a:pt x="4" y="52"/>
                    <a:pt x="9" y="52"/>
                  </a:cubicBezTo>
                  <a:lnTo>
                    <a:pt x="179" y="52"/>
                  </a:lnTo>
                  <a:cubicBezTo>
                    <a:pt x="184" y="52"/>
                    <a:pt x="188" y="48"/>
                    <a:pt x="188" y="43"/>
                  </a:cubicBezTo>
                  <a:lnTo>
                    <a:pt x="188" y="9"/>
                  </a:lnTo>
                  <a:cubicBezTo>
                    <a:pt x="188" y="4"/>
                    <a:pt x="184" y="0"/>
                    <a:pt x="179" y="0"/>
                  </a:cubicBezTo>
                  <a:lnTo>
                    <a:pt x="9" y="0"/>
                  </a:lnTo>
                  <a:close/>
                </a:path>
              </a:pathLst>
            </a:custGeom>
            <a:noFill/>
            <a:ln w="28575" cap="rnd" cmpd="sng">
              <a:solidFill>
                <a:srgbClr val="000000"/>
              </a:solidFill>
              <a:prstDash val="solid"/>
              <a:round/>
              <a:headEnd/>
              <a:tailEnd/>
            </a:ln>
          </p:spPr>
          <p:txBody>
            <a:bodyPr>
              <a:prstTxWarp prst="textNoShape">
                <a:avLst/>
              </a:prstTxWarp>
            </a:bodyPr>
            <a:lstStyle/>
            <a:p>
              <a:endParaRPr lang="en-US" dirty="0"/>
            </a:p>
          </p:txBody>
        </p:sp>
        <p:sp>
          <p:nvSpPr>
            <p:cNvPr id="131156" name="Text Box 84"/>
            <p:cNvSpPr txBox="1">
              <a:spLocks noChangeArrowheads="1"/>
            </p:cNvSpPr>
            <p:nvPr/>
          </p:nvSpPr>
          <p:spPr bwMode="auto">
            <a:xfrm>
              <a:off x="4511" y="1595"/>
              <a:ext cx="590" cy="28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t>Firm Adhesion</a:t>
              </a:r>
            </a:p>
          </p:txBody>
        </p:sp>
        <p:sp>
          <p:nvSpPr>
            <p:cNvPr id="131157" name="Text Box 85"/>
            <p:cNvSpPr txBox="1">
              <a:spLocks noChangeArrowheads="1"/>
            </p:cNvSpPr>
            <p:nvPr/>
          </p:nvSpPr>
          <p:spPr bwMode="auto">
            <a:xfrm>
              <a:off x="3270" y="2495"/>
              <a:ext cx="732" cy="231"/>
            </a:xfrm>
            <a:prstGeom prst="rect">
              <a:avLst/>
            </a:prstGeom>
            <a:noFill/>
            <a:ln w="9525">
              <a:noFill/>
              <a:miter lim="800000"/>
              <a:headEnd/>
              <a:tailEnd/>
            </a:ln>
            <a:effectLst/>
          </p:spPr>
          <p:txBody>
            <a:bodyPr wrap="none">
              <a:prstTxWarp prst="textNoShape">
                <a:avLst/>
              </a:prstTxWarp>
              <a:spAutoFit/>
            </a:bodyPr>
            <a:lstStyle/>
            <a:p>
              <a:r>
                <a:rPr lang="en-US" b="1" dirty="0">
                  <a:solidFill>
                    <a:srgbClr val="008000"/>
                  </a:solidFill>
                </a:rPr>
                <a:t>selectins</a:t>
              </a:r>
            </a:p>
          </p:txBody>
        </p:sp>
        <p:sp>
          <p:nvSpPr>
            <p:cNvPr id="131158" name="Text Box 86"/>
            <p:cNvSpPr txBox="1">
              <a:spLocks noChangeArrowheads="1"/>
            </p:cNvSpPr>
            <p:nvPr/>
          </p:nvSpPr>
          <p:spPr bwMode="auto">
            <a:xfrm>
              <a:off x="4134" y="2499"/>
              <a:ext cx="724" cy="231"/>
            </a:xfrm>
            <a:prstGeom prst="rect">
              <a:avLst/>
            </a:prstGeom>
            <a:noFill/>
            <a:ln w="9525">
              <a:noFill/>
              <a:miter lim="800000"/>
              <a:headEnd/>
              <a:tailEnd/>
            </a:ln>
            <a:effectLst/>
          </p:spPr>
          <p:txBody>
            <a:bodyPr wrap="none">
              <a:prstTxWarp prst="textNoShape">
                <a:avLst/>
              </a:prstTxWarp>
              <a:spAutoFit/>
            </a:bodyPr>
            <a:lstStyle/>
            <a:p>
              <a:r>
                <a:rPr lang="en-US" b="1" dirty="0">
                  <a:solidFill>
                    <a:srgbClr val="0000CC"/>
                  </a:solidFill>
                </a:rPr>
                <a:t>integrins</a:t>
              </a:r>
            </a:p>
          </p:txBody>
        </p:sp>
      </p:grpSp>
      <p:sp>
        <p:nvSpPr>
          <p:cNvPr id="131159" name="Text Box 87"/>
          <p:cNvSpPr txBox="1">
            <a:spLocks noChangeArrowheads="1"/>
          </p:cNvSpPr>
          <p:nvPr/>
        </p:nvSpPr>
        <p:spPr bwMode="auto">
          <a:xfrm>
            <a:off x="4837113" y="5179444"/>
            <a:ext cx="4306887" cy="304800"/>
          </a:xfrm>
          <a:prstGeom prst="rect">
            <a:avLst/>
          </a:prstGeom>
          <a:noFill/>
          <a:ln w="9525">
            <a:noFill/>
            <a:miter lim="800000"/>
            <a:headEnd/>
            <a:tailEnd/>
          </a:ln>
          <a:effectLst/>
        </p:spPr>
        <p:txBody>
          <a:bodyPr wrap="none">
            <a:prstTxWarp prst="textNoShape">
              <a:avLst/>
            </a:prstTxWarp>
            <a:spAutoFit/>
          </a:bodyPr>
          <a:lstStyle/>
          <a:p>
            <a:r>
              <a:rPr lang="en-US" sz="1400" dirty="0"/>
              <a:t>Bailey*, Thorne*, Peirce, </a:t>
            </a:r>
            <a:r>
              <a:rPr lang="en-US" sz="1400" i="1" dirty="0"/>
              <a:t>Ann. Biomedical Eng</a:t>
            </a:r>
            <a:r>
              <a:rPr lang="en-US" sz="1400" dirty="0"/>
              <a:t>, 2007</a:t>
            </a:r>
          </a:p>
        </p:txBody>
      </p:sp>
      <p:sp>
        <p:nvSpPr>
          <p:cNvPr id="85" name="Rectangle 31"/>
          <p:cNvSpPr>
            <a:spLocks noChangeArrowheads="1"/>
          </p:cNvSpPr>
          <p:nvPr/>
        </p:nvSpPr>
        <p:spPr bwMode="auto">
          <a:xfrm>
            <a:off x="322262" y="5535920"/>
            <a:ext cx="8821738" cy="1143000"/>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dirty="0">
                <a:solidFill>
                  <a:srgbClr val="FF0000"/>
                </a:solidFill>
              </a:rPr>
              <a:t>ABM Insight #1:</a:t>
            </a:r>
            <a:r>
              <a:rPr lang="en-US" sz="3600" b="1" dirty="0">
                <a:solidFill>
                  <a:srgbClr val="0000CC"/>
                </a:solidFill>
              </a:rPr>
              <a:t> </a:t>
            </a:r>
            <a:endParaRPr lang="en-US" sz="3600" b="1" dirty="0" smtClean="0">
              <a:solidFill>
                <a:srgbClr val="0000CC"/>
              </a:solidFill>
            </a:endParaRPr>
          </a:p>
          <a:p>
            <a:pPr algn="ctr" eaLnBrk="0" hangingPunct="0"/>
            <a:r>
              <a:rPr lang="en-US" sz="2800" b="1" dirty="0" smtClean="0">
                <a:solidFill>
                  <a:srgbClr val="0000CC"/>
                </a:solidFill>
              </a:rPr>
              <a:t>If hASCs are like monocytes then</a:t>
            </a:r>
          </a:p>
          <a:p>
            <a:pPr algn="ctr" eaLnBrk="0" hangingPunct="0"/>
            <a:r>
              <a:rPr lang="en-US" sz="2800" b="1" dirty="0" smtClean="0">
                <a:solidFill>
                  <a:srgbClr val="0000CC"/>
                </a:solidFill>
              </a:rPr>
              <a:t>adhesion to integrins is important in homing</a:t>
            </a:r>
            <a:endParaRPr lang="en-US" sz="2800" b="1"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1092"/>
                                        </p:tgtEl>
                                        <p:attrNameLst>
                                          <p:attrName>style.visibility</p:attrName>
                                        </p:attrNameLst>
                                      </p:cBhvr>
                                      <p:to>
                                        <p:strVal val="visible"/>
                                      </p:to>
                                    </p:set>
                                    <p:animEffect transition="in" filter="wipe(down)">
                                      <p:cBhvr>
                                        <p:cTn id="7" dur="500"/>
                                        <p:tgtEl>
                                          <p:spTgt spid="1310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1098"/>
                                        </p:tgtEl>
                                        <p:attrNameLst>
                                          <p:attrName>style.visibility</p:attrName>
                                        </p:attrNameLst>
                                      </p:cBhvr>
                                      <p:to>
                                        <p:strVal val="visible"/>
                                      </p:to>
                                    </p:set>
                                    <p:animEffect transition="in" filter="wipe(down)">
                                      <p:cBhvr>
                                        <p:cTn id="12" dur="500"/>
                                        <p:tgtEl>
                                          <p:spTgt spid="1310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1104"/>
                                        </p:tgtEl>
                                        <p:attrNameLst>
                                          <p:attrName>style.visibility</p:attrName>
                                        </p:attrNameLst>
                                      </p:cBhvr>
                                      <p:to>
                                        <p:strVal val="visible"/>
                                      </p:to>
                                    </p:set>
                                    <p:animEffect transition="in" filter="wipe(down)">
                                      <p:cBhvr>
                                        <p:cTn id="17" dur="500"/>
                                        <p:tgtEl>
                                          <p:spTgt spid="13110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1126"/>
                                        </p:tgtEl>
                                        <p:attrNameLst>
                                          <p:attrName>style.visibility</p:attrName>
                                        </p:attrNameLst>
                                      </p:cBhvr>
                                      <p:to>
                                        <p:strVal val="visible"/>
                                      </p:to>
                                    </p:set>
                                    <p:animEffect transition="in" filter="wipe(down)">
                                      <p:cBhvr>
                                        <p:cTn id="22" dur="500"/>
                                        <p:tgtEl>
                                          <p:spTgt spid="131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1117"/>
                                        </p:tgtEl>
                                        <p:attrNameLst>
                                          <p:attrName>style.visibility</p:attrName>
                                        </p:attrNameLst>
                                      </p:cBhvr>
                                      <p:to>
                                        <p:strVal val="visible"/>
                                      </p:to>
                                    </p:set>
                                    <p:animEffect transition="in" filter="wipe(down)">
                                      <p:cBhvr>
                                        <p:cTn id="27" dur="500"/>
                                        <p:tgtEl>
                                          <p:spTgt spid="131117"/>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131074"/>
                                        </p:tgtEl>
                                        <p:attrNameLst>
                                          <p:attrName>style.visibility</p:attrName>
                                        </p:attrNameLst>
                                      </p:cBhvr>
                                      <p:to>
                                        <p:strVal val="visible"/>
                                      </p:to>
                                    </p:set>
                                    <p:anim calcmode="lin" valueType="num">
                                      <p:cBhvr>
                                        <p:cTn id="32" dur="500" fill="hold"/>
                                        <p:tgtEl>
                                          <p:spTgt spid="131074"/>
                                        </p:tgtEl>
                                        <p:attrNameLst>
                                          <p:attrName>ppt_w</p:attrName>
                                        </p:attrNameLst>
                                      </p:cBhvr>
                                      <p:tavLst>
                                        <p:tav tm="0">
                                          <p:val>
                                            <p:fltVal val="0"/>
                                          </p:val>
                                        </p:tav>
                                        <p:tav tm="100000">
                                          <p:val>
                                            <p:strVal val="#ppt_w"/>
                                          </p:val>
                                        </p:tav>
                                      </p:tavLst>
                                    </p:anim>
                                    <p:anim calcmode="lin" valueType="num">
                                      <p:cBhvr>
                                        <p:cTn id="33" dur="500" fill="hold"/>
                                        <p:tgtEl>
                                          <p:spTgt spid="131074"/>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4" grpId="0" animBg="1"/>
      <p:bldP spid="85"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672" name="AutoShape 144"/>
          <p:cNvSpPr>
            <a:spLocks noChangeArrowheads="1"/>
          </p:cNvSpPr>
          <p:nvPr/>
        </p:nvSpPr>
        <p:spPr bwMode="auto">
          <a:xfrm>
            <a:off x="6598727" y="3660034"/>
            <a:ext cx="1668939" cy="1586146"/>
          </a:xfrm>
          <a:prstGeom prst="roundRect">
            <a:avLst>
              <a:gd name="adj" fmla="val 16667"/>
            </a:avLst>
          </a:prstGeom>
          <a:solidFill>
            <a:srgbClr val="F3ABE9">
              <a:alpha val="50000"/>
            </a:srgbClr>
          </a:solidFill>
          <a:ln w="57150">
            <a:solidFill>
              <a:srgbClr val="D60093"/>
            </a:solidFill>
            <a:round/>
            <a:headEnd/>
            <a:tailEnd/>
          </a:ln>
          <a:effectLst/>
        </p:spPr>
        <p:txBody>
          <a:bodyPr wrap="none" anchor="ctr">
            <a:prstTxWarp prst="textNoShape">
              <a:avLst/>
            </a:prstTxWarp>
          </a:bodyPr>
          <a:lstStyle/>
          <a:p>
            <a:endParaRPr lang="en-US" dirty="0"/>
          </a:p>
        </p:txBody>
      </p:sp>
      <p:sp>
        <p:nvSpPr>
          <p:cNvPr id="150532" name="Rectangle 4"/>
          <p:cNvSpPr>
            <a:spLocks noChangeArrowheads="1"/>
          </p:cNvSpPr>
          <p:nvPr/>
        </p:nvSpPr>
        <p:spPr bwMode="auto">
          <a:xfrm>
            <a:off x="0" y="0"/>
            <a:ext cx="9144000" cy="911225"/>
          </a:xfrm>
          <a:prstGeom prst="rect">
            <a:avLst/>
          </a:prstGeom>
          <a:noFill/>
          <a:ln w="9525">
            <a:noFill/>
            <a:miter lim="800000"/>
            <a:headEnd/>
            <a:tailEnd/>
          </a:ln>
          <a:effectLst/>
        </p:spPr>
        <p:txBody>
          <a:bodyPr anchor="ctr">
            <a:prstTxWarp prst="textNoShape">
              <a:avLst/>
            </a:prstTxWarp>
          </a:bodyPr>
          <a:lstStyle/>
          <a:p>
            <a:pPr algn="ctr" eaLnBrk="0" hangingPunct="0"/>
            <a:r>
              <a:rPr lang="en-US" sz="4000" b="1" dirty="0" smtClean="0">
                <a:solidFill>
                  <a:srgbClr val="0000CC"/>
                </a:solidFill>
              </a:rPr>
              <a:t>Hypothesis Refinement</a:t>
            </a:r>
            <a:endParaRPr lang="en-US" sz="4000" b="1" dirty="0">
              <a:solidFill>
                <a:srgbClr val="0000CC"/>
              </a:solidFill>
            </a:endParaRPr>
          </a:p>
        </p:txBody>
      </p:sp>
      <p:sp>
        <p:nvSpPr>
          <p:cNvPr id="150592" name="Freeform 64"/>
          <p:cNvSpPr>
            <a:spLocks/>
          </p:cNvSpPr>
          <p:nvPr/>
        </p:nvSpPr>
        <p:spPr bwMode="auto">
          <a:xfrm>
            <a:off x="1923397" y="2677119"/>
            <a:ext cx="1277937" cy="669925"/>
          </a:xfrm>
          <a:custGeom>
            <a:avLst/>
            <a:gdLst/>
            <a:ahLst/>
            <a:cxnLst>
              <a:cxn ang="0">
                <a:pos x="123" y="58"/>
              </a:cxn>
              <a:cxn ang="0">
                <a:pos x="44" y="58"/>
              </a:cxn>
              <a:cxn ang="0">
                <a:pos x="5" y="60"/>
              </a:cxn>
              <a:cxn ang="0">
                <a:pos x="10" y="41"/>
              </a:cxn>
              <a:cxn ang="0">
                <a:pos x="24" y="31"/>
              </a:cxn>
              <a:cxn ang="0">
                <a:pos x="71" y="11"/>
              </a:cxn>
              <a:cxn ang="0">
                <a:pos x="108" y="7"/>
              </a:cxn>
              <a:cxn ang="0">
                <a:pos x="123" y="58"/>
              </a:cxn>
            </a:cxnLst>
            <a:rect l="0" t="0" r="r" b="b"/>
            <a:pathLst>
              <a:path w="134" h="67">
                <a:moveTo>
                  <a:pt x="123" y="58"/>
                </a:moveTo>
                <a:cubicBezTo>
                  <a:pt x="113" y="67"/>
                  <a:pt x="63" y="58"/>
                  <a:pt x="44" y="58"/>
                </a:cubicBezTo>
                <a:cubicBezTo>
                  <a:pt x="24" y="59"/>
                  <a:pt x="11" y="63"/>
                  <a:pt x="5" y="60"/>
                </a:cubicBezTo>
                <a:cubicBezTo>
                  <a:pt x="0" y="57"/>
                  <a:pt x="7" y="46"/>
                  <a:pt x="10" y="41"/>
                </a:cubicBezTo>
                <a:cubicBezTo>
                  <a:pt x="13" y="36"/>
                  <a:pt x="14" y="36"/>
                  <a:pt x="24" y="31"/>
                </a:cubicBezTo>
                <a:cubicBezTo>
                  <a:pt x="34" y="26"/>
                  <a:pt x="57" y="15"/>
                  <a:pt x="71" y="11"/>
                </a:cubicBezTo>
                <a:cubicBezTo>
                  <a:pt x="85" y="7"/>
                  <a:pt x="98" y="0"/>
                  <a:pt x="108" y="7"/>
                </a:cubicBezTo>
                <a:cubicBezTo>
                  <a:pt x="117" y="15"/>
                  <a:pt x="134" y="50"/>
                  <a:pt x="123" y="58"/>
                </a:cubicBezTo>
                <a:close/>
              </a:path>
            </a:pathLst>
          </a:custGeom>
          <a:solidFill>
            <a:srgbClr val="FFFFFF"/>
          </a:solidFill>
          <a:ln w="25400" cap="rnd">
            <a:solidFill>
              <a:srgbClr val="000000"/>
            </a:solidFill>
            <a:prstDash val="solid"/>
            <a:round/>
            <a:headEnd/>
            <a:tailEnd/>
          </a:ln>
        </p:spPr>
        <p:txBody>
          <a:bodyPr>
            <a:prstTxWarp prst="textNoShape">
              <a:avLst/>
            </a:prstTxWarp>
          </a:bodyPr>
          <a:lstStyle/>
          <a:p>
            <a:endParaRPr lang="en-US" dirty="0"/>
          </a:p>
        </p:txBody>
      </p:sp>
      <p:sp>
        <p:nvSpPr>
          <p:cNvPr id="150593" name="Text Box 65"/>
          <p:cNvSpPr txBox="1">
            <a:spLocks noChangeArrowheads="1"/>
          </p:cNvSpPr>
          <p:nvPr/>
        </p:nvSpPr>
        <p:spPr bwMode="auto">
          <a:xfrm>
            <a:off x="2501247" y="3296244"/>
            <a:ext cx="82232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ICAM-1</a:t>
            </a:r>
          </a:p>
        </p:txBody>
      </p:sp>
      <p:sp>
        <p:nvSpPr>
          <p:cNvPr id="150594" name="Text Box 66"/>
          <p:cNvSpPr txBox="1">
            <a:spLocks noChangeArrowheads="1"/>
          </p:cNvSpPr>
          <p:nvPr/>
        </p:nvSpPr>
        <p:spPr bwMode="auto">
          <a:xfrm>
            <a:off x="2552047" y="3054944"/>
            <a:ext cx="831850"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LFA-1</a:t>
            </a:r>
          </a:p>
        </p:txBody>
      </p:sp>
      <p:sp>
        <p:nvSpPr>
          <p:cNvPr id="150595" name="Text Box 67"/>
          <p:cNvSpPr txBox="1">
            <a:spLocks noChangeArrowheads="1"/>
          </p:cNvSpPr>
          <p:nvPr/>
        </p:nvSpPr>
        <p:spPr bwMode="auto">
          <a:xfrm>
            <a:off x="2539347" y="2897782"/>
            <a:ext cx="660400"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MAC1</a:t>
            </a:r>
          </a:p>
        </p:txBody>
      </p:sp>
      <p:sp>
        <p:nvSpPr>
          <p:cNvPr id="150596" name="Text Box 68"/>
          <p:cNvSpPr txBox="1">
            <a:spLocks noChangeArrowheads="1"/>
          </p:cNvSpPr>
          <p:nvPr/>
        </p:nvSpPr>
        <p:spPr bwMode="auto">
          <a:xfrm>
            <a:off x="1818622" y="3297832"/>
            <a:ext cx="822325"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VCAM-1</a:t>
            </a:r>
          </a:p>
        </p:txBody>
      </p:sp>
      <p:sp>
        <p:nvSpPr>
          <p:cNvPr id="150597" name="Text Box 69"/>
          <p:cNvSpPr txBox="1">
            <a:spLocks noChangeArrowheads="1"/>
          </p:cNvSpPr>
          <p:nvPr/>
        </p:nvSpPr>
        <p:spPr bwMode="auto">
          <a:xfrm>
            <a:off x="1945622" y="3023194"/>
            <a:ext cx="82232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VLA-4</a:t>
            </a:r>
          </a:p>
        </p:txBody>
      </p:sp>
      <p:sp>
        <p:nvSpPr>
          <p:cNvPr id="150598" name="Text Box 70"/>
          <p:cNvSpPr txBox="1">
            <a:spLocks noChangeArrowheads="1"/>
          </p:cNvSpPr>
          <p:nvPr/>
        </p:nvSpPr>
        <p:spPr bwMode="auto">
          <a:xfrm>
            <a:off x="1393172" y="1864319"/>
            <a:ext cx="8128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t>Rolling on EC</a:t>
            </a:r>
          </a:p>
        </p:txBody>
      </p:sp>
      <p:sp>
        <p:nvSpPr>
          <p:cNvPr id="150599" name="Freeform 71"/>
          <p:cNvSpPr>
            <a:spLocks/>
          </p:cNvSpPr>
          <p:nvPr/>
        </p:nvSpPr>
        <p:spPr bwMode="auto">
          <a:xfrm>
            <a:off x="339072" y="3310532"/>
            <a:ext cx="1406525" cy="438150"/>
          </a:xfrm>
          <a:custGeom>
            <a:avLst/>
            <a:gdLst/>
            <a:ahLst/>
            <a:cxnLst>
              <a:cxn ang="0">
                <a:pos x="9" y="0"/>
              </a:cxn>
              <a:cxn ang="0">
                <a:pos x="0" y="9"/>
              </a:cxn>
              <a:cxn ang="0">
                <a:pos x="0" y="43"/>
              </a:cxn>
              <a:cxn ang="0">
                <a:pos x="9" y="52"/>
              </a:cxn>
              <a:cxn ang="0">
                <a:pos x="179" y="52"/>
              </a:cxn>
              <a:cxn ang="0">
                <a:pos x="188" y="43"/>
              </a:cxn>
              <a:cxn ang="0">
                <a:pos x="188" y="9"/>
              </a:cxn>
              <a:cxn ang="0">
                <a:pos x="179" y="0"/>
              </a:cxn>
              <a:cxn ang="0">
                <a:pos x="9" y="0"/>
              </a:cxn>
            </a:cxnLst>
            <a:rect l="0" t="0" r="r" b="b"/>
            <a:pathLst>
              <a:path w="188" h="52">
                <a:moveTo>
                  <a:pt x="9" y="0"/>
                </a:moveTo>
                <a:cubicBezTo>
                  <a:pt x="4" y="0"/>
                  <a:pt x="0" y="4"/>
                  <a:pt x="0" y="9"/>
                </a:cubicBezTo>
                <a:lnTo>
                  <a:pt x="0" y="43"/>
                </a:lnTo>
                <a:cubicBezTo>
                  <a:pt x="0" y="48"/>
                  <a:pt x="4" y="52"/>
                  <a:pt x="9" y="52"/>
                </a:cubicBezTo>
                <a:lnTo>
                  <a:pt x="179" y="52"/>
                </a:lnTo>
                <a:cubicBezTo>
                  <a:pt x="184" y="52"/>
                  <a:pt x="188" y="48"/>
                  <a:pt x="188" y="43"/>
                </a:cubicBezTo>
                <a:lnTo>
                  <a:pt x="188" y="9"/>
                </a:lnTo>
                <a:cubicBezTo>
                  <a:pt x="188" y="4"/>
                  <a:pt x="184" y="0"/>
                  <a:pt x="179" y="0"/>
                </a:cubicBezTo>
                <a:lnTo>
                  <a:pt x="9" y="0"/>
                </a:lnTo>
                <a:close/>
              </a:path>
            </a:pathLst>
          </a:custGeom>
          <a:noFill/>
          <a:ln w="28575" cap="rnd" cmpd="sng">
            <a:solidFill>
              <a:srgbClr val="000000"/>
            </a:solidFill>
            <a:prstDash val="solid"/>
            <a:round/>
            <a:headEnd/>
            <a:tailEnd/>
          </a:ln>
        </p:spPr>
        <p:txBody>
          <a:bodyPr>
            <a:prstTxWarp prst="textNoShape">
              <a:avLst/>
            </a:prstTxWarp>
          </a:bodyPr>
          <a:lstStyle/>
          <a:p>
            <a:endParaRPr lang="en-US" dirty="0"/>
          </a:p>
        </p:txBody>
      </p:sp>
      <p:sp>
        <p:nvSpPr>
          <p:cNvPr id="150600" name="Freeform 72"/>
          <p:cNvSpPr>
            <a:spLocks/>
          </p:cNvSpPr>
          <p:nvPr/>
        </p:nvSpPr>
        <p:spPr bwMode="auto">
          <a:xfrm>
            <a:off x="334309" y="2489794"/>
            <a:ext cx="1870075" cy="815975"/>
          </a:xfrm>
          <a:custGeom>
            <a:avLst/>
            <a:gdLst/>
            <a:ahLst/>
            <a:cxnLst>
              <a:cxn ang="0">
                <a:pos x="952" y="1016"/>
              </a:cxn>
              <a:cxn ang="0">
                <a:pos x="232" y="1544"/>
              </a:cxn>
              <a:cxn ang="0">
                <a:pos x="40" y="1832"/>
              </a:cxn>
              <a:cxn ang="0">
                <a:pos x="472" y="1688"/>
              </a:cxn>
              <a:cxn ang="0">
                <a:pos x="664" y="1688"/>
              </a:cxn>
              <a:cxn ang="0">
                <a:pos x="712" y="1832"/>
              </a:cxn>
              <a:cxn ang="0">
                <a:pos x="952" y="1784"/>
              </a:cxn>
              <a:cxn ang="0">
                <a:pos x="1240" y="1544"/>
              </a:cxn>
              <a:cxn ang="0">
                <a:pos x="1144" y="1832"/>
              </a:cxn>
              <a:cxn ang="0">
                <a:pos x="1480" y="1784"/>
              </a:cxn>
              <a:cxn ang="0">
                <a:pos x="1672" y="1592"/>
              </a:cxn>
              <a:cxn ang="0">
                <a:pos x="2104" y="1304"/>
              </a:cxn>
              <a:cxn ang="0">
                <a:pos x="2584" y="1016"/>
              </a:cxn>
              <a:cxn ang="0">
                <a:pos x="2776" y="392"/>
              </a:cxn>
              <a:cxn ang="0">
                <a:pos x="1912" y="104"/>
              </a:cxn>
              <a:cxn ang="0">
                <a:pos x="952" y="1016"/>
              </a:cxn>
            </a:cxnLst>
            <a:rect l="0" t="0" r="r" b="b"/>
            <a:pathLst>
              <a:path w="2888" h="1872">
                <a:moveTo>
                  <a:pt x="952" y="1016"/>
                </a:moveTo>
                <a:cubicBezTo>
                  <a:pt x="672" y="1256"/>
                  <a:pt x="384" y="1408"/>
                  <a:pt x="232" y="1544"/>
                </a:cubicBezTo>
                <a:cubicBezTo>
                  <a:pt x="80" y="1680"/>
                  <a:pt x="0" y="1808"/>
                  <a:pt x="40" y="1832"/>
                </a:cubicBezTo>
                <a:cubicBezTo>
                  <a:pt x="80" y="1856"/>
                  <a:pt x="368" y="1712"/>
                  <a:pt x="472" y="1688"/>
                </a:cubicBezTo>
                <a:cubicBezTo>
                  <a:pt x="576" y="1664"/>
                  <a:pt x="624" y="1664"/>
                  <a:pt x="664" y="1688"/>
                </a:cubicBezTo>
                <a:cubicBezTo>
                  <a:pt x="704" y="1712"/>
                  <a:pt x="664" y="1816"/>
                  <a:pt x="712" y="1832"/>
                </a:cubicBezTo>
                <a:cubicBezTo>
                  <a:pt x="760" y="1848"/>
                  <a:pt x="864" y="1832"/>
                  <a:pt x="952" y="1784"/>
                </a:cubicBezTo>
                <a:cubicBezTo>
                  <a:pt x="1040" y="1736"/>
                  <a:pt x="1208" y="1536"/>
                  <a:pt x="1240" y="1544"/>
                </a:cubicBezTo>
                <a:cubicBezTo>
                  <a:pt x="1272" y="1552"/>
                  <a:pt x="1104" y="1792"/>
                  <a:pt x="1144" y="1832"/>
                </a:cubicBezTo>
                <a:cubicBezTo>
                  <a:pt x="1184" y="1872"/>
                  <a:pt x="1392" y="1824"/>
                  <a:pt x="1480" y="1784"/>
                </a:cubicBezTo>
                <a:cubicBezTo>
                  <a:pt x="1568" y="1744"/>
                  <a:pt x="1568" y="1672"/>
                  <a:pt x="1672" y="1592"/>
                </a:cubicBezTo>
                <a:cubicBezTo>
                  <a:pt x="1776" y="1512"/>
                  <a:pt x="1952" y="1400"/>
                  <a:pt x="2104" y="1304"/>
                </a:cubicBezTo>
                <a:cubicBezTo>
                  <a:pt x="2256" y="1208"/>
                  <a:pt x="2472" y="1168"/>
                  <a:pt x="2584" y="1016"/>
                </a:cubicBezTo>
                <a:cubicBezTo>
                  <a:pt x="2696" y="864"/>
                  <a:pt x="2888" y="544"/>
                  <a:pt x="2776" y="392"/>
                </a:cubicBezTo>
                <a:cubicBezTo>
                  <a:pt x="2664" y="240"/>
                  <a:pt x="2216" y="0"/>
                  <a:pt x="1912" y="104"/>
                </a:cubicBezTo>
                <a:cubicBezTo>
                  <a:pt x="1608" y="208"/>
                  <a:pt x="1232" y="776"/>
                  <a:pt x="952" y="1016"/>
                </a:cubicBezTo>
                <a:close/>
              </a:path>
            </a:pathLst>
          </a:custGeom>
          <a:noFill/>
          <a:ln w="25400">
            <a:solidFill>
              <a:schemeClr val="tx1"/>
            </a:solidFill>
            <a:round/>
            <a:headEnd/>
            <a:tailEnd/>
          </a:ln>
          <a:effectLst/>
        </p:spPr>
        <p:txBody>
          <a:bodyPr>
            <a:prstTxWarp prst="textNoShape">
              <a:avLst/>
            </a:prstTxWarp>
          </a:bodyPr>
          <a:lstStyle/>
          <a:p>
            <a:endParaRPr lang="en-US" dirty="0"/>
          </a:p>
        </p:txBody>
      </p:sp>
      <p:sp>
        <p:nvSpPr>
          <p:cNvPr id="150601" name="Text Box 73"/>
          <p:cNvSpPr txBox="1">
            <a:spLocks noChangeArrowheads="1"/>
          </p:cNvSpPr>
          <p:nvPr/>
        </p:nvSpPr>
        <p:spPr bwMode="auto">
          <a:xfrm>
            <a:off x="366059" y="3280369"/>
            <a:ext cx="614363"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P-sel</a:t>
            </a:r>
          </a:p>
        </p:txBody>
      </p:sp>
      <p:sp>
        <p:nvSpPr>
          <p:cNvPr id="150602" name="Text Box 74"/>
          <p:cNvSpPr txBox="1">
            <a:spLocks noChangeArrowheads="1"/>
          </p:cNvSpPr>
          <p:nvPr/>
        </p:nvSpPr>
        <p:spPr bwMode="auto">
          <a:xfrm>
            <a:off x="388284" y="3464519"/>
            <a:ext cx="773113"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E-sel</a:t>
            </a:r>
          </a:p>
        </p:txBody>
      </p:sp>
      <p:sp>
        <p:nvSpPr>
          <p:cNvPr id="150603" name="Text Box 75"/>
          <p:cNvSpPr txBox="1">
            <a:spLocks noChangeArrowheads="1"/>
          </p:cNvSpPr>
          <p:nvPr/>
        </p:nvSpPr>
        <p:spPr bwMode="auto">
          <a:xfrm rot="19123066">
            <a:off x="1083609" y="2835869"/>
            <a:ext cx="77152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L-sel</a:t>
            </a:r>
          </a:p>
        </p:txBody>
      </p:sp>
      <p:sp>
        <p:nvSpPr>
          <p:cNvPr id="150604" name="Text Box 76"/>
          <p:cNvSpPr txBox="1">
            <a:spLocks noChangeArrowheads="1"/>
          </p:cNvSpPr>
          <p:nvPr/>
        </p:nvSpPr>
        <p:spPr bwMode="auto">
          <a:xfrm>
            <a:off x="1023284" y="3308944"/>
            <a:ext cx="676275"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CD34</a:t>
            </a:r>
          </a:p>
        </p:txBody>
      </p:sp>
      <p:sp>
        <p:nvSpPr>
          <p:cNvPr id="150605" name="Text Box 77"/>
          <p:cNvSpPr txBox="1">
            <a:spLocks noChangeArrowheads="1"/>
          </p:cNvSpPr>
          <p:nvPr/>
        </p:nvSpPr>
        <p:spPr bwMode="auto">
          <a:xfrm rot="19438358">
            <a:off x="737534" y="2908894"/>
            <a:ext cx="811213"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solidFill>
                  <a:schemeClr val="bg2"/>
                </a:solidFill>
              </a:rPr>
              <a:t>PSGL-1</a:t>
            </a:r>
          </a:p>
        </p:txBody>
      </p:sp>
      <p:grpSp>
        <p:nvGrpSpPr>
          <p:cNvPr id="2" name="Group 78"/>
          <p:cNvGrpSpPr>
            <a:grpSpLocks/>
          </p:cNvGrpSpPr>
          <p:nvPr/>
        </p:nvGrpSpPr>
        <p:grpSpPr bwMode="auto">
          <a:xfrm>
            <a:off x="1277284" y="2289769"/>
            <a:ext cx="974725" cy="644525"/>
            <a:chOff x="1232" y="1203"/>
            <a:chExt cx="2061" cy="1256"/>
          </a:xfrm>
        </p:grpSpPr>
        <p:grpSp>
          <p:nvGrpSpPr>
            <p:cNvPr id="3" name="Group 79"/>
            <p:cNvGrpSpPr>
              <a:grpSpLocks/>
            </p:cNvGrpSpPr>
            <p:nvPr/>
          </p:nvGrpSpPr>
          <p:grpSpPr bwMode="auto">
            <a:xfrm>
              <a:off x="1232" y="1203"/>
              <a:ext cx="2061" cy="1256"/>
              <a:chOff x="1232" y="1203"/>
              <a:chExt cx="2061" cy="1256"/>
            </a:xfrm>
          </p:grpSpPr>
          <p:sp>
            <p:nvSpPr>
              <p:cNvPr id="150608" name="AutoShape 80"/>
              <p:cNvSpPr>
                <a:spLocks noChangeArrowheads="1"/>
              </p:cNvSpPr>
              <p:nvPr/>
            </p:nvSpPr>
            <p:spPr bwMode="auto">
              <a:xfrm>
                <a:off x="1232" y="1203"/>
                <a:ext cx="1975" cy="1256"/>
              </a:xfrm>
              <a:custGeom>
                <a:avLst/>
                <a:gdLst>
                  <a:gd name="G0" fmla="+- 9754 0 0"/>
                  <a:gd name="G1" fmla="+- -11345388 0 0"/>
                  <a:gd name="G2" fmla="+- 0 0 -11345388"/>
                  <a:gd name="T0" fmla="*/ 0 256 1"/>
                  <a:gd name="T1" fmla="*/ 180 256 1"/>
                  <a:gd name="G3" fmla="+- -11345388 T0 T1"/>
                  <a:gd name="T2" fmla="*/ 0 256 1"/>
                  <a:gd name="T3" fmla="*/ 90 256 1"/>
                  <a:gd name="G4" fmla="+- -11345388 T2 T3"/>
                  <a:gd name="G5" fmla="*/ G4 2 1"/>
                  <a:gd name="T4" fmla="*/ 90 256 1"/>
                  <a:gd name="T5" fmla="*/ 0 256 1"/>
                  <a:gd name="G6" fmla="+- -11345388 T4 T5"/>
                  <a:gd name="G7" fmla="*/ G6 2 1"/>
                  <a:gd name="G8" fmla="abs -1134538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754"/>
                  <a:gd name="G18" fmla="*/ 9754 1 2"/>
                  <a:gd name="G19" fmla="+- G18 5400 0"/>
                  <a:gd name="G20" fmla="cos G19 -11345388"/>
                  <a:gd name="G21" fmla="sin G19 -11345388"/>
                  <a:gd name="G22" fmla="+- G20 10800 0"/>
                  <a:gd name="G23" fmla="+- G21 10800 0"/>
                  <a:gd name="G24" fmla="+- 10800 0 G20"/>
                  <a:gd name="G25" fmla="+- 9754 10800 0"/>
                  <a:gd name="G26" fmla="?: G9 G17 G25"/>
                  <a:gd name="G27" fmla="?: G9 0 21600"/>
                  <a:gd name="G28" fmla="cos 10800 -11345388"/>
                  <a:gd name="G29" fmla="sin 10800 -11345388"/>
                  <a:gd name="G30" fmla="sin 9754 -11345388"/>
                  <a:gd name="G31" fmla="+- G28 10800 0"/>
                  <a:gd name="G32" fmla="+- G29 10800 0"/>
                  <a:gd name="G33" fmla="+- G30 10800 0"/>
                  <a:gd name="G34" fmla="?: G4 0 G31"/>
                  <a:gd name="G35" fmla="?: -11345388 G34 0"/>
                  <a:gd name="G36" fmla="?: G6 G35 G31"/>
                  <a:gd name="G37" fmla="+- 21600 0 G36"/>
                  <a:gd name="G38" fmla="?: G4 0 G33"/>
                  <a:gd name="G39" fmla="?: -11345388 G38 G32"/>
                  <a:gd name="G40" fmla="?: G6 G39 0"/>
                  <a:gd name="G41" fmla="?: G4 G32 21600"/>
                  <a:gd name="G42" fmla="?: G6 G41 G33"/>
                  <a:gd name="T12" fmla="*/ 10800 w 21600"/>
                  <a:gd name="T13" fmla="*/ 0 h 21600"/>
                  <a:gd name="T14" fmla="*/ 597 w 21600"/>
                  <a:gd name="T15" fmla="*/ 9568 h 21600"/>
                  <a:gd name="T16" fmla="*/ 10800 w 21600"/>
                  <a:gd name="T17" fmla="*/ 1046 h 21600"/>
                  <a:gd name="T18" fmla="*/ 21003 w 21600"/>
                  <a:gd name="T19" fmla="*/ 956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116" y="9631"/>
                    </a:moveTo>
                    <a:cubicBezTo>
                      <a:pt x="1707" y="4731"/>
                      <a:pt x="5865" y="1045"/>
                      <a:pt x="10800" y="1045"/>
                    </a:cubicBezTo>
                    <a:cubicBezTo>
                      <a:pt x="15734" y="1045"/>
                      <a:pt x="19892" y="4731"/>
                      <a:pt x="20483" y="9631"/>
                    </a:cubicBezTo>
                    <a:lnTo>
                      <a:pt x="21522" y="9505"/>
                    </a:lnTo>
                    <a:cubicBezTo>
                      <a:pt x="20867" y="4080"/>
                      <a:pt x="16264" y="0"/>
                      <a:pt x="10799" y="0"/>
                    </a:cubicBezTo>
                    <a:cubicBezTo>
                      <a:pt x="5335" y="0"/>
                      <a:pt x="732" y="4080"/>
                      <a:pt x="77" y="9505"/>
                    </a:cubicBezTo>
                    <a:close/>
                  </a:path>
                </a:pathLst>
              </a:custGeom>
              <a:solidFill>
                <a:schemeClr val="tx1"/>
              </a:solidFill>
              <a:ln w="9525">
                <a:noFill/>
                <a:miter lim="800000"/>
                <a:headEnd/>
                <a:tailEnd/>
              </a:ln>
              <a:effectLst/>
            </p:spPr>
            <p:txBody>
              <a:bodyPr wrap="none" anchor="ctr">
                <a:prstTxWarp prst="textNoShape">
                  <a:avLst/>
                </a:prstTxWarp>
              </a:bodyPr>
              <a:lstStyle/>
              <a:p>
                <a:endParaRPr lang="en-US" dirty="0"/>
              </a:p>
            </p:txBody>
          </p:sp>
          <p:sp>
            <p:nvSpPr>
              <p:cNvPr id="150609" name="Freeform 81"/>
              <p:cNvSpPr>
                <a:spLocks/>
              </p:cNvSpPr>
              <p:nvPr/>
            </p:nvSpPr>
            <p:spPr bwMode="auto">
              <a:xfrm>
                <a:off x="3000" y="1757"/>
                <a:ext cx="293" cy="192"/>
              </a:xfrm>
              <a:custGeom>
                <a:avLst/>
                <a:gdLst/>
                <a:ahLst/>
                <a:cxnLst>
                  <a:cxn ang="0">
                    <a:pos x="202" y="0"/>
                  </a:cxn>
                  <a:cxn ang="0">
                    <a:pos x="233" y="0"/>
                  </a:cxn>
                  <a:cxn ang="0">
                    <a:pos x="293" y="0"/>
                  </a:cxn>
                  <a:cxn ang="0">
                    <a:pos x="175" y="192"/>
                  </a:cxn>
                  <a:cxn ang="0">
                    <a:pos x="0" y="7"/>
                  </a:cxn>
                  <a:cxn ang="0">
                    <a:pos x="202" y="0"/>
                  </a:cxn>
                </a:cxnLst>
                <a:rect l="0" t="0" r="r" b="b"/>
                <a:pathLst>
                  <a:path w="293" h="192">
                    <a:moveTo>
                      <a:pt x="202" y="0"/>
                    </a:moveTo>
                    <a:cubicBezTo>
                      <a:pt x="212" y="0"/>
                      <a:pt x="223" y="0"/>
                      <a:pt x="233" y="0"/>
                    </a:cubicBezTo>
                    <a:lnTo>
                      <a:pt x="293" y="0"/>
                    </a:lnTo>
                    <a:lnTo>
                      <a:pt x="175" y="192"/>
                    </a:lnTo>
                    <a:lnTo>
                      <a:pt x="0" y="7"/>
                    </a:lnTo>
                    <a:lnTo>
                      <a:pt x="202" y="0"/>
                    </a:lnTo>
                    <a:close/>
                  </a:path>
                </a:pathLst>
              </a:custGeom>
              <a:solidFill>
                <a:schemeClr val="tx1"/>
              </a:solidFill>
              <a:ln w="9525">
                <a:noFill/>
                <a:round/>
                <a:headEnd/>
                <a:tailEnd/>
              </a:ln>
              <a:effectLst/>
            </p:spPr>
            <p:txBody>
              <a:bodyPr>
                <a:prstTxWarp prst="textNoShape">
                  <a:avLst/>
                </a:prstTxWarp>
              </a:bodyPr>
              <a:lstStyle/>
              <a:p>
                <a:endParaRPr lang="en-US" dirty="0"/>
              </a:p>
            </p:txBody>
          </p:sp>
        </p:grpSp>
        <p:sp>
          <p:nvSpPr>
            <p:cNvPr id="150610" name="Rectangle 82"/>
            <p:cNvSpPr>
              <a:spLocks noChangeArrowheads="1"/>
            </p:cNvSpPr>
            <p:nvPr/>
          </p:nvSpPr>
          <p:spPr bwMode="auto">
            <a:xfrm>
              <a:off x="3110" y="1740"/>
              <a:ext cx="83" cy="56"/>
            </a:xfrm>
            <a:prstGeom prst="rect">
              <a:avLst/>
            </a:prstGeom>
            <a:solidFill>
              <a:schemeClr val="tx1"/>
            </a:solidFill>
            <a:ln w="9525">
              <a:noFill/>
              <a:miter lim="800000"/>
              <a:headEnd/>
              <a:tailEnd/>
            </a:ln>
            <a:effectLst/>
          </p:spPr>
          <p:txBody>
            <a:bodyPr wrap="none" anchor="ctr">
              <a:prstTxWarp prst="textNoShape">
                <a:avLst/>
              </a:prstTxWarp>
            </a:bodyPr>
            <a:lstStyle/>
            <a:p>
              <a:endParaRPr lang="en-US" dirty="0"/>
            </a:p>
          </p:txBody>
        </p:sp>
      </p:grpSp>
      <p:sp>
        <p:nvSpPr>
          <p:cNvPr id="150611" name="Freeform 83"/>
          <p:cNvSpPr>
            <a:spLocks/>
          </p:cNvSpPr>
          <p:nvPr/>
        </p:nvSpPr>
        <p:spPr bwMode="auto">
          <a:xfrm>
            <a:off x="1750359" y="3308944"/>
            <a:ext cx="1500188" cy="438150"/>
          </a:xfrm>
          <a:custGeom>
            <a:avLst/>
            <a:gdLst/>
            <a:ahLst/>
            <a:cxnLst>
              <a:cxn ang="0">
                <a:pos x="9" y="0"/>
              </a:cxn>
              <a:cxn ang="0">
                <a:pos x="0" y="9"/>
              </a:cxn>
              <a:cxn ang="0">
                <a:pos x="0" y="43"/>
              </a:cxn>
              <a:cxn ang="0">
                <a:pos x="9" y="52"/>
              </a:cxn>
              <a:cxn ang="0">
                <a:pos x="179" y="52"/>
              </a:cxn>
              <a:cxn ang="0">
                <a:pos x="188" y="43"/>
              </a:cxn>
              <a:cxn ang="0">
                <a:pos x="188" y="9"/>
              </a:cxn>
              <a:cxn ang="0">
                <a:pos x="179" y="0"/>
              </a:cxn>
              <a:cxn ang="0">
                <a:pos x="9" y="0"/>
              </a:cxn>
            </a:cxnLst>
            <a:rect l="0" t="0" r="r" b="b"/>
            <a:pathLst>
              <a:path w="188" h="52">
                <a:moveTo>
                  <a:pt x="9" y="0"/>
                </a:moveTo>
                <a:cubicBezTo>
                  <a:pt x="4" y="0"/>
                  <a:pt x="0" y="4"/>
                  <a:pt x="0" y="9"/>
                </a:cubicBezTo>
                <a:lnTo>
                  <a:pt x="0" y="43"/>
                </a:lnTo>
                <a:cubicBezTo>
                  <a:pt x="0" y="48"/>
                  <a:pt x="4" y="52"/>
                  <a:pt x="9" y="52"/>
                </a:cubicBezTo>
                <a:lnTo>
                  <a:pt x="179" y="52"/>
                </a:lnTo>
                <a:cubicBezTo>
                  <a:pt x="184" y="52"/>
                  <a:pt x="188" y="48"/>
                  <a:pt x="188" y="43"/>
                </a:cubicBezTo>
                <a:lnTo>
                  <a:pt x="188" y="9"/>
                </a:lnTo>
                <a:cubicBezTo>
                  <a:pt x="188" y="4"/>
                  <a:pt x="184" y="0"/>
                  <a:pt x="179" y="0"/>
                </a:cubicBezTo>
                <a:lnTo>
                  <a:pt x="9" y="0"/>
                </a:lnTo>
                <a:close/>
              </a:path>
            </a:pathLst>
          </a:custGeom>
          <a:noFill/>
          <a:ln w="28575" cap="rnd" cmpd="sng">
            <a:solidFill>
              <a:srgbClr val="000000"/>
            </a:solidFill>
            <a:prstDash val="solid"/>
            <a:round/>
            <a:headEnd/>
            <a:tailEnd/>
          </a:ln>
        </p:spPr>
        <p:txBody>
          <a:bodyPr>
            <a:prstTxWarp prst="textNoShape">
              <a:avLst/>
            </a:prstTxWarp>
          </a:bodyPr>
          <a:lstStyle/>
          <a:p>
            <a:endParaRPr lang="en-US" dirty="0"/>
          </a:p>
        </p:txBody>
      </p:sp>
      <p:sp>
        <p:nvSpPr>
          <p:cNvPr id="150612" name="Text Box 84"/>
          <p:cNvSpPr txBox="1">
            <a:spLocks noChangeArrowheads="1"/>
          </p:cNvSpPr>
          <p:nvPr/>
        </p:nvSpPr>
        <p:spPr bwMode="auto">
          <a:xfrm>
            <a:off x="2471084" y="2265957"/>
            <a:ext cx="936625"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t>Firm Adhesion</a:t>
            </a:r>
          </a:p>
        </p:txBody>
      </p:sp>
      <p:sp>
        <p:nvSpPr>
          <p:cNvPr id="150613" name="Text Box 85"/>
          <p:cNvSpPr txBox="1">
            <a:spLocks noChangeArrowheads="1"/>
          </p:cNvSpPr>
          <p:nvPr/>
        </p:nvSpPr>
        <p:spPr bwMode="auto">
          <a:xfrm>
            <a:off x="500997" y="3694707"/>
            <a:ext cx="1162050" cy="366712"/>
          </a:xfrm>
          <a:prstGeom prst="rect">
            <a:avLst/>
          </a:prstGeom>
          <a:noFill/>
          <a:ln w="9525">
            <a:noFill/>
            <a:miter lim="800000"/>
            <a:headEnd/>
            <a:tailEnd/>
          </a:ln>
          <a:effectLst/>
        </p:spPr>
        <p:txBody>
          <a:bodyPr wrap="none">
            <a:prstTxWarp prst="textNoShape">
              <a:avLst/>
            </a:prstTxWarp>
            <a:spAutoFit/>
          </a:bodyPr>
          <a:lstStyle/>
          <a:p>
            <a:r>
              <a:rPr lang="en-US" b="1" dirty="0">
                <a:solidFill>
                  <a:srgbClr val="008000"/>
                </a:solidFill>
              </a:rPr>
              <a:t>selectins</a:t>
            </a:r>
          </a:p>
        </p:txBody>
      </p:sp>
      <p:sp>
        <p:nvSpPr>
          <p:cNvPr id="150614" name="Text Box 86"/>
          <p:cNvSpPr txBox="1">
            <a:spLocks noChangeArrowheads="1"/>
          </p:cNvSpPr>
          <p:nvPr/>
        </p:nvSpPr>
        <p:spPr bwMode="auto">
          <a:xfrm>
            <a:off x="1872597" y="3701057"/>
            <a:ext cx="1149350" cy="366712"/>
          </a:xfrm>
          <a:prstGeom prst="rect">
            <a:avLst/>
          </a:prstGeom>
          <a:noFill/>
          <a:ln w="9525">
            <a:noFill/>
            <a:miter lim="800000"/>
            <a:headEnd/>
            <a:tailEnd/>
          </a:ln>
          <a:effectLst/>
        </p:spPr>
        <p:txBody>
          <a:bodyPr wrap="none">
            <a:prstTxWarp prst="textNoShape">
              <a:avLst/>
            </a:prstTxWarp>
            <a:spAutoFit/>
          </a:bodyPr>
          <a:lstStyle/>
          <a:p>
            <a:r>
              <a:rPr lang="en-US" b="1" dirty="0">
                <a:solidFill>
                  <a:srgbClr val="0000CC"/>
                </a:solidFill>
              </a:rPr>
              <a:t>integrins</a:t>
            </a:r>
          </a:p>
        </p:txBody>
      </p:sp>
      <p:sp>
        <p:nvSpPr>
          <p:cNvPr id="150615" name="Text Box 87"/>
          <p:cNvSpPr txBox="1">
            <a:spLocks noChangeArrowheads="1"/>
          </p:cNvSpPr>
          <p:nvPr/>
        </p:nvSpPr>
        <p:spPr bwMode="auto">
          <a:xfrm rot="16200000">
            <a:off x="2500759" y="2837963"/>
            <a:ext cx="2499703" cy="584776"/>
          </a:xfrm>
          <a:prstGeom prst="rect">
            <a:avLst/>
          </a:prstGeom>
          <a:noFill/>
          <a:ln w="9525">
            <a:noFill/>
            <a:miter lim="800000"/>
            <a:headEnd/>
            <a:tailEnd/>
          </a:ln>
          <a:effectLst/>
        </p:spPr>
        <p:txBody>
          <a:bodyPr wrap="none">
            <a:prstTxWarp prst="textNoShape">
              <a:avLst/>
            </a:prstTxWarp>
            <a:spAutoFit/>
          </a:bodyPr>
          <a:lstStyle/>
          <a:p>
            <a:pPr algn="ctr"/>
            <a:r>
              <a:rPr lang="en-US" sz="1600" b="1" dirty="0" smtClean="0"/>
              <a:t>ABM Predicted</a:t>
            </a:r>
          </a:p>
          <a:p>
            <a:pPr algn="ctr"/>
            <a:r>
              <a:rPr lang="en-US" sz="1600" b="1" dirty="0" smtClean="0"/>
              <a:t>% </a:t>
            </a:r>
            <a:r>
              <a:rPr lang="en-US" sz="1600" b="1" dirty="0"/>
              <a:t>of Extravasated Cells</a:t>
            </a:r>
          </a:p>
        </p:txBody>
      </p:sp>
      <p:sp>
        <p:nvSpPr>
          <p:cNvPr id="150616" name="Line 88"/>
          <p:cNvSpPr>
            <a:spLocks noChangeShapeType="1"/>
          </p:cNvSpPr>
          <p:nvPr/>
        </p:nvSpPr>
        <p:spPr bwMode="auto">
          <a:xfrm>
            <a:off x="4260197" y="4107457"/>
            <a:ext cx="4198937" cy="1587"/>
          </a:xfrm>
          <a:prstGeom prst="line">
            <a:avLst/>
          </a:prstGeom>
          <a:noFill/>
          <a:ln w="12700">
            <a:solidFill>
              <a:schemeClr val="tx1"/>
            </a:solidFill>
            <a:prstDash val="sysDot"/>
            <a:round/>
            <a:headEnd/>
            <a:tailEnd/>
          </a:ln>
        </p:spPr>
        <p:txBody>
          <a:bodyPr>
            <a:prstTxWarp prst="textNoShape">
              <a:avLst/>
            </a:prstTxWarp>
          </a:bodyPr>
          <a:lstStyle/>
          <a:p>
            <a:endParaRPr lang="en-US" dirty="0"/>
          </a:p>
        </p:txBody>
      </p:sp>
      <p:sp>
        <p:nvSpPr>
          <p:cNvPr id="150617" name="Line 89"/>
          <p:cNvSpPr>
            <a:spLocks noChangeShapeType="1"/>
          </p:cNvSpPr>
          <p:nvPr/>
        </p:nvSpPr>
        <p:spPr bwMode="auto">
          <a:xfrm>
            <a:off x="4260197" y="3658194"/>
            <a:ext cx="4198937" cy="1588"/>
          </a:xfrm>
          <a:prstGeom prst="line">
            <a:avLst/>
          </a:prstGeom>
          <a:noFill/>
          <a:ln w="12700">
            <a:solidFill>
              <a:schemeClr val="tx1"/>
            </a:solidFill>
            <a:prstDash val="sysDot"/>
            <a:round/>
            <a:headEnd/>
            <a:tailEnd/>
          </a:ln>
        </p:spPr>
        <p:txBody>
          <a:bodyPr>
            <a:prstTxWarp prst="textNoShape">
              <a:avLst/>
            </a:prstTxWarp>
          </a:bodyPr>
          <a:lstStyle/>
          <a:p>
            <a:endParaRPr lang="en-US" dirty="0"/>
          </a:p>
        </p:txBody>
      </p:sp>
      <p:sp>
        <p:nvSpPr>
          <p:cNvPr id="150618" name="Line 90"/>
          <p:cNvSpPr>
            <a:spLocks noChangeShapeType="1"/>
          </p:cNvSpPr>
          <p:nvPr/>
        </p:nvSpPr>
        <p:spPr bwMode="auto">
          <a:xfrm>
            <a:off x="4260197" y="3210519"/>
            <a:ext cx="4198937" cy="1588"/>
          </a:xfrm>
          <a:prstGeom prst="line">
            <a:avLst/>
          </a:prstGeom>
          <a:noFill/>
          <a:ln w="12700">
            <a:solidFill>
              <a:schemeClr val="tx1"/>
            </a:solidFill>
            <a:prstDash val="sysDot"/>
            <a:round/>
            <a:headEnd/>
            <a:tailEnd/>
          </a:ln>
        </p:spPr>
        <p:txBody>
          <a:bodyPr>
            <a:prstTxWarp prst="textNoShape">
              <a:avLst/>
            </a:prstTxWarp>
          </a:bodyPr>
          <a:lstStyle/>
          <a:p>
            <a:endParaRPr lang="en-US" dirty="0"/>
          </a:p>
        </p:txBody>
      </p:sp>
      <p:sp>
        <p:nvSpPr>
          <p:cNvPr id="150619" name="Line 91"/>
          <p:cNvSpPr>
            <a:spLocks noChangeShapeType="1"/>
          </p:cNvSpPr>
          <p:nvPr/>
        </p:nvSpPr>
        <p:spPr bwMode="auto">
          <a:xfrm>
            <a:off x="4260197" y="2756494"/>
            <a:ext cx="4198937" cy="1588"/>
          </a:xfrm>
          <a:prstGeom prst="line">
            <a:avLst/>
          </a:prstGeom>
          <a:noFill/>
          <a:ln w="12700">
            <a:solidFill>
              <a:schemeClr val="tx1"/>
            </a:solidFill>
            <a:prstDash val="sysDot"/>
            <a:round/>
            <a:headEnd/>
            <a:tailEnd/>
          </a:ln>
        </p:spPr>
        <p:txBody>
          <a:bodyPr>
            <a:prstTxWarp prst="textNoShape">
              <a:avLst/>
            </a:prstTxWarp>
          </a:bodyPr>
          <a:lstStyle/>
          <a:p>
            <a:endParaRPr lang="en-US" dirty="0"/>
          </a:p>
        </p:txBody>
      </p:sp>
      <p:sp>
        <p:nvSpPr>
          <p:cNvPr id="150620" name="Line 92"/>
          <p:cNvSpPr>
            <a:spLocks noChangeShapeType="1"/>
          </p:cNvSpPr>
          <p:nvPr/>
        </p:nvSpPr>
        <p:spPr bwMode="auto">
          <a:xfrm>
            <a:off x="4260197" y="2307232"/>
            <a:ext cx="4198937" cy="1587"/>
          </a:xfrm>
          <a:prstGeom prst="line">
            <a:avLst/>
          </a:prstGeom>
          <a:noFill/>
          <a:ln w="12700">
            <a:solidFill>
              <a:schemeClr val="tx1"/>
            </a:solidFill>
            <a:prstDash val="sysDot"/>
            <a:round/>
            <a:headEnd/>
            <a:tailEnd/>
          </a:ln>
        </p:spPr>
        <p:txBody>
          <a:bodyPr>
            <a:prstTxWarp prst="textNoShape">
              <a:avLst/>
            </a:prstTxWarp>
          </a:bodyPr>
          <a:lstStyle/>
          <a:p>
            <a:endParaRPr lang="en-US" dirty="0"/>
          </a:p>
        </p:txBody>
      </p:sp>
      <p:sp>
        <p:nvSpPr>
          <p:cNvPr id="150621" name="Line 93"/>
          <p:cNvSpPr>
            <a:spLocks noChangeShapeType="1"/>
          </p:cNvSpPr>
          <p:nvPr/>
        </p:nvSpPr>
        <p:spPr bwMode="auto">
          <a:xfrm>
            <a:off x="4260197" y="1857969"/>
            <a:ext cx="4198937" cy="3175"/>
          </a:xfrm>
          <a:prstGeom prst="line">
            <a:avLst/>
          </a:prstGeom>
          <a:noFill/>
          <a:ln w="12700">
            <a:solidFill>
              <a:schemeClr val="tx1"/>
            </a:solidFill>
            <a:round/>
            <a:headEnd/>
            <a:tailEnd/>
          </a:ln>
        </p:spPr>
        <p:txBody>
          <a:bodyPr>
            <a:prstTxWarp prst="textNoShape">
              <a:avLst/>
            </a:prstTxWarp>
          </a:bodyPr>
          <a:lstStyle/>
          <a:p>
            <a:endParaRPr lang="en-US" dirty="0"/>
          </a:p>
        </p:txBody>
      </p:sp>
      <p:sp>
        <p:nvSpPr>
          <p:cNvPr id="150623" name="Line 95"/>
          <p:cNvSpPr>
            <a:spLocks noChangeShapeType="1"/>
          </p:cNvSpPr>
          <p:nvPr/>
        </p:nvSpPr>
        <p:spPr bwMode="auto">
          <a:xfrm>
            <a:off x="8448022" y="1848444"/>
            <a:ext cx="0" cy="26955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0624" name="Rectangle 96"/>
          <p:cNvSpPr>
            <a:spLocks noChangeArrowheads="1"/>
          </p:cNvSpPr>
          <p:nvPr/>
        </p:nvSpPr>
        <p:spPr bwMode="auto">
          <a:xfrm>
            <a:off x="4142722" y="4444007"/>
            <a:ext cx="84137"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0</a:t>
            </a:r>
            <a:endParaRPr lang="en-US" sz="1200" dirty="0"/>
          </a:p>
        </p:txBody>
      </p:sp>
      <p:sp>
        <p:nvSpPr>
          <p:cNvPr id="150629" name="Rectangle 101"/>
          <p:cNvSpPr>
            <a:spLocks noChangeArrowheads="1"/>
          </p:cNvSpPr>
          <p:nvPr/>
        </p:nvSpPr>
        <p:spPr bwMode="auto">
          <a:xfrm>
            <a:off x="4042709" y="3974107"/>
            <a:ext cx="168275"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10</a:t>
            </a:r>
            <a:endParaRPr lang="en-US" sz="1200" dirty="0"/>
          </a:p>
        </p:txBody>
      </p:sp>
      <p:sp>
        <p:nvSpPr>
          <p:cNvPr id="150630" name="Rectangle 102"/>
          <p:cNvSpPr>
            <a:spLocks noChangeArrowheads="1"/>
          </p:cNvSpPr>
          <p:nvPr/>
        </p:nvSpPr>
        <p:spPr bwMode="auto">
          <a:xfrm>
            <a:off x="4042709" y="3526432"/>
            <a:ext cx="168275"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20</a:t>
            </a:r>
            <a:endParaRPr lang="en-US" sz="1200" dirty="0"/>
          </a:p>
        </p:txBody>
      </p:sp>
      <p:sp>
        <p:nvSpPr>
          <p:cNvPr id="150631" name="Rectangle 103"/>
          <p:cNvSpPr>
            <a:spLocks noChangeArrowheads="1"/>
          </p:cNvSpPr>
          <p:nvPr/>
        </p:nvSpPr>
        <p:spPr bwMode="auto">
          <a:xfrm>
            <a:off x="4044297" y="3080344"/>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30</a:t>
            </a:r>
            <a:endParaRPr lang="en-US" sz="1200" dirty="0"/>
          </a:p>
        </p:txBody>
      </p:sp>
      <p:sp>
        <p:nvSpPr>
          <p:cNvPr id="150632" name="Rectangle 104"/>
          <p:cNvSpPr>
            <a:spLocks noChangeArrowheads="1"/>
          </p:cNvSpPr>
          <p:nvPr/>
        </p:nvSpPr>
        <p:spPr bwMode="auto">
          <a:xfrm>
            <a:off x="4033184" y="2631082"/>
            <a:ext cx="168275"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40</a:t>
            </a:r>
            <a:endParaRPr lang="en-US" sz="1200" dirty="0"/>
          </a:p>
        </p:txBody>
      </p:sp>
      <p:sp>
        <p:nvSpPr>
          <p:cNvPr id="150633" name="Rectangle 105"/>
          <p:cNvSpPr>
            <a:spLocks noChangeArrowheads="1"/>
          </p:cNvSpPr>
          <p:nvPr/>
        </p:nvSpPr>
        <p:spPr bwMode="auto">
          <a:xfrm>
            <a:off x="4031597" y="2172294"/>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50</a:t>
            </a:r>
            <a:endParaRPr lang="en-US" sz="1200" dirty="0"/>
          </a:p>
        </p:txBody>
      </p:sp>
      <p:sp>
        <p:nvSpPr>
          <p:cNvPr id="150634" name="Rectangle 106"/>
          <p:cNvSpPr>
            <a:spLocks noChangeArrowheads="1"/>
          </p:cNvSpPr>
          <p:nvPr/>
        </p:nvSpPr>
        <p:spPr bwMode="auto">
          <a:xfrm>
            <a:off x="4044297" y="1705569"/>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60</a:t>
            </a:r>
            <a:endParaRPr lang="en-US" sz="1200" dirty="0"/>
          </a:p>
        </p:txBody>
      </p:sp>
      <p:sp>
        <p:nvSpPr>
          <p:cNvPr id="150643" name="Line 115"/>
          <p:cNvSpPr>
            <a:spLocks noChangeShapeType="1"/>
          </p:cNvSpPr>
          <p:nvPr/>
        </p:nvSpPr>
        <p:spPr bwMode="auto">
          <a:xfrm>
            <a:off x="4274484" y="1869082"/>
            <a:ext cx="0" cy="269716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0654" name="Line 126"/>
          <p:cNvSpPr>
            <a:spLocks noChangeShapeType="1"/>
          </p:cNvSpPr>
          <p:nvPr/>
        </p:nvSpPr>
        <p:spPr bwMode="auto">
          <a:xfrm>
            <a:off x="6398559" y="1857969"/>
            <a:ext cx="0" cy="27035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0622" name="Line 94"/>
          <p:cNvSpPr>
            <a:spLocks noChangeShapeType="1"/>
          </p:cNvSpPr>
          <p:nvPr/>
        </p:nvSpPr>
        <p:spPr bwMode="auto">
          <a:xfrm>
            <a:off x="4260197" y="4555132"/>
            <a:ext cx="4198937" cy="1587"/>
          </a:xfrm>
          <a:prstGeom prst="line">
            <a:avLst/>
          </a:prstGeom>
          <a:noFill/>
          <a:ln w="6350">
            <a:solidFill>
              <a:schemeClr val="tx1"/>
            </a:solidFill>
            <a:round/>
            <a:headEnd/>
            <a:tailEnd/>
          </a:ln>
        </p:spPr>
        <p:txBody>
          <a:bodyPr>
            <a:prstTxWarp prst="textNoShape">
              <a:avLst/>
            </a:prstTxWarp>
          </a:bodyPr>
          <a:lstStyle/>
          <a:p>
            <a:endParaRPr lang="en-US" dirty="0"/>
          </a:p>
        </p:txBody>
      </p:sp>
      <p:sp>
        <p:nvSpPr>
          <p:cNvPr id="150647" name="Line 119"/>
          <p:cNvSpPr>
            <a:spLocks noChangeShapeType="1"/>
          </p:cNvSpPr>
          <p:nvPr/>
        </p:nvSpPr>
        <p:spPr bwMode="auto">
          <a:xfrm flipV="1">
            <a:off x="7047434" y="3732809"/>
            <a:ext cx="1226" cy="28945"/>
          </a:xfrm>
          <a:prstGeom prst="line">
            <a:avLst/>
          </a:prstGeom>
          <a:noFill/>
          <a:ln w="6350">
            <a:solidFill>
              <a:srgbClr val="000000"/>
            </a:solidFill>
            <a:round/>
            <a:headEnd/>
            <a:tailEnd/>
          </a:ln>
        </p:spPr>
        <p:txBody>
          <a:bodyPr>
            <a:prstTxWarp prst="textNoShape">
              <a:avLst/>
            </a:prstTxWarp>
          </a:bodyPr>
          <a:lstStyle/>
          <a:p>
            <a:endParaRPr lang="en-US" dirty="0"/>
          </a:p>
        </p:txBody>
      </p:sp>
      <p:grpSp>
        <p:nvGrpSpPr>
          <p:cNvPr id="81" name="Group 80"/>
          <p:cNvGrpSpPr/>
          <p:nvPr/>
        </p:nvGrpSpPr>
        <p:grpSpPr>
          <a:xfrm>
            <a:off x="6662106" y="3299418"/>
            <a:ext cx="1179516" cy="1863726"/>
            <a:chOff x="6662106" y="3299418"/>
            <a:chExt cx="1179516" cy="1863726"/>
          </a:xfrm>
        </p:grpSpPr>
        <p:sp>
          <p:nvSpPr>
            <p:cNvPr id="150646" name="Rectangle 118"/>
            <p:cNvSpPr>
              <a:spLocks noChangeArrowheads="1"/>
            </p:cNvSpPr>
            <p:nvPr/>
          </p:nvSpPr>
          <p:spPr bwMode="auto">
            <a:xfrm>
              <a:off x="6803391" y="3761754"/>
              <a:ext cx="490539" cy="799730"/>
            </a:xfrm>
            <a:prstGeom prst="rect">
              <a:avLst/>
            </a:prstGeom>
            <a:solidFill>
              <a:schemeClr val="bg2"/>
            </a:solidFill>
            <a:ln w="6350">
              <a:solidFill>
                <a:srgbClr val="000000"/>
              </a:solidFill>
              <a:miter lim="800000"/>
              <a:headEnd/>
              <a:tailEnd/>
            </a:ln>
          </p:spPr>
          <p:txBody>
            <a:bodyPr>
              <a:prstTxWarp prst="textNoShape">
                <a:avLst/>
              </a:prstTxWarp>
            </a:bodyPr>
            <a:lstStyle/>
            <a:p>
              <a:endParaRPr lang="en-US" dirty="0"/>
            </a:p>
          </p:txBody>
        </p:sp>
        <p:sp>
          <p:nvSpPr>
            <p:cNvPr id="150656" name="Rectangle 128"/>
            <p:cNvSpPr>
              <a:spLocks noChangeArrowheads="1"/>
            </p:cNvSpPr>
            <p:nvPr/>
          </p:nvSpPr>
          <p:spPr bwMode="auto">
            <a:xfrm>
              <a:off x="6662106" y="4609106"/>
              <a:ext cx="750890" cy="554038"/>
            </a:xfrm>
            <a:prstGeom prst="rect">
              <a:avLst/>
            </a:prstGeom>
            <a:noFill/>
            <a:ln w="9525">
              <a:noFill/>
              <a:miter lim="800000"/>
              <a:headEnd/>
              <a:tailEnd/>
            </a:ln>
          </p:spPr>
          <p:txBody>
            <a:bodyPr wrap="square" lIns="0" tIns="0" rIns="0" bIns="0">
              <a:prstTxWarp prst="textNoShape">
                <a:avLst/>
              </a:prstTxWarp>
              <a:spAutoFit/>
            </a:bodyPr>
            <a:lstStyle/>
            <a:p>
              <a:pPr algn="ctr"/>
              <a:r>
                <a:rPr lang="en-US" sz="1200" b="1" dirty="0" smtClean="0">
                  <a:solidFill>
                    <a:srgbClr val="000000"/>
                  </a:solidFill>
                </a:rPr>
                <a:t>Allow adhesion to p-sel</a:t>
              </a:r>
              <a:endParaRPr lang="en-US" sz="1200" b="1" dirty="0"/>
            </a:p>
          </p:txBody>
        </p:sp>
        <p:sp>
          <p:nvSpPr>
            <p:cNvPr id="150657" name="Line 129"/>
            <p:cNvSpPr>
              <a:spLocks noChangeShapeType="1"/>
            </p:cNvSpPr>
            <p:nvPr/>
          </p:nvSpPr>
          <p:spPr bwMode="auto">
            <a:xfrm>
              <a:off x="7030407" y="3537543"/>
              <a:ext cx="811215" cy="0"/>
            </a:xfrm>
            <a:prstGeom prst="line">
              <a:avLst/>
            </a:prstGeom>
            <a:noFill/>
            <a:ln w="19050">
              <a:solidFill>
                <a:schemeClr val="tx1"/>
              </a:solidFill>
              <a:round/>
              <a:headEnd/>
              <a:tailEnd/>
            </a:ln>
            <a:effectLst/>
          </p:spPr>
          <p:txBody>
            <a:bodyPr>
              <a:prstTxWarp prst="textNoShape">
                <a:avLst/>
              </a:prstTxWarp>
            </a:bodyPr>
            <a:lstStyle/>
            <a:p>
              <a:endParaRPr lang="en-US" dirty="0"/>
            </a:p>
          </p:txBody>
        </p:sp>
        <p:sp>
          <p:nvSpPr>
            <p:cNvPr id="150658" name="Text Box 130"/>
            <p:cNvSpPr txBox="1">
              <a:spLocks noChangeArrowheads="1"/>
            </p:cNvSpPr>
            <p:nvPr/>
          </p:nvSpPr>
          <p:spPr bwMode="auto">
            <a:xfrm>
              <a:off x="7293933" y="3299418"/>
              <a:ext cx="273051" cy="366713"/>
            </a:xfrm>
            <a:prstGeom prst="rect">
              <a:avLst/>
            </a:prstGeom>
            <a:noFill/>
            <a:ln w="9525">
              <a:noFill/>
              <a:miter lim="800000"/>
              <a:headEnd/>
              <a:tailEnd/>
            </a:ln>
            <a:effectLst/>
          </p:spPr>
          <p:txBody>
            <a:bodyPr wrap="none">
              <a:prstTxWarp prst="textNoShape">
                <a:avLst/>
              </a:prstTxWarp>
              <a:spAutoFit/>
            </a:bodyPr>
            <a:lstStyle/>
            <a:p>
              <a:r>
                <a:rPr lang="en-US" dirty="0"/>
                <a:t>*</a:t>
              </a:r>
            </a:p>
          </p:txBody>
        </p:sp>
      </p:grpSp>
      <p:sp>
        <p:nvSpPr>
          <p:cNvPr id="150659" name="Text Box 131"/>
          <p:cNvSpPr txBox="1">
            <a:spLocks noChangeArrowheads="1"/>
          </p:cNvSpPr>
          <p:nvPr/>
        </p:nvSpPr>
        <p:spPr bwMode="auto">
          <a:xfrm>
            <a:off x="4590397" y="1513482"/>
            <a:ext cx="1377950" cy="366712"/>
          </a:xfrm>
          <a:prstGeom prst="rect">
            <a:avLst/>
          </a:prstGeom>
          <a:noFill/>
          <a:ln w="9525">
            <a:noFill/>
            <a:miter lim="800000"/>
            <a:headEnd/>
            <a:tailEnd/>
          </a:ln>
          <a:effectLst/>
        </p:spPr>
        <p:txBody>
          <a:bodyPr wrap="none">
            <a:prstTxWarp prst="textNoShape">
              <a:avLst/>
            </a:prstTxWarp>
            <a:spAutoFit/>
          </a:bodyPr>
          <a:lstStyle/>
          <a:p>
            <a:r>
              <a:rPr lang="en-US" b="1" dirty="0"/>
              <a:t>Monocytes</a:t>
            </a:r>
          </a:p>
        </p:txBody>
      </p:sp>
      <p:sp>
        <p:nvSpPr>
          <p:cNvPr id="150660" name="Text Box 132"/>
          <p:cNvSpPr txBox="1">
            <a:spLocks noChangeArrowheads="1"/>
          </p:cNvSpPr>
          <p:nvPr/>
        </p:nvSpPr>
        <p:spPr bwMode="auto">
          <a:xfrm>
            <a:off x="6970059" y="1510307"/>
            <a:ext cx="933450" cy="366712"/>
          </a:xfrm>
          <a:prstGeom prst="rect">
            <a:avLst/>
          </a:prstGeom>
          <a:noFill/>
          <a:ln w="9525">
            <a:noFill/>
            <a:miter lim="800000"/>
            <a:headEnd/>
            <a:tailEnd/>
          </a:ln>
          <a:effectLst/>
        </p:spPr>
        <p:txBody>
          <a:bodyPr wrap="none">
            <a:prstTxWarp prst="textNoShape">
              <a:avLst/>
            </a:prstTxWarp>
            <a:spAutoFit/>
          </a:bodyPr>
          <a:lstStyle/>
          <a:p>
            <a:r>
              <a:rPr lang="en-US" b="1" dirty="0"/>
              <a:t>hASCs</a:t>
            </a:r>
          </a:p>
        </p:txBody>
      </p:sp>
      <p:sp>
        <p:nvSpPr>
          <p:cNvPr id="150661" name="Text Box 133"/>
          <p:cNvSpPr txBox="1">
            <a:spLocks noChangeArrowheads="1"/>
          </p:cNvSpPr>
          <p:nvPr/>
        </p:nvSpPr>
        <p:spPr bwMode="auto">
          <a:xfrm rot="19438358">
            <a:off x="527984" y="2883494"/>
            <a:ext cx="811213" cy="274638"/>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dirty="0"/>
              <a:t>SBM-X</a:t>
            </a:r>
          </a:p>
        </p:txBody>
      </p:sp>
      <p:grpSp>
        <p:nvGrpSpPr>
          <p:cNvPr id="78" name="Group 77"/>
          <p:cNvGrpSpPr/>
          <p:nvPr/>
        </p:nvGrpSpPr>
        <p:grpSpPr>
          <a:xfrm>
            <a:off x="4541568" y="2080219"/>
            <a:ext cx="694941" cy="3080674"/>
            <a:chOff x="4541568" y="2080219"/>
            <a:chExt cx="694941" cy="3080674"/>
          </a:xfrm>
        </p:grpSpPr>
        <p:sp>
          <p:nvSpPr>
            <p:cNvPr id="150644" name="Rectangle 116"/>
            <p:cNvSpPr>
              <a:spLocks noChangeArrowheads="1"/>
            </p:cNvSpPr>
            <p:nvPr/>
          </p:nvSpPr>
          <p:spPr bwMode="auto">
            <a:xfrm>
              <a:off x="4541568" y="4606895"/>
              <a:ext cx="675515" cy="553998"/>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dirty="0" smtClean="0">
                  <a:solidFill>
                    <a:srgbClr val="000000"/>
                  </a:solidFill>
                </a:rPr>
                <a:t>Allow</a:t>
              </a:r>
            </a:p>
            <a:p>
              <a:pPr algn="ctr"/>
              <a:r>
                <a:rPr lang="en-US" sz="1200" b="1" dirty="0" smtClean="0">
                  <a:solidFill>
                    <a:srgbClr val="000000"/>
                  </a:solidFill>
                </a:rPr>
                <a:t>adhesion</a:t>
              </a:r>
            </a:p>
            <a:p>
              <a:pPr algn="ctr"/>
              <a:r>
                <a:rPr lang="en-US" sz="1200" b="1" dirty="0" smtClean="0">
                  <a:solidFill>
                    <a:srgbClr val="000000"/>
                  </a:solidFill>
                </a:rPr>
                <a:t>to p-sel</a:t>
              </a:r>
              <a:endParaRPr lang="en-US" sz="1200" b="1" dirty="0"/>
            </a:p>
          </p:txBody>
        </p:sp>
        <p:sp>
          <p:nvSpPr>
            <p:cNvPr id="150625" name="Rectangle 97"/>
            <p:cNvSpPr>
              <a:spLocks noChangeArrowheads="1"/>
            </p:cNvSpPr>
            <p:nvPr/>
          </p:nvSpPr>
          <p:spPr bwMode="auto">
            <a:xfrm>
              <a:off x="4655484" y="2105619"/>
              <a:ext cx="501650" cy="2449513"/>
            </a:xfrm>
            <a:prstGeom prst="rect">
              <a:avLst/>
            </a:prstGeom>
            <a:solidFill>
              <a:schemeClr val="bg2"/>
            </a:solidFill>
            <a:ln w="6350">
              <a:solidFill>
                <a:srgbClr val="000000"/>
              </a:solidFill>
              <a:miter lim="800000"/>
              <a:headEnd/>
              <a:tailEnd/>
            </a:ln>
          </p:spPr>
          <p:txBody>
            <a:bodyPr>
              <a:prstTxWarp prst="textNoShape">
                <a:avLst/>
              </a:prstTxWarp>
            </a:bodyPr>
            <a:lstStyle/>
            <a:p>
              <a:endParaRPr lang="en-US" dirty="0"/>
            </a:p>
          </p:txBody>
        </p:sp>
        <p:sp>
          <p:nvSpPr>
            <p:cNvPr id="150626" name="Line 98"/>
            <p:cNvSpPr>
              <a:spLocks noChangeShapeType="1"/>
            </p:cNvSpPr>
            <p:nvPr/>
          </p:nvSpPr>
          <p:spPr bwMode="auto">
            <a:xfrm flipV="1">
              <a:off x="4911072" y="2080219"/>
              <a:ext cx="0" cy="25400"/>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50627" name="Line 99"/>
            <p:cNvSpPr>
              <a:spLocks noChangeShapeType="1"/>
            </p:cNvSpPr>
            <p:nvPr/>
          </p:nvSpPr>
          <p:spPr bwMode="auto">
            <a:xfrm>
              <a:off x="4893609" y="2080219"/>
              <a:ext cx="39688" cy="1588"/>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50665" name="Text Box 137"/>
            <p:cNvSpPr txBox="1">
              <a:spLocks noChangeArrowheads="1"/>
            </p:cNvSpPr>
            <p:nvPr/>
          </p:nvSpPr>
          <p:spPr bwMode="auto">
            <a:xfrm>
              <a:off x="4614209" y="4085232"/>
              <a:ext cx="6223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chemeClr val="bg1"/>
                  </a:solidFill>
                </a:rPr>
                <a:t>32% rolled</a:t>
              </a:r>
            </a:p>
          </p:txBody>
        </p:sp>
      </p:grpSp>
      <p:sp>
        <p:nvSpPr>
          <p:cNvPr id="150666" name="Text Box 138"/>
          <p:cNvSpPr txBox="1">
            <a:spLocks noChangeArrowheads="1"/>
          </p:cNvSpPr>
          <p:nvPr/>
        </p:nvSpPr>
        <p:spPr bwMode="auto">
          <a:xfrm>
            <a:off x="6690659" y="4085232"/>
            <a:ext cx="71755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rgbClr val="EAEAEA"/>
                </a:solidFill>
              </a:rPr>
              <a:t>17% rolled</a:t>
            </a:r>
          </a:p>
        </p:txBody>
      </p:sp>
      <p:grpSp>
        <p:nvGrpSpPr>
          <p:cNvPr id="80" name="Group 79"/>
          <p:cNvGrpSpPr/>
          <p:nvPr/>
        </p:nvGrpSpPr>
        <p:grpSpPr>
          <a:xfrm>
            <a:off x="7460618" y="4048718"/>
            <a:ext cx="752477" cy="1112842"/>
            <a:chOff x="7460618" y="4048718"/>
            <a:chExt cx="752477" cy="1112842"/>
          </a:xfrm>
        </p:grpSpPr>
        <p:grpSp>
          <p:nvGrpSpPr>
            <p:cNvPr id="8" name="Group 121"/>
            <p:cNvGrpSpPr>
              <a:grpSpLocks/>
            </p:cNvGrpSpPr>
            <p:nvPr/>
          </p:nvGrpSpPr>
          <p:grpSpPr bwMode="auto">
            <a:xfrm>
              <a:off x="7584447" y="4048718"/>
              <a:ext cx="487364" cy="511175"/>
              <a:chOff x="4793" y="1767"/>
              <a:chExt cx="399" cy="1026"/>
            </a:xfrm>
          </p:grpSpPr>
          <p:sp>
            <p:nvSpPr>
              <p:cNvPr id="150650" name="Rectangle 122"/>
              <p:cNvSpPr>
                <a:spLocks noChangeArrowheads="1"/>
              </p:cNvSpPr>
              <p:nvPr/>
            </p:nvSpPr>
            <p:spPr bwMode="auto">
              <a:xfrm>
                <a:off x="4793" y="1844"/>
                <a:ext cx="399" cy="949"/>
              </a:xfrm>
              <a:prstGeom prst="rect">
                <a:avLst/>
              </a:prstGeom>
              <a:solidFill>
                <a:srgbClr val="008000"/>
              </a:solidFill>
              <a:ln w="6350">
                <a:solidFill>
                  <a:srgbClr val="000000"/>
                </a:solidFill>
                <a:miter lim="800000"/>
                <a:headEnd/>
                <a:tailEnd/>
              </a:ln>
            </p:spPr>
            <p:txBody>
              <a:bodyPr>
                <a:prstTxWarp prst="textNoShape">
                  <a:avLst/>
                </a:prstTxWarp>
              </a:bodyPr>
              <a:lstStyle/>
              <a:p>
                <a:endParaRPr lang="en-US" dirty="0"/>
              </a:p>
            </p:txBody>
          </p:sp>
          <p:sp>
            <p:nvSpPr>
              <p:cNvPr id="150651" name="Line 123"/>
              <p:cNvSpPr>
                <a:spLocks noChangeShapeType="1"/>
              </p:cNvSpPr>
              <p:nvPr/>
            </p:nvSpPr>
            <p:spPr bwMode="auto">
              <a:xfrm flipV="1">
                <a:off x="4992" y="1767"/>
                <a:ext cx="0" cy="77"/>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50652" name="Line 124"/>
              <p:cNvSpPr>
                <a:spLocks noChangeShapeType="1"/>
              </p:cNvSpPr>
              <p:nvPr/>
            </p:nvSpPr>
            <p:spPr bwMode="auto">
              <a:xfrm>
                <a:off x="4982" y="1767"/>
                <a:ext cx="22" cy="1"/>
              </a:xfrm>
              <a:prstGeom prst="line">
                <a:avLst/>
              </a:prstGeom>
              <a:noFill/>
              <a:ln w="6350">
                <a:solidFill>
                  <a:srgbClr val="000000"/>
                </a:solidFill>
                <a:round/>
                <a:headEnd/>
                <a:tailEnd/>
              </a:ln>
            </p:spPr>
            <p:txBody>
              <a:bodyPr>
                <a:prstTxWarp prst="textNoShape">
                  <a:avLst/>
                </a:prstTxWarp>
              </a:bodyPr>
              <a:lstStyle/>
              <a:p>
                <a:endParaRPr lang="en-US" dirty="0"/>
              </a:p>
            </p:txBody>
          </p:sp>
        </p:grpSp>
        <p:grpSp>
          <p:nvGrpSpPr>
            <p:cNvPr id="76" name="Group 75"/>
            <p:cNvGrpSpPr/>
            <p:nvPr/>
          </p:nvGrpSpPr>
          <p:grpSpPr>
            <a:xfrm>
              <a:off x="7460618" y="4085232"/>
              <a:ext cx="752477" cy="1076328"/>
              <a:chOff x="7460618" y="4085232"/>
              <a:chExt cx="752477" cy="1076328"/>
            </a:xfrm>
          </p:grpSpPr>
          <p:sp>
            <p:nvSpPr>
              <p:cNvPr id="150655" name="Rectangle 127"/>
              <p:cNvSpPr>
                <a:spLocks noChangeArrowheads="1"/>
              </p:cNvSpPr>
              <p:nvPr/>
            </p:nvSpPr>
            <p:spPr bwMode="auto">
              <a:xfrm>
                <a:off x="7460618" y="4607522"/>
                <a:ext cx="752477" cy="554038"/>
              </a:xfrm>
              <a:prstGeom prst="rect">
                <a:avLst/>
              </a:prstGeom>
              <a:noFill/>
              <a:ln w="9525">
                <a:noFill/>
                <a:miter lim="800000"/>
                <a:headEnd/>
                <a:tailEnd/>
              </a:ln>
            </p:spPr>
            <p:txBody>
              <a:bodyPr wrap="square" lIns="0" tIns="0" rIns="0" bIns="0">
                <a:prstTxWarp prst="textNoShape">
                  <a:avLst/>
                </a:prstTxWarp>
                <a:spAutoFit/>
              </a:bodyPr>
              <a:lstStyle/>
              <a:p>
                <a:pPr algn="ctr"/>
                <a:r>
                  <a:rPr lang="en-US" sz="1200" b="1" dirty="0" smtClean="0">
                    <a:solidFill>
                      <a:srgbClr val="000000"/>
                    </a:solidFill>
                  </a:rPr>
                  <a:t>No adhesion</a:t>
                </a:r>
              </a:p>
              <a:p>
                <a:pPr algn="ctr"/>
                <a:r>
                  <a:rPr lang="en-US" sz="1200" b="1" dirty="0" smtClean="0">
                    <a:solidFill>
                      <a:srgbClr val="000000"/>
                    </a:solidFill>
                  </a:rPr>
                  <a:t>to p-sel</a:t>
                </a:r>
                <a:endParaRPr lang="en-US" sz="1200" b="1" dirty="0"/>
              </a:p>
            </p:txBody>
          </p:sp>
          <p:sp>
            <p:nvSpPr>
              <p:cNvPr id="150667" name="Text Box 139"/>
              <p:cNvSpPr txBox="1">
                <a:spLocks noChangeArrowheads="1"/>
              </p:cNvSpPr>
              <p:nvPr/>
            </p:nvSpPr>
            <p:spPr bwMode="auto">
              <a:xfrm>
                <a:off x="7473297" y="4085232"/>
                <a:ext cx="71755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rgbClr val="EAEAEA"/>
                    </a:solidFill>
                  </a:rPr>
                  <a:t>1% rolled</a:t>
                </a:r>
              </a:p>
            </p:txBody>
          </p:sp>
        </p:grpSp>
      </p:grpSp>
      <p:grpSp>
        <p:nvGrpSpPr>
          <p:cNvPr id="77" name="Group 76"/>
          <p:cNvGrpSpPr/>
          <p:nvPr/>
        </p:nvGrpSpPr>
        <p:grpSpPr>
          <a:xfrm>
            <a:off x="5355569" y="2041013"/>
            <a:ext cx="722311" cy="3106738"/>
            <a:chOff x="5355569" y="2041013"/>
            <a:chExt cx="722311" cy="3106738"/>
          </a:xfrm>
        </p:grpSpPr>
        <p:grpSp>
          <p:nvGrpSpPr>
            <p:cNvPr id="4" name="Group 134"/>
            <p:cNvGrpSpPr>
              <a:grpSpLocks/>
            </p:cNvGrpSpPr>
            <p:nvPr/>
          </p:nvGrpSpPr>
          <p:grpSpPr bwMode="auto">
            <a:xfrm>
              <a:off x="5355569" y="2041013"/>
              <a:ext cx="722311" cy="3106738"/>
              <a:chOff x="3303" y="1514"/>
              <a:chExt cx="455" cy="1957"/>
            </a:xfrm>
          </p:grpSpPr>
          <p:sp>
            <p:nvSpPr>
              <p:cNvPr id="150645" name="Rectangle 117"/>
              <p:cNvSpPr>
                <a:spLocks noChangeArrowheads="1"/>
              </p:cNvSpPr>
              <p:nvPr/>
            </p:nvSpPr>
            <p:spPr bwMode="auto">
              <a:xfrm>
                <a:off x="3303" y="3122"/>
                <a:ext cx="455" cy="349"/>
              </a:xfrm>
              <a:prstGeom prst="rect">
                <a:avLst/>
              </a:prstGeom>
              <a:noFill/>
              <a:ln w="9525">
                <a:noFill/>
                <a:miter lim="800000"/>
                <a:headEnd/>
                <a:tailEnd/>
              </a:ln>
            </p:spPr>
            <p:txBody>
              <a:bodyPr wrap="square" lIns="0" tIns="0" rIns="0" bIns="0">
                <a:prstTxWarp prst="textNoShape">
                  <a:avLst/>
                </a:prstTxWarp>
                <a:spAutoFit/>
              </a:bodyPr>
              <a:lstStyle/>
              <a:p>
                <a:pPr algn="ctr"/>
                <a:r>
                  <a:rPr lang="en-US" sz="1200" b="1" dirty="0" smtClean="0">
                    <a:solidFill>
                      <a:srgbClr val="000000"/>
                    </a:solidFill>
                  </a:rPr>
                  <a:t>No adhesion</a:t>
                </a:r>
              </a:p>
              <a:p>
                <a:pPr algn="ctr"/>
                <a:r>
                  <a:rPr lang="en-US" sz="1200" b="1" dirty="0" smtClean="0">
                    <a:solidFill>
                      <a:srgbClr val="000000"/>
                    </a:solidFill>
                  </a:rPr>
                  <a:t>to p-sel </a:t>
                </a:r>
                <a:endParaRPr lang="en-US" sz="1200" b="1" dirty="0"/>
              </a:p>
            </p:txBody>
          </p:sp>
          <p:sp>
            <p:nvSpPr>
              <p:cNvPr id="150639" name="Rectangle 111"/>
              <p:cNvSpPr>
                <a:spLocks noChangeArrowheads="1"/>
              </p:cNvSpPr>
              <p:nvPr/>
            </p:nvSpPr>
            <p:spPr bwMode="auto">
              <a:xfrm>
                <a:off x="3371" y="1546"/>
                <a:ext cx="309" cy="1543"/>
              </a:xfrm>
              <a:prstGeom prst="rect">
                <a:avLst/>
              </a:prstGeom>
              <a:solidFill>
                <a:srgbClr val="008000"/>
              </a:solidFill>
              <a:ln w="6350">
                <a:solidFill>
                  <a:srgbClr val="000000"/>
                </a:solidFill>
                <a:miter lim="800000"/>
                <a:headEnd/>
                <a:tailEnd/>
              </a:ln>
            </p:spPr>
            <p:txBody>
              <a:bodyPr>
                <a:prstTxWarp prst="textNoShape">
                  <a:avLst/>
                </a:prstTxWarp>
              </a:bodyPr>
              <a:lstStyle/>
              <a:p>
                <a:endParaRPr lang="en-US" dirty="0"/>
              </a:p>
            </p:txBody>
          </p:sp>
          <p:sp>
            <p:nvSpPr>
              <p:cNvPr id="150640" name="Line 112"/>
              <p:cNvSpPr>
                <a:spLocks noChangeShapeType="1"/>
              </p:cNvSpPr>
              <p:nvPr/>
            </p:nvSpPr>
            <p:spPr bwMode="auto">
              <a:xfrm flipV="1">
                <a:off x="3524" y="1514"/>
                <a:ext cx="2" cy="32"/>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50641" name="Line 113"/>
              <p:cNvSpPr>
                <a:spLocks noChangeShapeType="1"/>
              </p:cNvSpPr>
              <p:nvPr/>
            </p:nvSpPr>
            <p:spPr bwMode="auto">
              <a:xfrm>
                <a:off x="3514" y="1514"/>
                <a:ext cx="25" cy="1"/>
              </a:xfrm>
              <a:prstGeom prst="line">
                <a:avLst/>
              </a:prstGeom>
              <a:noFill/>
              <a:ln w="6350">
                <a:solidFill>
                  <a:srgbClr val="000000"/>
                </a:solidFill>
                <a:round/>
                <a:headEnd/>
                <a:tailEnd/>
              </a:ln>
            </p:spPr>
            <p:txBody>
              <a:bodyPr>
                <a:prstTxWarp prst="textNoShape">
                  <a:avLst/>
                </a:prstTxWarp>
              </a:bodyPr>
              <a:lstStyle/>
              <a:p>
                <a:endParaRPr lang="en-US" dirty="0"/>
              </a:p>
            </p:txBody>
          </p:sp>
        </p:grpSp>
        <p:sp>
          <p:nvSpPr>
            <p:cNvPr id="150668" name="Text Box 140"/>
            <p:cNvSpPr txBox="1">
              <a:spLocks noChangeArrowheads="1"/>
            </p:cNvSpPr>
            <p:nvPr/>
          </p:nvSpPr>
          <p:spPr bwMode="auto">
            <a:xfrm>
              <a:off x="5398434" y="4085232"/>
              <a:ext cx="6223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chemeClr val="bg1"/>
                  </a:solidFill>
                </a:rPr>
                <a:t>32% rolled</a:t>
              </a:r>
            </a:p>
          </p:txBody>
        </p:sp>
      </p:grpSp>
      <p:sp>
        <p:nvSpPr>
          <p:cNvPr id="75" name="Rectangle 31"/>
          <p:cNvSpPr>
            <a:spLocks noChangeArrowheads="1"/>
          </p:cNvSpPr>
          <p:nvPr/>
        </p:nvSpPr>
        <p:spPr bwMode="auto">
          <a:xfrm>
            <a:off x="141119" y="5535413"/>
            <a:ext cx="8821738" cy="1143000"/>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dirty="0">
                <a:solidFill>
                  <a:srgbClr val="FF0000"/>
                </a:solidFill>
              </a:rPr>
              <a:t>ABM Insight #2:</a:t>
            </a:r>
            <a:r>
              <a:rPr lang="en-US" sz="3600" b="1" dirty="0">
                <a:solidFill>
                  <a:srgbClr val="0000CC"/>
                </a:solidFill>
              </a:rPr>
              <a:t> </a:t>
            </a:r>
            <a:endParaRPr lang="en-US" sz="3600" b="1" dirty="0" smtClean="0">
              <a:solidFill>
                <a:srgbClr val="0000CC"/>
              </a:solidFill>
            </a:endParaRPr>
          </a:p>
          <a:p>
            <a:pPr algn="ctr" eaLnBrk="0" hangingPunct="0"/>
            <a:r>
              <a:rPr lang="en-US" sz="2800" b="1" dirty="0" smtClean="0">
                <a:solidFill>
                  <a:srgbClr val="0000CC"/>
                </a:solidFill>
              </a:rPr>
              <a:t>Unlike monocytes, hASCs may rely on selectins for extravasation</a:t>
            </a:r>
            <a:endParaRPr lang="en-US" sz="2800" b="1"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0672"/>
                                        </p:tgtEl>
                                        <p:attrNameLst>
                                          <p:attrName>style.visibility</p:attrName>
                                        </p:attrNameLst>
                                      </p:cBhvr>
                                      <p:to>
                                        <p:strVal val="visible"/>
                                      </p:to>
                                    </p:set>
                                    <p:animEffect transition="in" filter="fade">
                                      <p:cBhvr>
                                        <p:cTn id="23" dur="2000"/>
                                        <p:tgtEl>
                                          <p:spTgt spid="15067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672" grpId="0" animBg="1"/>
      <p:bldP spid="75" grpId="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8" name="Rectangle 4"/>
          <p:cNvSpPr>
            <a:spLocks noChangeArrowheads="1"/>
          </p:cNvSpPr>
          <p:nvPr/>
        </p:nvSpPr>
        <p:spPr bwMode="auto">
          <a:xfrm>
            <a:off x="188913" y="0"/>
            <a:ext cx="8821737" cy="1143000"/>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i="1" dirty="0" smtClean="0">
                <a:solidFill>
                  <a:srgbClr val="0000CC"/>
                </a:solidFill>
              </a:rPr>
              <a:t>In vitro</a:t>
            </a:r>
            <a:r>
              <a:rPr lang="en-US" sz="3600" b="1" dirty="0" smtClean="0">
                <a:solidFill>
                  <a:srgbClr val="0000CC"/>
                </a:solidFill>
              </a:rPr>
              <a:t> validation:</a:t>
            </a:r>
          </a:p>
          <a:p>
            <a:pPr algn="ctr" eaLnBrk="0" hangingPunct="0"/>
            <a:r>
              <a:rPr lang="en-US" sz="3600" b="1" dirty="0" smtClean="0">
                <a:solidFill>
                  <a:srgbClr val="0000CC"/>
                </a:solidFill>
              </a:rPr>
              <a:t>hASC </a:t>
            </a:r>
            <a:r>
              <a:rPr lang="en-US" sz="3600" b="1" dirty="0">
                <a:solidFill>
                  <a:srgbClr val="0000CC"/>
                </a:solidFill>
              </a:rPr>
              <a:t>Interactions with P-selectin</a:t>
            </a:r>
          </a:p>
        </p:txBody>
      </p:sp>
      <p:sp>
        <p:nvSpPr>
          <p:cNvPr id="200734" name="Line 30"/>
          <p:cNvSpPr>
            <a:spLocks noChangeShapeType="1"/>
          </p:cNvSpPr>
          <p:nvPr/>
        </p:nvSpPr>
        <p:spPr bwMode="auto">
          <a:xfrm flipV="1">
            <a:off x="7068515" y="5399088"/>
            <a:ext cx="1588" cy="42863"/>
          </a:xfrm>
          <a:prstGeom prst="line">
            <a:avLst/>
          </a:prstGeom>
          <a:noFill/>
          <a:ln w="0">
            <a:solidFill>
              <a:srgbClr val="000000"/>
            </a:solidFill>
            <a:round/>
            <a:headEnd/>
            <a:tailEnd/>
          </a:ln>
        </p:spPr>
        <p:txBody>
          <a:bodyPr>
            <a:prstTxWarp prst="textNoShape">
              <a:avLst/>
            </a:prstTxWarp>
          </a:bodyPr>
          <a:lstStyle/>
          <a:p>
            <a:endParaRPr lang="en-US" dirty="0"/>
          </a:p>
        </p:txBody>
      </p:sp>
      <p:grpSp>
        <p:nvGrpSpPr>
          <p:cNvPr id="412" name="Group 411"/>
          <p:cNvGrpSpPr/>
          <p:nvPr/>
        </p:nvGrpSpPr>
        <p:grpSpPr>
          <a:xfrm>
            <a:off x="7032558" y="2568575"/>
            <a:ext cx="1516063" cy="2655888"/>
            <a:chOff x="7135190" y="2568575"/>
            <a:chExt cx="1516063" cy="2655888"/>
          </a:xfrm>
        </p:grpSpPr>
        <p:sp>
          <p:nvSpPr>
            <p:cNvPr id="200736" name="Freeform 32"/>
            <p:cNvSpPr>
              <a:spLocks/>
            </p:cNvSpPr>
            <p:nvPr/>
          </p:nvSpPr>
          <p:spPr bwMode="auto">
            <a:xfrm>
              <a:off x="7135190" y="3690938"/>
              <a:ext cx="66675" cy="66675"/>
            </a:xfrm>
            <a:custGeom>
              <a:avLst/>
              <a:gdLst/>
              <a:ahLst/>
              <a:cxnLst>
                <a:cxn ang="0">
                  <a:pos x="21" y="0"/>
                </a:cxn>
                <a:cxn ang="0">
                  <a:pos x="42" y="21"/>
                </a:cxn>
                <a:cxn ang="0">
                  <a:pos x="21" y="42"/>
                </a:cxn>
                <a:cxn ang="0">
                  <a:pos x="0" y="21"/>
                </a:cxn>
                <a:cxn ang="0">
                  <a:pos x="21" y="0"/>
                </a:cxn>
              </a:cxnLst>
              <a:rect l="0" t="0" r="r" b="b"/>
              <a:pathLst>
                <a:path w="42" h="42">
                  <a:moveTo>
                    <a:pt x="21" y="0"/>
                  </a:moveTo>
                  <a:lnTo>
                    <a:pt x="42" y="21"/>
                  </a:lnTo>
                  <a:lnTo>
                    <a:pt x="21" y="42"/>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37" name="Freeform 33"/>
            <p:cNvSpPr>
              <a:spLocks/>
            </p:cNvSpPr>
            <p:nvPr/>
          </p:nvSpPr>
          <p:spPr bwMode="auto">
            <a:xfrm>
              <a:off x="7135190" y="4830763"/>
              <a:ext cx="66675" cy="66675"/>
            </a:xfrm>
            <a:custGeom>
              <a:avLst/>
              <a:gdLst/>
              <a:ahLst/>
              <a:cxnLst>
                <a:cxn ang="0">
                  <a:pos x="21" y="0"/>
                </a:cxn>
                <a:cxn ang="0">
                  <a:pos x="42" y="21"/>
                </a:cxn>
                <a:cxn ang="0">
                  <a:pos x="21" y="42"/>
                </a:cxn>
                <a:cxn ang="0">
                  <a:pos x="0" y="21"/>
                </a:cxn>
                <a:cxn ang="0">
                  <a:pos x="21" y="0"/>
                </a:cxn>
              </a:cxnLst>
              <a:rect l="0" t="0" r="r" b="b"/>
              <a:pathLst>
                <a:path w="42" h="42">
                  <a:moveTo>
                    <a:pt x="21" y="0"/>
                  </a:moveTo>
                  <a:lnTo>
                    <a:pt x="42" y="21"/>
                  </a:lnTo>
                  <a:lnTo>
                    <a:pt x="21" y="42"/>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40" name="Freeform 36"/>
            <p:cNvSpPr>
              <a:spLocks/>
            </p:cNvSpPr>
            <p:nvPr/>
          </p:nvSpPr>
          <p:spPr bwMode="auto">
            <a:xfrm>
              <a:off x="7135190" y="3975100"/>
              <a:ext cx="66675" cy="68263"/>
            </a:xfrm>
            <a:custGeom>
              <a:avLst/>
              <a:gdLst/>
              <a:ahLst/>
              <a:cxnLst>
                <a:cxn ang="0">
                  <a:pos x="21" y="0"/>
                </a:cxn>
                <a:cxn ang="0">
                  <a:pos x="42" y="21"/>
                </a:cxn>
                <a:cxn ang="0">
                  <a:pos x="21" y="43"/>
                </a:cxn>
                <a:cxn ang="0">
                  <a:pos x="0" y="21"/>
                </a:cxn>
                <a:cxn ang="0">
                  <a:pos x="21" y="0"/>
                </a:cxn>
              </a:cxnLst>
              <a:rect l="0" t="0" r="r" b="b"/>
              <a:pathLst>
                <a:path w="42" h="43">
                  <a:moveTo>
                    <a:pt x="21" y="0"/>
                  </a:moveTo>
                  <a:lnTo>
                    <a:pt x="42" y="21"/>
                  </a:lnTo>
                  <a:lnTo>
                    <a:pt x="21" y="43"/>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41" name="Freeform 37"/>
            <p:cNvSpPr>
              <a:spLocks/>
            </p:cNvSpPr>
            <p:nvPr/>
          </p:nvSpPr>
          <p:spPr bwMode="auto">
            <a:xfrm>
              <a:off x="7135190" y="3498850"/>
              <a:ext cx="66675" cy="66675"/>
            </a:xfrm>
            <a:custGeom>
              <a:avLst/>
              <a:gdLst/>
              <a:ahLst/>
              <a:cxnLst>
                <a:cxn ang="0">
                  <a:pos x="21" y="0"/>
                </a:cxn>
                <a:cxn ang="0">
                  <a:pos x="42" y="21"/>
                </a:cxn>
                <a:cxn ang="0">
                  <a:pos x="21" y="42"/>
                </a:cxn>
                <a:cxn ang="0">
                  <a:pos x="0" y="21"/>
                </a:cxn>
                <a:cxn ang="0">
                  <a:pos x="21" y="0"/>
                </a:cxn>
              </a:cxnLst>
              <a:rect l="0" t="0" r="r" b="b"/>
              <a:pathLst>
                <a:path w="42" h="42">
                  <a:moveTo>
                    <a:pt x="21" y="0"/>
                  </a:moveTo>
                  <a:lnTo>
                    <a:pt x="42" y="21"/>
                  </a:lnTo>
                  <a:lnTo>
                    <a:pt x="21" y="42"/>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42" name="Freeform 38"/>
            <p:cNvSpPr>
              <a:spLocks/>
            </p:cNvSpPr>
            <p:nvPr/>
          </p:nvSpPr>
          <p:spPr bwMode="auto">
            <a:xfrm>
              <a:off x="7135190" y="4076700"/>
              <a:ext cx="66675" cy="66675"/>
            </a:xfrm>
            <a:custGeom>
              <a:avLst/>
              <a:gdLst/>
              <a:ahLst/>
              <a:cxnLst>
                <a:cxn ang="0">
                  <a:pos x="21" y="0"/>
                </a:cxn>
                <a:cxn ang="0">
                  <a:pos x="42" y="21"/>
                </a:cxn>
                <a:cxn ang="0">
                  <a:pos x="21" y="42"/>
                </a:cxn>
                <a:cxn ang="0">
                  <a:pos x="0" y="21"/>
                </a:cxn>
                <a:cxn ang="0">
                  <a:pos x="21" y="0"/>
                </a:cxn>
              </a:cxnLst>
              <a:rect l="0" t="0" r="r" b="b"/>
              <a:pathLst>
                <a:path w="42" h="42">
                  <a:moveTo>
                    <a:pt x="21" y="0"/>
                  </a:moveTo>
                  <a:lnTo>
                    <a:pt x="42" y="21"/>
                  </a:lnTo>
                  <a:lnTo>
                    <a:pt x="21" y="42"/>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44" name="Freeform 40"/>
            <p:cNvSpPr>
              <a:spLocks/>
            </p:cNvSpPr>
            <p:nvPr/>
          </p:nvSpPr>
          <p:spPr bwMode="auto">
            <a:xfrm>
              <a:off x="7135190" y="4360863"/>
              <a:ext cx="66675" cy="66675"/>
            </a:xfrm>
            <a:custGeom>
              <a:avLst/>
              <a:gdLst/>
              <a:ahLst/>
              <a:cxnLst>
                <a:cxn ang="0">
                  <a:pos x="21" y="0"/>
                </a:cxn>
                <a:cxn ang="0">
                  <a:pos x="42" y="21"/>
                </a:cxn>
                <a:cxn ang="0">
                  <a:pos x="21" y="42"/>
                </a:cxn>
                <a:cxn ang="0">
                  <a:pos x="0" y="21"/>
                </a:cxn>
                <a:cxn ang="0">
                  <a:pos x="21" y="0"/>
                </a:cxn>
              </a:cxnLst>
              <a:rect l="0" t="0" r="r" b="b"/>
              <a:pathLst>
                <a:path w="42" h="42">
                  <a:moveTo>
                    <a:pt x="21" y="0"/>
                  </a:moveTo>
                  <a:lnTo>
                    <a:pt x="42" y="21"/>
                  </a:lnTo>
                  <a:lnTo>
                    <a:pt x="21" y="42"/>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45" name="Freeform 41"/>
            <p:cNvSpPr>
              <a:spLocks/>
            </p:cNvSpPr>
            <p:nvPr/>
          </p:nvSpPr>
          <p:spPr bwMode="auto">
            <a:xfrm>
              <a:off x="7135190" y="5156200"/>
              <a:ext cx="66675" cy="68263"/>
            </a:xfrm>
            <a:custGeom>
              <a:avLst/>
              <a:gdLst/>
              <a:ahLst/>
              <a:cxnLst>
                <a:cxn ang="0">
                  <a:pos x="21" y="0"/>
                </a:cxn>
                <a:cxn ang="0">
                  <a:pos x="42" y="21"/>
                </a:cxn>
                <a:cxn ang="0">
                  <a:pos x="21" y="43"/>
                </a:cxn>
                <a:cxn ang="0">
                  <a:pos x="0" y="21"/>
                </a:cxn>
                <a:cxn ang="0">
                  <a:pos x="21" y="0"/>
                </a:cxn>
              </a:cxnLst>
              <a:rect l="0" t="0" r="r" b="b"/>
              <a:pathLst>
                <a:path w="42" h="43">
                  <a:moveTo>
                    <a:pt x="21" y="0"/>
                  </a:moveTo>
                  <a:lnTo>
                    <a:pt x="42" y="21"/>
                  </a:lnTo>
                  <a:lnTo>
                    <a:pt x="21" y="43"/>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46" name="Freeform 42"/>
            <p:cNvSpPr>
              <a:spLocks/>
            </p:cNvSpPr>
            <p:nvPr/>
          </p:nvSpPr>
          <p:spPr bwMode="auto">
            <a:xfrm>
              <a:off x="7135190" y="5140325"/>
              <a:ext cx="66675" cy="66675"/>
            </a:xfrm>
            <a:custGeom>
              <a:avLst/>
              <a:gdLst/>
              <a:ahLst/>
              <a:cxnLst>
                <a:cxn ang="0">
                  <a:pos x="21" y="0"/>
                </a:cxn>
                <a:cxn ang="0">
                  <a:pos x="42" y="21"/>
                </a:cxn>
                <a:cxn ang="0">
                  <a:pos x="21" y="42"/>
                </a:cxn>
                <a:cxn ang="0">
                  <a:pos x="0" y="21"/>
                </a:cxn>
                <a:cxn ang="0">
                  <a:pos x="21" y="0"/>
                </a:cxn>
              </a:cxnLst>
              <a:rect l="0" t="0" r="r" b="b"/>
              <a:pathLst>
                <a:path w="42" h="42">
                  <a:moveTo>
                    <a:pt x="21" y="0"/>
                  </a:moveTo>
                  <a:lnTo>
                    <a:pt x="42" y="21"/>
                  </a:lnTo>
                  <a:lnTo>
                    <a:pt x="21" y="42"/>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47" name="Freeform 43"/>
            <p:cNvSpPr>
              <a:spLocks/>
            </p:cNvSpPr>
            <p:nvPr/>
          </p:nvSpPr>
          <p:spPr bwMode="auto">
            <a:xfrm>
              <a:off x="7135190" y="3473450"/>
              <a:ext cx="66675" cy="66675"/>
            </a:xfrm>
            <a:custGeom>
              <a:avLst/>
              <a:gdLst/>
              <a:ahLst/>
              <a:cxnLst>
                <a:cxn ang="0">
                  <a:pos x="21" y="0"/>
                </a:cxn>
                <a:cxn ang="0">
                  <a:pos x="42" y="21"/>
                </a:cxn>
                <a:cxn ang="0">
                  <a:pos x="21" y="42"/>
                </a:cxn>
                <a:cxn ang="0">
                  <a:pos x="0" y="21"/>
                </a:cxn>
                <a:cxn ang="0">
                  <a:pos x="21" y="0"/>
                </a:cxn>
              </a:cxnLst>
              <a:rect l="0" t="0" r="r" b="b"/>
              <a:pathLst>
                <a:path w="42" h="42">
                  <a:moveTo>
                    <a:pt x="21" y="0"/>
                  </a:moveTo>
                  <a:lnTo>
                    <a:pt x="42" y="21"/>
                  </a:lnTo>
                  <a:lnTo>
                    <a:pt x="21" y="42"/>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48" name="Freeform 44"/>
            <p:cNvSpPr>
              <a:spLocks/>
            </p:cNvSpPr>
            <p:nvPr/>
          </p:nvSpPr>
          <p:spPr bwMode="auto">
            <a:xfrm>
              <a:off x="7135190" y="2568575"/>
              <a:ext cx="66675" cy="66675"/>
            </a:xfrm>
            <a:custGeom>
              <a:avLst/>
              <a:gdLst/>
              <a:ahLst/>
              <a:cxnLst>
                <a:cxn ang="0">
                  <a:pos x="21" y="0"/>
                </a:cxn>
                <a:cxn ang="0">
                  <a:pos x="42" y="21"/>
                </a:cxn>
                <a:cxn ang="0">
                  <a:pos x="21" y="42"/>
                </a:cxn>
                <a:cxn ang="0">
                  <a:pos x="0" y="21"/>
                </a:cxn>
                <a:cxn ang="0">
                  <a:pos x="21" y="0"/>
                </a:cxn>
              </a:cxnLst>
              <a:rect l="0" t="0" r="r" b="b"/>
              <a:pathLst>
                <a:path w="42" h="42">
                  <a:moveTo>
                    <a:pt x="21" y="0"/>
                  </a:moveTo>
                  <a:lnTo>
                    <a:pt x="42" y="21"/>
                  </a:lnTo>
                  <a:lnTo>
                    <a:pt x="21" y="42"/>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49" name="Freeform 45"/>
            <p:cNvSpPr>
              <a:spLocks/>
            </p:cNvSpPr>
            <p:nvPr/>
          </p:nvSpPr>
          <p:spPr bwMode="auto">
            <a:xfrm>
              <a:off x="7135190" y="4570413"/>
              <a:ext cx="66675" cy="66675"/>
            </a:xfrm>
            <a:custGeom>
              <a:avLst/>
              <a:gdLst/>
              <a:ahLst/>
              <a:cxnLst>
                <a:cxn ang="0">
                  <a:pos x="21" y="0"/>
                </a:cxn>
                <a:cxn ang="0">
                  <a:pos x="42" y="21"/>
                </a:cxn>
                <a:cxn ang="0">
                  <a:pos x="21" y="42"/>
                </a:cxn>
                <a:cxn ang="0">
                  <a:pos x="0" y="21"/>
                </a:cxn>
                <a:cxn ang="0">
                  <a:pos x="21" y="0"/>
                </a:cxn>
              </a:cxnLst>
              <a:rect l="0" t="0" r="r" b="b"/>
              <a:pathLst>
                <a:path w="42" h="42">
                  <a:moveTo>
                    <a:pt x="21" y="0"/>
                  </a:moveTo>
                  <a:lnTo>
                    <a:pt x="42" y="21"/>
                  </a:lnTo>
                  <a:lnTo>
                    <a:pt x="21" y="42"/>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50" name="Freeform 46"/>
            <p:cNvSpPr>
              <a:spLocks/>
            </p:cNvSpPr>
            <p:nvPr/>
          </p:nvSpPr>
          <p:spPr bwMode="auto">
            <a:xfrm>
              <a:off x="7135190" y="4587875"/>
              <a:ext cx="66675" cy="66675"/>
            </a:xfrm>
            <a:custGeom>
              <a:avLst/>
              <a:gdLst/>
              <a:ahLst/>
              <a:cxnLst>
                <a:cxn ang="0">
                  <a:pos x="21" y="0"/>
                </a:cxn>
                <a:cxn ang="0">
                  <a:pos x="42" y="21"/>
                </a:cxn>
                <a:cxn ang="0">
                  <a:pos x="21" y="42"/>
                </a:cxn>
                <a:cxn ang="0">
                  <a:pos x="0" y="21"/>
                </a:cxn>
                <a:cxn ang="0">
                  <a:pos x="21" y="0"/>
                </a:cxn>
              </a:cxnLst>
              <a:rect l="0" t="0" r="r" b="b"/>
              <a:pathLst>
                <a:path w="42" h="42">
                  <a:moveTo>
                    <a:pt x="21" y="0"/>
                  </a:moveTo>
                  <a:lnTo>
                    <a:pt x="42" y="21"/>
                  </a:lnTo>
                  <a:lnTo>
                    <a:pt x="21" y="42"/>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51" name="Freeform 47"/>
            <p:cNvSpPr>
              <a:spLocks/>
            </p:cNvSpPr>
            <p:nvPr/>
          </p:nvSpPr>
          <p:spPr bwMode="auto">
            <a:xfrm>
              <a:off x="7135190" y="5014913"/>
              <a:ext cx="66675" cy="66675"/>
            </a:xfrm>
            <a:custGeom>
              <a:avLst/>
              <a:gdLst/>
              <a:ahLst/>
              <a:cxnLst>
                <a:cxn ang="0">
                  <a:pos x="21" y="0"/>
                </a:cxn>
                <a:cxn ang="0">
                  <a:pos x="42" y="21"/>
                </a:cxn>
                <a:cxn ang="0">
                  <a:pos x="21" y="42"/>
                </a:cxn>
                <a:cxn ang="0">
                  <a:pos x="0" y="21"/>
                </a:cxn>
                <a:cxn ang="0">
                  <a:pos x="21" y="0"/>
                </a:cxn>
              </a:cxnLst>
              <a:rect l="0" t="0" r="r" b="b"/>
              <a:pathLst>
                <a:path w="42" h="42">
                  <a:moveTo>
                    <a:pt x="21" y="0"/>
                  </a:moveTo>
                  <a:lnTo>
                    <a:pt x="42" y="21"/>
                  </a:lnTo>
                  <a:lnTo>
                    <a:pt x="21" y="42"/>
                  </a:lnTo>
                  <a:lnTo>
                    <a:pt x="0" y="21"/>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dirty="0"/>
            </a:p>
          </p:txBody>
        </p:sp>
        <p:sp>
          <p:nvSpPr>
            <p:cNvPr id="200777" name="Rectangle 73"/>
            <p:cNvSpPr>
              <a:spLocks noChangeArrowheads="1"/>
            </p:cNvSpPr>
            <p:nvPr/>
          </p:nvSpPr>
          <p:spPr bwMode="auto">
            <a:xfrm>
              <a:off x="7508253" y="3709988"/>
              <a:ext cx="1143000" cy="488950"/>
            </a:xfrm>
            <a:prstGeom prst="rect">
              <a:avLst/>
            </a:prstGeom>
            <a:noFill/>
            <a:ln w="9525">
              <a:noFill/>
              <a:miter lim="800000"/>
              <a:headEnd/>
              <a:tailEnd/>
            </a:ln>
          </p:spPr>
          <p:txBody>
            <a:bodyPr lIns="0" tIns="0" rIns="0" bIns="0">
              <a:prstTxWarp prst="textNoShape">
                <a:avLst/>
              </a:prstTxWarp>
              <a:spAutoFit/>
            </a:bodyPr>
            <a:lstStyle/>
            <a:p>
              <a:r>
                <a:rPr lang="en-US" sz="1600" dirty="0">
                  <a:solidFill>
                    <a:schemeClr val="accent2"/>
                  </a:solidFill>
                </a:rPr>
                <a:t>Rolling on P-selectin</a:t>
              </a:r>
              <a:endParaRPr lang="en-US" sz="3600" dirty="0">
                <a:solidFill>
                  <a:schemeClr val="accent2"/>
                </a:solidFill>
                <a:latin typeface="Times New Roman" pitchFamily="-65" charset="0"/>
              </a:endParaRPr>
            </a:p>
          </p:txBody>
        </p:sp>
      </p:grpSp>
      <p:grpSp>
        <p:nvGrpSpPr>
          <p:cNvPr id="4" name="Group 425"/>
          <p:cNvGrpSpPr>
            <a:grpSpLocks/>
          </p:cNvGrpSpPr>
          <p:nvPr/>
        </p:nvGrpSpPr>
        <p:grpSpPr bwMode="auto">
          <a:xfrm>
            <a:off x="5068888" y="1876425"/>
            <a:ext cx="3375025" cy="4089400"/>
            <a:chOff x="3193" y="1182"/>
            <a:chExt cx="2126" cy="2576"/>
          </a:xfrm>
        </p:grpSpPr>
        <p:sp>
          <p:nvSpPr>
            <p:cNvPr id="200720" name="Line 16"/>
            <p:cNvSpPr>
              <a:spLocks noChangeShapeType="1"/>
            </p:cNvSpPr>
            <p:nvPr/>
          </p:nvSpPr>
          <p:spPr bwMode="auto">
            <a:xfrm>
              <a:off x="3624" y="1576"/>
              <a:ext cx="1" cy="1825"/>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21" name="Line 17"/>
            <p:cNvSpPr>
              <a:spLocks noChangeShapeType="1"/>
            </p:cNvSpPr>
            <p:nvPr/>
          </p:nvSpPr>
          <p:spPr bwMode="auto">
            <a:xfrm>
              <a:off x="3597" y="3401"/>
              <a:ext cx="27"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22" name="Line 18"/>
            <p:cNvSpPr>
              <a:spLocks noChangeShapeType="1"/>
            </p:cNvSpPr>
            <p:nvPr/>
          </p:nvSpPr>
          <p:spPr bwMode="auto">
            <a:xfrm>
              <a:off x="3597" y="3217"/>
              <a:ext cx="27"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23" name="Line 19"/>
            <p:cNvSpPr>
              <a:spLocks noChangeShapeType="1"/>
            </p:cNvSpPr>
            <p:nvPr/>
          </p:nvSpPr>
          <p:spPr bwMode="auto">
            <a:xfrm>
              <a:off x="3597" y="3037"/>
              <a:ext cx="27"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24" name="Line 20"/>
            <p:cNvSpPr>
              <a:spLocks noChangeShapeType="1"/>
            </p:cNvSpPr>
            <p:nvPr/>
          </p:nvSpPr>
          <p:spPr bwMode="auto">
            <a:xfrm>
              <a:off x="3597" y="2853"/>
              <a:ext cx="27"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25" name="Line 21"/>
            <p:cNvSpPr>
              <a:spLocks noChangeShapeType="1"/>
            </p:cNvSpPr>
            <p:nvPr/>
          </p:nvSpPr>
          <p:spPr bwMode="auto">
            <a:xfrm>
              <a:off x="3597" y="2673"/>
              <a:ext cx="27"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26" name="Line 22"/>
            <p:cNvSpPr>
              <a:spLocks noChangeShapeType="1"/>
            </p:cNvSpPr>
            <p:nvPr/>
          </p:nvSpPr>
          <p:spPr bwMode="auto">
            <a:xfrm>
              <a:off x="3597" y="2489"/>
              <a:ext cx="27"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27" name="Line 23"/>
            <p:cNvSpPr>
              <a:spLocks noChangeShapeType="1"/>
            </p:cNvSpPr>
            <p:nvPr/>
          </p:nvSpPr>
          <p:spPr bwMode="auto">
            <a:xfrm>
              <a:off x="3597" y="2304"/>
              <a:ext cx="27"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28" name="Line 24"/>
            <p:cNvSpPr>
              <a:spLocks noChangeShapeType="1"/>
            </p:cNvSpPr>
            <p:nvPr/>
          </p:nvSpPr>
          <p:spPr bwMode="auto">
            <a:xfrm>
              <a:off x="3597" y="2124"/>
              <a:ext cx="27"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29" name="Line 25"/>
            <p:cNvSpPr>
              <a:spLocks noChangeShapeType="1"/>
            </p:cNvSpPr>
            <p:nvPr/>
          </p:nvSpPr>
          <p:spPr bwMode="auto">
            <a:xfrm>
              <a:off x="3597" y="1940"/>
              <a:ext cx="27"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30" name="Line 26"/>
            <p:cNvSpPr>
              <a:spLocks noChangeShapeType="1"/>
            </p:cNvSpPr>
            <p:nvPr/>
          </p:nvSpPr>
          <p:spPr bwMode="auto">
            <a:xfrm>
              <a:off x="3597" y="1760"/>
              <a:ext cx="27"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31" name="Line 27"/>
            <p:cNvSpPr>
              <a:spLocks noChangeShapeType="1"/>
            </p:cNvSpPr>
            <p:nvPr/>
          </p:nvSpPr>
          <p:spPr bwMode="auto">
            <a:xfrm>
              <a:off x="3597" y="1576"/>
              <a:ext cx="27" cy="1"/>
            </a:xfrm>
            <a:prstGeom prst="line">
              <a:avLst/>
            </a:prstGeom>
            <a:noFill/>
            <a:ln w="0">
              <a:solidFill>
                <a:srgbClr val="000000"/>
              </a:solidFill>
              <a:round/>
              <a:headEnd/>
              <a:tailEnd/>
            </a:ln>
          </p:spPr>
          <p:txBody>
            <a:bodyPr>
              <a:prstTxWarp prst="textNoShape">
                <a:avLst/>
              </a:prstTxWarp>
            </a:bodyPr>
            <a:lstStyle/>
            <a:p>
              <a:endParaRPr lang="en-US" dirty="0"/>
            </a:p>
          </p:txBody>
        </p:sp>
        <p:grpSp>
          <p:nvGrpSpPr>
            <p:cNvPr id="5" name="Group 77"/>
            <p:cNvGrpSpPr>
              <a:grpSpLocks/>
            </p:cNvGrpSpPr>
            <p:nvPr/>
          </p:nvGrpSpPr>
          <p:grpSpPr bwMode="auto">
            <a:xfrm>
              <a:off x="3624" y="1577"/>
              <a:ext cx="1627" cy="1825"/>
              <a:chOff x="730" y="1137"/>
              <a:chExt cx="2875" cy="1825"/>
            </a:xfrm>
          </p:grpSpPr>
          <p:sp>
            <p:nvSpPr>
              <p:cNvPr id="200709" name="Line 5"/>
              <p:cNvSpPr>
                <a:spLocks noChangeShapeType="1"/>
              </p:cNvSpPr>
              <p:nvPr/>
            </p:nvSpPr>
            <p:spPr bwMode="auto">
              <a:xfrm>
                <a:off x="730" y="2777"/>
                <a:ext cx="2875"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200710" name="Line 6"/>
              <p:cNvSpPr>
                <a:spLocks noChangeShapeType="1"/>
              </p:cNvSpPr>
              <p:nvPr/>
            </p:nvSpPr>
            <p:spPr bwMode="auto">
              <a:xfrm>
                <a:off x="730" y="2597"/>
                <a:ext cx="2875"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200711" name="Line 7"/>
              <p:cNvSpPr>
                <a:spLocks noChangeShapeType="1"/>
              </p:cNvSpPr>
              <p:nvPr/>
            </p:nvSpPr>
            <p:spPr bwMode="auto">
              <a:xfrm>
                <a:off x="730" y="2413"/>
                <a:ext cx="2875"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200712" name="Line 8"/>
              <p:cNvSpPr>
                <a:spLocks noChangeShapeType="1"/>
              </p:cNvSpPr>
              <p:nvPr/>
            </p:nvSpPr>
            <p:spPr bwMode="auto">
              <a:xfrm>
                <a:off x="730" y="2233"/>
                <a:ext cx="2875"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200713" name="Line 9"/>
              <p:cNvSpPr>
                <a:spLocks noChangeShapeType="1"/>
              </p:cNvSpPr>
              <p:nvPr/>
            </p:nvSpPr>
            <p:spPr bwMode="auto">
              <a:xfrm>
                <a:off x="730" y="2049"/>
                <a:ext cx="2875"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200714" name="Line 10"/>
              <p:cNvSpPr>
                <a:spLocks noChangeShapeType="1"/>
              </p:cNvSpPr>
              <p:nvPr/>
            </p:nvSpPr>
            <p:spPr bwMode="auto">
              <a:xfrm>
                <a:off x="730" y="1864"/>
                <a:ext cx="2875"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200715" name="Line 11"/>
              <p:cNvSpPr>
                <a:spLocks noChangeShapeType="1"/>
              </p:cNvSpPr>
              <p:nvPr/>
            </p:nvSpPr>
            <p:spPr bwMode="auto">
              <a:xfrm>
                <a:off x="730" y="1684"/>
                <a:ext cx="2875"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200716" name="Line 12"/>
              <p:cNvSpPr>
                <a:spLocks noChangeShapeType="1"/>
              </p:cNvSpPr>
              <p:nvPr/>
            </p:nvSpPr>
            <p:spPr bwMode="auto">
              <a:xfrm>
                <a:off x="730" y="1500"/>
                <a:ext cx="2875"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200717" name="Line 13"/>
              <p:cNvSpPr>
                <a:spLocks noChangeShapeType="1"/>
              </p:cNvSpPr>
              <p:nvPr/>
            </p:nvSpPr>
            <p:spPr bwMode="auto">
              <a:xfrm>
                <a:off x="730" y="1320"/>
                <a:ext cx="2875"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200719" name="Rectangle 15"/>
              <p:cNvSpPr>
                <a:spLocks noChangeArrowheads="1"/>
              </p:cNvSpPr>
              <p:nvPr/>
            </p:nvSpPr>
            <p:spPr bwMode="auto">
              <a:xfrm>
                <a:off x="730" y="1137"/>
                <a:ext cx="2875" cy="1825"/>
              </a:xfrm>
              <a:prstGeom prst="rect">
                <a:avLst/>
              </a:prstGeom>
              <a:noFill/>
              <a:ln w="7938">
                <a:solidFill>
                  <a:srgbClr val="808080"/>
                </a:solidFill>
                <a:miter lim="800000"/>
                <a:headEnd/>
                <a:tailEnd/>
              </a:ln>
            </p:spPr>
            <p:txBody>
              <a:bodyPr>
                <a:prstTxWarp prst="textNoShape">
                  <a:avLst/>
                </a:prstTxWarp>
              </a:bodyPr>
              <a:lstStyle/>
              <a:p>
                <a:endParaRPr lang="en-US" dirty="0"/>
              </a:p>
            </p:txBody>
          </p:sp>
          <p:sp>
            <p:nvSpPr>
              <p:cNvPr id="200732" name="Line 28"/>
              <p:cNvSpPr>
                <a:spLocks noChangeShapeType="1"/>
              </p:cNvSpPr>
              <p:nvPr/>
            </p:nvSpPr>
            <p:spPr bwMode="auto">
              <a:xfrm>
                <a:off x="730" y="2961"/>
                <a:ext cx="2875" cy="1"/>
              </a:xfrm>
              <a:prstGeom prst="line">
                <a:avLst/>
              </a:prstGeom>
              <a:noFill/>
              <a:ln w="0">
                <a:solidFill>
                  <a:srgbClr val="000000"/>
                </a:solidFill>
                <a:round/>
                <a:headEnd/>
                <a:tailEnd/>
              </a:ln>
            </p:spPr>
            <p:txBody>
              <a:bodyPr>
                <a:prstTxWarp prst="textNoShape">
                  <a:avLst/>
                </a:prstTxWarp>
              </a:bodyPr>
              <a:lstStyle/>
              <a:p>
                <a:endParaRPr lang="en-US" dirty="0"/>
              </a:p>
            </p:txBody>
          </p:sp>
        </p:grpSp>
        <p:sp>
          <p:nvSpPr>
            <p:cNvPr id="200733" name="Line 29"/>
            <p:cNvSpPr>
              <a:spLocks noChangeShapeType="1"/>
            </p:cNvSpPr>
            <p:nvPr/>
          </p:nvSpPr>
          <p:spPr bwMode="auto">
            <a:xfrm flipV="1">
              <a:off x="3624" y="3401"/>
              <a:ext cx="1" cy="27"/>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60" name="Rectangle 56"/>
            <p:cNvSpPr>
              <a:spLocks noChangeArrowheads="1"/>
            </p:cNvSpPr>
            <p:nvPr/>
          </p:nvSpPr>
          <p:spPr bwMode="auto">
            <a:xfrm>
              <a:off x="3518" y="3359"/>
              <a:ext cx="44"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0</a:t>
              </a:r>
              <a:endParaRPr lang="en-US" sz="2400" dirty="0">
                <a:latin typeface="Times New Roman" pitchFamily="-65" charset="0"/>
              </a:endParaRPr>
            </a:p>
          </p:txBody>
        </p:sp>
        <p:sp>
          <p:nvSpPr>
            <p:cNvPr id="200761" name="Rectangle 57"/>
            <p:cNvSpPr>
              <a:spLocks noChangeArrowheads="1"/>
            </p:cNvSpPr>
            <p:nvPr/>
          </p:nvSpPr>
          <p:spPr bwMode="auto">
            <a:xfrm>
              <a:off x="3476" y="3174"/>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10</a:t>
              </a:r>
              <a:endParaRPr lang="en-US" sz="2400" dirty="0">
                <a:latin typeface="Times New Roman" pitchFamily="-65" charset="0"/>
              </a:endParaRPr>
            </a:p>
          </p:txBody>
        </p:sp>
        <p:sp>
          <p:nvSpPr>
            <p:cNvPr id="200762" name="Rectangle 58"/>
            <p:cNvSpPr>
              <a:spLocks noChangeArrowheads="1"/>
            </p:cNvSpPr>
            <p:nvPr/>
          </p:nvSpPr>
          <p:spPr bwMode="auto">
            <a:xfrm>
              <a:off x="3476" y="2995"/>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20</a:t>
              </a:r>
              <a:endParaRPr lang="en-US" sz="2400" dirty="0">
                <a:latin typeface="Times New Roman" pitchFamily="-65" charset="0"/>
              </a:endParaRPr>
            </a:p>
          </p:txBody>
        </p:sp>
        <p:sp>
          <p:nvSpPr>
            <p:cNvPr id="200763" name="Rectangle 59"/>
            <p:cNvSpPr>
              <a:spLocks noChangeArrowheads="1"/>
            </p:cNvSpPr>
            <p:nvPr/>
          </p:nvSpPr>
          <p:spPr bwMode="auto">
            <a:xfrm>
              <a:off x="3476" y="2810"/>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30</a:t>
              </a:r>
              <a:endParaRPr lang="en-US" sz="2400" dirty="0">
                <a:latin typeface="Times New Roman" pitchFamily="-65" charset="0"/>
              </a:endParaRPr>
            </a:p>
          </p:txBody>
        </p:sp>
        <p:sp>
          <p:nvSpPr>
            <p:cNvPr id="200764" name="Rectangle 60"/>
            <p:cNvSpPr>
              <a:spLocks noChangeArrowheads="1"/>
            </p:cNvSpPr>
            <p:nvPr/>
          </p:nvSpPr>
          <p:spPr bwMode="auto">
            <a:xfrm>
              <a:off x="3476" y="2631"/>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40</a:t>
              </a:r>
              <a:endParaRPr lang="en-US" sz="2400" dirty="0">
                <a:latin typeface="Times New Roman" pitchFamily="-65" charset="0"/>
              </a:endParaRPr>
            </a:p>
          </p:txBody>
        </p:sp>
        <p:sp>
          <p:nvSpPr>
            <p:cNvPr id="200765" name="Rectangle 61"/>
            <p:cNvSpPr>
              <a:spLocks noChangeArrowheads="1"/>
            </p:cNvSpPr>
            <p:nvPr/>
          </p:nvSpPr>
          <p:spPr bwMode="auto">
            <a:xfrm>
              <a:off x="3476" y="2446"/>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50</a:t>
              </a:r>
              <a:endParaRPr lang="en-US" sz="2400" dirty="0">
                <a:latin typeface="Times New Roman" pitchFamily="-65" charset="0"/>
              </a:endParaRPr>
            </a:p>
          </p:txBody>
        </p:sp>
        <p:sp>
          <p:nvSpPr>
            <p:cNvPr id="200766" name="Rectangle 62"/>
            <p:cNvSpPr>
              <a:spLocks noChangeArrowheads="1"/>
            </p:cNvSpPr>
            <p:nvPr/>
          </p:nvSpPr>
          <p:spPr bwMode="auto">
            <a:xfrm>
              <a:off x="3476" y="2262"/>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60</a:t>
              </a:r>
              <a:endParaRPr lang="en-US" sz="2400" dirty="0">
                <a:latin typeface="Times New Roman" pitchFamily="-65" charset="0"/>
              </a:endParaRPr>
            </a:p>
          </p:txBody>
        </p:sp>
        <p:sp>
          <p:nvSpPr>
            <p:cNvPr id="200767" name="Rectangle 63"/>
            <p:cNvSpPr>
              <a:spLocks noChangeArrowheads="1"/>
            </p:cNvSpPr>
            <p:nvPr/>
          </p:nvSpPr>
          <p:spPr bwMode="auto">
            <a:xfrm>
              <a:off x="3476" y="2082"/>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70</a:t>
              </a:r>
              <a:endParaRPr lang="en-US" sz="2400" dirty="0">
                <a:latin typeface="Times New Roman" pitchFamily="-65" charset="0"/>
              </a:endParaRPr>
            </a:p>
          </p:txBody>
        </p:sp>
        <p:sp>
          <p:nvSpPr>
            <p:cNvPr id="200768" name="Rectangle 64"/>
            <p:cNvSpPr>
              <a:spLocks noChangeArrowheads="1"/>
            </p:cNvSpPr>
            <p:nvPr/>
          </p:nvSpPr>
          <p:spPr bwMode="auto">
            <a:xfrm>
              <a:off x="3476" y="1898"/>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80</a:t>
              </a:r>
              <a:endParaRPr lang="en-US" sz="2400" dirty="0">
                <a:latin typeface="Times New Roman" pitchFamily="-65" charset="0"/>
              </a:endParaRPr>
            </a:p>
          </p:txBody>
        </p:sp>
        <p:sp>
          <p:nvSpPr>
            <p:cNvPr id="200769" name="Rectangle 65"/>
            <p:cNvSpPr>
              <a:spLocks noChangeArrowheads="1"/>
            </p:cNvSpPr>
            <p:nvPr/>
          </p:nvSpPr>
          <p:spPr bwMode="auto">
            <a:xfrm>
              <a:off x="3476" y="1718"/>
              <a:ext cx="88"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90</a:t>
              </a:r>
              <a:endParaRPr lang="en-US" sz="2400" dirty="0">
                <a:latin typeface="Times New Roman" pitchFamily="-65" charset="0"/>
              </a:endParaRPr>
            </a:p>
          </p:txBody>
        </p:sp>
        <p:sp>
          <p:nvSpPr>
            <p:cNvPr id="200770" name="Rectangle 66"/>
            <p:cNvSpPr>
              <a:spLocks noChangeArrowheads="1"/>
            </p:cNvSpPr>
            <p:nvPr/>
          </p:nvSpPr>
          <p:spPr bwMode="auto">
            <a:xfrm>
              <a:off x="3434" y="1533"/>
              <a:ext cx="132"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100</a:t>
              </a:r>
              <a:endParaRPr lang="en-US" sz="2400" dirty="0">
                <a:latin typeface="Times New Roman" pitchFamily="-65" charset="0"/>
              </a:endParaRPr>
            </a:p>
          </p:txBody>
        </p:sp>
        <p:sp>
          <p:nvSpPr>
            <p:cNvPr id="200771" name="Rectangle 67"/>
            <p:cNvSpPr>
              <a:spLocks noChangeArrowheads="1"/>
            </p:cNvSpPr>
            <p:nvPr/>
          </p:nvSpPr>
          <p:spPr bwMode="auto">
            <a:xfrm>
              <a:off x="3602" y="3475"/>
              <a:ext cx="44"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0</a:t>
              </a:r>
              <a:endParaRPr lang="en-US" sz="2400" dirty="0">
                <a:latin typeface="Times New Roman" pitchFamily="-65" charset="0"/>
              </a:endParaRPr>
            </a:p>
          </p:txBody>
        </p:sp>
        <p:sp>
          <p:nvSpPr>
            <p:cNvPr id="200772" name="Rectangle 68"/>
            <p:cNvSpPr>
              <a:spLocks noChangeArrowheads="1"/>
            </p:cNvSpPr>
            <p:nvPr/>
          </p:nvSpPr>
          <p:spPr bwMode="auto">
            <a:xfrm>
              <a:off x="4411" y="3439"/>
              <a:ext cx="110" cy="96"/>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0.5</a:t>
              </a:r>
              <a:endParaRPr lang="en-US" sz="2400" dirty="0">
                <a:latin typeface="Times New Roman" pitchFamily="-65" charset="0"/>
              </a:endParaRPr>
            </a:p>
          </p:txBody>
        </p:sp>
        <p:sp>
          <p:nvSpPr>
            <p:cNvPr id="200774" name="Rectangle 70"/>
            <p:cNvSpPr>
              <a:spLocks noChangeArrowheads="1"/>
            </p:cNvSpPr>
            <p:nvPr/>
          </p:nvSpPr>
          <p:spPr bwMode="auto">
            <a:xfrm>
              <a:off x="3962" y="3585"/>
              <a:ext cx="1133" cy="173"/>
            </a:xfrm>
            <a:prstGeom prst="rect">
              <a:avLst/>
            </a:prstGeom>
            <a:noFill/>
            <a:ln w="9525">
              <a:noFill/>
              <a:miter lim="800000"/>
              <a:headEnd/>
              <a:tailEnd/>
            </a:ln>
          </p:spPr>
          <p:txBody>
            <a:bodyPr wrap="none" lIns="0" tIns="0" rIns="0" bIns="0">
              <a:prstTxWarp prst="textNoShape">
                <a:avLst/>
              </a:prstTxWarp>
              <a:spAutoFit/>
            </a:bodyPr>
            <a:lstStyle/>
            <a:p>
              <a:r>
                <a:rPr lang="en-US" dirty="0">
                  <a:solidFill>
                    <a:srgbClr val="000000"/>
                  </a:solidFill>
                </a:rPr>
                <a:t>WSS (dynes/cm</a:t>
              </a:r>
              <a:r>
                <a:rPr lang="en-US" baseline="30000" dirty="0">
                  <a:solidFill>
                    <a:srgbClr val="000000"/>
                  </a:solidFill>
                </a:rPr>
                <a:t>2</a:t>
              </a:r>
              <a:r>
                <a:rPr lang="en-US" dirty="0">
                  <a:solidFill>
                    <a:srgbClr val="000000"/>
                  </a:solidFill>
                </a:rPr>
                <a:t>)</a:t>
              </a:r>
              <a:endParaRPr lang="en-US" dirty="0"/>
            </a:p>
          </p:txBody>
        </p:sp>
        <p:sp>
          <p:nvSpPr>
            <p:cNvPr id="200775" name="Rectangle 71"/>
            <p:cNvSpPr>
              <a:spLocks noChangeArrowheads="1"/>
            </p:cNvSpPr>
            <p:nvPr/>
          </p:nvSpPr>
          <p:spPr bwMode="auto">
            <a:xfrm rot="16200000">
              <a:off x="2598" y="2400"/>
              <a:ext cx="1363" cy="173"/>
            </a:xfrm>
            <a:prstGeom prst="rect">
              <a:avLst/>
            </a:prstGeom>
            <a:noFill/>
            <a:ln w="9525">
              <a:noFill/>
              <a:miter lim="800000"/>
              <a:headEnd/>
              <a:tailEnd/>
            </a:ln>
          </p:spPr>
          <p:txBody>
            <a:bodyPr wrap="none" lIns="0" tIns="0" rIns="0" bIns="0">
              <a:prstTxWarp prst="textNoShape">
                <a:avLst/>
              </a:prstTxWarp>
              <a:spAutoFit/>
            </a:bodyPr>
            <a:lstStyle/>
            <a:p>
              <a:r>
                <a:rPr lang="en-US" dirty="0">
                  <a:solidFill>
                    <a:srgbClr val="000000"/>
                  </a:solidFill>
                </a:rPr>
                <a:t>Avg. Speed (mm/sec</a:t>
              </a:r>
              <a:r>
                <a:rPr lang="en-US" sz="1000" dirty="0">
                  <a:solidFill>
                    <a:srgbClr val="000000"/>
                  </a:solidFill>
                </a:rPr>
                <a:t>)</a:t>
              </a:r>
              <a:endParaRPr lang="en-US" sz="2400" dirty="0"/>
            </a:p>
          </p:txBody>
        </p:sp>
        <p:sp>
          <p:nvSpPr>
            <p:cNvPr id="200780" name="Text Box 76"/>
            <p:cNvSpPr txBox="1">
              <a:spLocks noChangeArrowheads="1"/>
            </p:cNvSpPr>
            <p:nvPr/>
          </p:nvSpPr>
          <p:spPr bwMode="auto">
            <a:xfrm>
              <a:off x="3440" y="1182"/>
              <a:ext cx="1879" cy="366"/>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a:t>Average Velocities of Strong Interactors with P-selectin</a:t>
              </a:r>
            </a:p>
          </p:txBody>
        </p:sp>
      </p:grpSp>
      <p:sp>
        <p:nvSpPr>
          <p:cNvPr id="201003" name="Rectangle 299"/>
          <p:cNvSpPr>
            <a:spLocks noChangeArrowheads="1"/>
          </p:cNvSpPr>
          <p:nvPr/>
        </p:nvSpPr>
        <p:spPr bwMode="auto">
          <a:xfrm>
            <a:off x="1930400" y="3919538"/>
            <a:ext cx="928688" cy="152400"/>
          </a:xfrm>
          <a:prstGeom prst="rect">
            <a:avLst/>
          </a:prstGeom>
          <a:noFill/>
          <a:ln w="9525">
            <a:noFill/>
            <a:miter lim="800000"/>
            <a:headEnd/>
            <a:tailEnd/>
          </a:ln>
        </p:spPr>
        <p:txBody>
          <a:bodyPr wrap="none" lIns="0" tIns="0" rIns="0" bIns="0">
            <a:prstTxWarp prst="textNoShape">
              <a:avLst/>
            </a:prstTxWarp>
            <a:spAutoFit/>
          </a:bodyPr>
          <a:lstStyle/>
          <a:p>
            <a:r>
              <a:rPr lang="en-US" sz="1000" b="1" dirty="0">
                <a:solidFill>
                  <a:srgbClr val="000000"/>
                </a:solidFill>
              </a:rPr>
              <a:t>Time (seconds)</a:t>
            </a:r>
            <a:endParaRPr lang="en-US" sz="3200" dirty="0">
              <a:latin typeface="Times New Roman" pitchFamily="-65" charset="0"/>
            </a:endParaRPr>
          </a:p>
        </p:txBody>
      </p:sp>
      <p:sp>
        <p:nvSpPr>
          <p:cNvPr id="201005" name="Line 301"/>
          <p:cNvSpPr>
            <a:spLocks noChangeShapeType="1"/>
          </p:cNvSpPr>
          <p:nvPr/>
        </p:nvSpPr>
        <p:spPr bwMode="auto">
          <a:xfrm>
            <a:off x="793750" y="3416300"/>
            <a:ext cx="3168650" cy="1588"/>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06" name="Line 302"/>
          <p:cNvSpPr>
            <a:spLocks noChangeShapeType="1"/>
          </p:cNvSpPr>
          <p:nvPr/>
        </p:nvSpPr>
        <p:spPr bwMode="auto">
          <a:xfrm>
            <a:off x="793750" y="3132138"/>
            <a:ext cx="3168650" cy="1587"/>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07" name="Line 303"/>
          <p:cNvSpPr>
            <a:spLocks noChangeShapeType="1"/>
          </p:cNvSpPr>
          <p:nvPr/>
        </p:nvSpPr>
        <p:spPr bwMode="auto">
          <a:xfrm>
            <a:off x="793750" y="2854325"/>
            <a:ext cx="3168650" cy="1588"/>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08" name="Line 304"/>
          <p:cNvSpPr>
            <a:spLocks noChangeShapeType="1"/>
          </p:cNvSpPr>
          <p:nvPr/>
        </p:nvSpPr>
        <p:spPr bwMode="auto">
          <a:xfrm>
            <a:off x="793750" y="2573338"/>
            <a:ext cx="3168650" cy="1587"/>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09" name="Line 305"/>
          <p:cNvSpPr>
            <a:spLocks noChangeShapeType="1"/>
          </p:cNvSpPr>
          <p:nvPr/>
        </p:nvSpPr>
        <p:spPr bwMode="auto">
          <a:xfrm>
            <a:off x="793750" y="2290763"/>
            <a:ext cx="3168650" cy="1587"/>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10" name="Line 306"/>
          <p:cNvSpPr>
            <a:spLocks noChangeShapeType="1"/>
          </p:cNvSpPr>
          <p:nvPr/>
        </p:nvSpPr>
        <p:spPr bwMode="auto">
          <a:xfrm>
            <a:off x="793750" y="2011363"/>
            <a:ext cx="3168650" cy="1587"/>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11" name="Rectangle 307"/>
          <p:cNvSpPr>
            <a:spLocks noChangeArrowheads="1"/>
          </p:cNvSpPr>
          <p:nvPr/>
        </p:nvSpPr>
        <p:spPr bwMode="auto">
          <a:xfrm>
            <a:off x="793750" y="2011363"/>
            <a:ext cx="3168650" cy="1682750"/>
          </a:xfrm>
          <a:prstGeom prst="rect">
            <a:avLst/>
          </a:prstGeom>
          <a:noFill/>
          <a:ln w="6350">
            <a:solidFill>
              <a:srgbClr val="808080"/>
            </a:solidFill>
            <a:miter lim="800000"/>
            <a:headEnd/>
            <a:tailEnd/>
          </a:ln>
        </p:spPr>
        <p:txBody>
          <a:bodyPr>
            <a:prstTxWarp prst="textNoShape">
              <a:avLst/>
            </a:prstTxWarp>
          </a:bodyPr>
          <a:lstStyle/>
          <a:p>
            <a:endParaRPr lang="en-US" dirty="0"/>
          </a:p>
        </p:txBody>
      </p:sp>
      <p:sp>
        <p:nvSpPr>
          <p:cNvPr id="201012" name="Line 308"/>
          <p:cNvSpPr>
            <a:spLocks noChangeShapeType="1"/>
          </p:cNvSpPr>
          <p:nvPr/>
        </p:nvSpPr>
        <p:spPr bwMode="auto">
          <a:xfrm>
            <a:off x="793750" y="3694113"/>
            <a:ext cx="3168650" cy="1587"/>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13" name="Line 309"/>
          <p:cNvSpPr>
            <a:spLocks noChangeShapeType="1"/>
          </p:cNvSpPr>
          <p:nvPr/>
        </p:nvSpPr>
        <p:spPr bwMode="auto">
          <a:xfrm flipV="1">
            <a:off x="703263" y="3694113"/>
            <a:ext cx="1587" cy="23812"/>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14" name="Line 310"/>
          <p:cNvSpPr>
            <a:spLocks noChangeShapeType="1"/>
          </p:cNvSpPr>
          <p:nvPr/>
        </p:nvSpPr>
        <p:spPr bwMode="auto">
          <a:xfrm flipV="1">
            <a:off x="1230313" y="3694113"/>
            <a:ext cx="0" cy="23812"/>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15" name="Line 311"/>
          <p:cNvSpPr>
            <a:spLocks noChangeShapeType="1"/>
          </p:cNvSpPr>
          <p:nvPr/>
        </p:nvSpPr>
        <p:spPr bwMode="auto">
          <a:xfrm flipV="1">
            <a:off x="1665288" y="3694113"/>
            <a:ext cx="1587" cy="23812"/>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16" name="Line 312"/>
          <p:cNvSpPr>
            <a:spLocks noChangeShapeType="1"/>
          </p:cNvSpPr>
          <p:nvPr/>
        </p:nvSpPr>
        <p:spPr bwMode="auto">
          <a:xfrm flipV="1">
            <a:off x="2101850" y="3694113"/>
            <a:ext cx="1588" cy="23812"/>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17" name="Line 313"/>
          <p:cNvSpPr>
            <a:spLocks noChangeShapeType="1"/>
          </p:cNvSpPr>
          <p:nvPr/>
        </p:nvSpPr>
        <p:spPr bwMode="auto">
          <a:xfrm flipV="1">
            <a:off x="2535238" y="3694113"/>
            <a:ext cx="0" cy="23812"/>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18" name="Line 314"/>
          <p:cNvSpPr>
            <a:spLocks noChangeShapeType="1"/>
          </p:cNvSpPr>
          <p:nvPr/>
        </p:nvSpPr>
        <p:spPr bwMode="auto">
          <a:xfrm flipV="1">
            <a:off x="2970213" y="3694113"/>
            <a:ext cx="1587" cy="23812"/>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19" name="Line 315"/>
          <p:cNvSpPr>
            <a:spLocks noChangeShapeType="1"/>
          </p:cNvSpPr>
          <p:nvPr/>
        </p:nvSpPr>
        <p:spPr bwMode="auto">
          <a:xfrm flipV="1">
            <a:off x="3406775" y="3694113"/>
            <a:ext cx="0" cy="23812"/>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20" name="Line 316"/>
          <p:cNvSpPr>
            <a:spLocks noChangeShapeType="1"/>
          </p:cNvSpPr>
          <p:nvPr/>
        </p:nvSpPr>
        <p:spPr bwMode="auto">
          <a:xfrm flipV="1">
            <a:off x="3841750" y="3694113"/>
            <a:ext cx="1588" cy="23812"/>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1021" name="Line 317"/>
          <p:cNvSpPr>
            <a:spLocks noChangeShapeType="1"/>
          </p:cNvSpPr>
          <p:nvPr/>
        </p:nvSpPr>
        <p:spPr bwMode="auto">
          <a:xfrm>
            <a:off x="793750" y="3168650"/>
            <a:ext cx="73025" cy="1587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22" name="Line 318"/>
          <p:cNvSpPr>
            <a:spLocks noChangeShapeType="1"/>
          </p:cNvSpPr>
          <p:nvPr/>
        </p:nvSpPr>
        <p:spPr bwMode="auto">
          <a:xfrm>
            <a:off x="863600" y="3184525"/>
            <a:ext cx="77788" cy="7620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23" name="Line 319"/>
          <p:cNvSpPr>
            <a:spLocks noChangeShapeType="1"/>
          </p:cNvSpPr>
          <p:nvPr/>
        </p:nvSpPr>
        <p:spPr bwMode="auto">
          <a:xfrm flipV="1">
            <a:off x="938213" y="3113088"/>
            <a:ext cx="77787" cy="147637"/>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24" name="Line 320"/>
          <p:cNvSpPr>
            <a:spLocks noChangeShapeType="1"/>
          </p:cNvSpPr>
          <p:nvPr/>
        </p:nvSpPr>
        <p:spPr bwMode="auto">
          <a:xfrm>
            <a:off x="1012825" y="3113088"/>
            <a:ext cx="74613" cy="43815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25" name="Line 321"/>
          <p:cNvSpPr>
            <a:spLocks noChangeShapeType="1"/>
          </p:cNvSpPr>
          <p:nvPr/>
        </p:nvSpPr>
        <p:spPr bwMode="auto">
          <a:xfrm flipV="1">
            <a:off x="1084263" y="3100388"/>
            <a:ext cx="77787" cy="45085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26" name="Line 322"/>
          <p:cNvSpPr>
            <a:spLocks noChangeShapeType="1"/>
          </p:cNvSpPr>
          <p:nvPr/>
        </p:nvSpPr>
        <p:spPr bwMode="auto">
          <a:xfrm flipV="1">
            <a:off x="1158875" y="2730500"/>
            <a:ext cx="74613" cy="36988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27" name="Line 323"/>
          <p:cNvSpPr>
            <a:spLocks noChangeShapeType="1"/>
          </p:cNvSpPr>
          <p:nvPr/>
        </p:nvSpPr>
        <p:spPr bwMode="auto">
          <a:xfrm>
            <a:off x="1230313" y="2730500"/>
            <a:ext cx="77787" cy="18732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28" name="Line 324"/>
          <p:cNvSpPr>
            <a:spLocks noChangeShapeType="1"/>
          </p:cNvSpPr>
          <p:nvPr/>
        </p:nvSpPr>
        <p:spPr bwMode="auto">
          <a:xfrm flipV="1">
            <a:off x="1304925" y="2609850"/>
            <a:ext cx="73025" cy="30797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29" name="Line 325"/>
          <p:cNvSpPr>
            <a:spLocks noChangeShapeType="1"/>
          </p:cNvSpPr>
          <p:nvPr/>
        </p:nvSpPr>
        <p:spPr bwMode="auto">
          <a:xfrm>
            <a:off x="1374775" y="2609850"/>
            <a:ext cx="77788" cy="40322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30" name="Line 326"/>
          <p:cNvSpPr>
            <a:spLocks noChangeShapeType="1"/>
          </p:cNvSpPr>
          <p:nvPr/>
        </p:nvSpPr>
        <p:spPr bwMode="auto">
          <a:xfrm>
            <a:off x="1449388" y="3013075"/>
            <a:ext cx="77787" cy="51911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31" name="Line 327"/>
          <p:cNvSpPr>
            <a:spLocks noChangeShapeType="1"/>
          </p:cNvSpPr>
          <p:nvPr/>
        </p:nvSpPr>
        <p:spPr bwMode="auto">
          <a:xfrm>
            <a:off x="1524000" y="3532188"/>
            <a:ext cx="74613" cy="6032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32" name="Line 328"/>
          <p:cNvSpPr>
            <a:spLocks noChangeShapeType="1"/>
          </p:cNvSpPr>
          <p:nvPr/>
        </p:nvSpPr>
        <p:spPr bwMode="auto">
          <a:xfrm flipV="1">
            <a:off x="1595438" y="3408363"/>
            <a:ext cx="77787" cy="18415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33" name="Line 329"/>
          <p:cNvSpPr>
            <a:spLocks noChangeShapeType="1"/>
          </p:cNvSpPr>
          <p:nvPr/>
        </p:nvSpPr>
        <p:spPr bwMode="auto">
          <a:xfrm>
            <a:off x="1670050" y="3408363"/>
            <a:ext cx="0" cy="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34" name="Line 330"/>
          <p:cNvSpPr>
            <a:spLocks noChangeShapeType="1"/>
          </p:cNvSpPr>
          <p:nvPr/>
        </p:nvSpPr>
        <p:spPr bwMode="auto">
          <a:xfrm>
            <a:off x="1670050" y="3408363"/>
            <a:ext cx="0" cy="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35" name="Line 331"/>
          <p:cNvSpPr>
            <a:spLocks noChangeShapeType="1"/>
          </p:cNvSpPr>
          <p:nvPr/>
        </p:nvSpPr>
        <p:spPr bwMode="auto">
          <a:xfrm>
            <a:off x="1670050" y="3408363"/>
            <a:ext cx="69850" cy="18415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36" name="Line 332"/>
          <p:cNvSpPr>
            <a:spLocks noChangeShapeType="1"/>
          </p:cNvSpPr>
          <p:nvPr/>
        </p:nvSpPr>
        <p:spPr bwMode="auto">
          <a:xfrm flipV="1">
            <a:off x="1736725" y="3255963"/>
            <a:ext cx="74613" cy="33655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37" name="Line 333"/>
          <p:cNvSpPr>
            <a:spLocks noChangeShapeType="1"/>
          </p:cNvSpPr>
          <p:nvPr/>
        </p:nvSpPr>
        <p:spPr bwMode="auto">
          <a:xfrm flipV="1">
            <a:off x="1808163" y="2554288"/>
            <a:ext cx="77787" cy="70167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38" name="Line 334"/>
          <p:cNvSpPr>
            <a:spLocks noChangeShapeType="1"/>
          </p:cNvSpPr>
          <p:nvPr/>
        </p:nvSpPr>
        <p:spPr bwMode="auto">
          <a:xfrm>
            <a:off x="1882775" y="2554288"/>
            <a:ext cx="73025" cy="271462"/>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39" name="Line 335"/>
          <p:cNvSpPr>
            <a:spLocks noChangeShapeType="1"/>
          </p:cNvSpPr>
          <p:nvPr/>
        </p:nvSpPr>
        <p:spPr bwMode="auto">
          <a:xfrm>
            <a:off x="1952625" y="2825750"/>
            <a:ext cx="73025" cy="18415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40" name="Line 336"/>
          <p:cNvSpPr>
            <a:spLocks noChangeShapeType="1"/>
          </p:cNvSpPr>
          <p:nvPr/>
        </p:nvSpPr>
        <p:spPr bwMode="auto">
          <a:xfrm>
            <a:off x="2022475" y="3009900"/>
            <a:ext cx="74613" cy="10318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41" name="Line 337"/>
          <p:cNvSpPr>
            <a:spLocks noChangeShapeType="1"/>
          </p:cNvSpPr>
          <p:nvPr/>
        </p:nvSpPr>
        <p:spPr bwMode="auto">
          <a:xfrm>
            <a:off x="2093913" y="3113088"/>
            <a:ext cx="77787" cy="28257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42" name="Line 338"/>
          <p:cNvSpPr>
            <a:spLocks noChangeShapeType="1"/>
          </p:cNvSpPr>
          <p:nvPr/>
        </p:nvSpPr>
        <p:spPr bwMode="auto">
          <a:xfrm flipV="1">
            <a:off x="2168525" y="3028950"/>
            <a:ext cx="74613" cy="36671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43" name="Line 339"/>
          <p:cNvSpPr>
            <a:spLocks noChangeShapeType="1"/>
          </p:cNvSpPr>
          <p:nvPr/>
        </p:nvSpPr>
        <p:spPr bwMode="auto">
          <a:xfrm flipV="1">
            <a:off x="2239963" y="3013075"/>
            <a:ext cx="73025" cy="1587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44" name="Line 340"/>
          <p:cNvSpPr>
            <a:spLocks noChangeShapeType="1"/>
          </p:cNvSpPr>
          <p:nvPr/>
        </p:nvSpPr>
        <p:spPr bwMode="auto">
          <a:xfrm>
            <a:off x="2309813" y="3013075"/>
            <a:ext cx="77787" cy="25876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45" name="Line 341"/>
          <p:cNvSpPr>
            <a:spLocks noChangeShapeType="1"/>
          </p:cNvSpPr>
          <p:nvPr/>
        </p:nvSpPr>
        <p:spPr bwMode="auto">
          <a:xfrm flipV="1">
            <a:off x="2384425" y="3041650"/>
            <a:ext cx="74613" cy="23018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46" name="Line 342"/>
          <p:cNvSpPr>
            <a:spLocks noChangeShapeType="1"/>
          </p:cNvSpPr>
          <p:nvPr/>
        </p:nvSpPr>
        <p:spPr bwMode="auto">
          <a:xfrm>
            <a:off x="2455863" y="3041650"/>
            <a:ext cx="74612" cy="29051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47" name="Line 343"/>
          <p:cNvSpPr>
            <a:spLocks noChangeShapeType="1"/>
          </p:cNvSpPr>
          <p:nvPr/>
        </p:nvSpPr>
        <p:spPr bwMode="auto">
          <a:xfrm>
            <a:off x="2527300" y="3332163"/>
            <a:ext cx="76200" cy="6350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48" name="Line 344"/>
          <p:cNvSpPr>
            <a:spLocks noChangeShapeType="1"/>
          </p:cNvSpPr>
          <p:nvPr/>
        </p:nvSpPr>
        <p:spPr bwMode="auto">
          <a:xfrm flipV="1">
            <a:off x="2600325" y="3116263"/>
            <a:ext cx="74613" cy="27940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49" name="Line 345"/>
          <p:cNvSpPr>
            <a:spLocks noChangeShapeType="1"/>
          </p:cNvSpPr>
          <p:nvPr/>
        </p:nvSpPr>
        <p:spPr bwMode="auto">
          <a:xfrm flipV="1">
            <a:off x="2671763" y="3100388"/>
            <a:ext cx="73025" cy="1587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50" name="Line 346"/>
          <p:cNvSpPr>
            <a:spLocks noChangeShapeType="1"/>
          </p:cNvSpPr>
          <p:nvPr/>
        </p:nvSpPr>
        <p:spPr bwMode="auto">
          <a:xfrm>
            <a:off x="2741613" y="3100388"/>
            <a:ext cx="74612" cy="4445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51" name="Line 347"/>
          <p:cNvSpPr>
            <a:spLocks noChangeShapeType="1"/>
          </p:cNvSpPr>
          <p:nvPr/>
        </p:nvSpPr>
        <p:spPr bwMode="auto">
          <a:xfrm flipV="1">
            <a:off x="2813050" y="2957513"/>
            <a:ext cx="77788" cy="18732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52" name="Line 348"/>
          <p:cNvSpPr>
            <a:spLocks noChangeShapeType="1"/>
          </p:cNvSpPr>
          <p:nvPr/>
        </p:nvSpPr>
        <p:spPr bwMode="auto">
          <a:xfrm flipV="1">
            <a:off x="2887663" y="2754313"/>
            <a:ext cx="74612" cy="20320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53" name="Line 349"/>
          <p:cNvSpPr>
            <a:spLocks noChangeShapeType="1"/>
          </p:cNvSpPr>
          <p:nvPr/>
        </p:nvSpPr>
        <p:spPr bwMode="auto">
          <a:xfrm>
            <a:off x="2959100" y="2754313"/>
            <a:ext cx="73025" cy="131762"/>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54" name="Line 350"/>
          <p:cNvSpPr>
            <a:spLocks noChangeShapeType="1"/>
          </p:cNvSpPr>
          <p:nvPr/>
        </p:nvSpPr>
        <p:spPr bwMode="auto">
          <a:xfrm flipV="1">
            <a:off x="3028950" y="2517775"/>
            <a:ext cx="77788" cy="36830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55" name="Line 351"/>
          <p:cNvSpPr>
            <a:spLocks noChangeShapeType="1"/>
          </p:cNvSpPr>
          <p:nvPr/>
        </p:nvSpPr>
        <p:spPr bwMode="auto">
          <a:xfrm>
            <a:off x="3103563" y="2517775"/>
            <a:ext cx="73025" cy="7302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56" name="Line 352"/>
          <p:cNvSpPr>
            <a:spLocks noChangeShapeType="1"/>
          </p:cNvSpPr>
          <p:nvPr/>
        </p:nvSpPr>
        <p:spPr bwMode="auto">
          <a:xfrm flipV="1">
            <a:off x="3173413" y="2306638"/>
            <a:ext cx="74612" cy="284162"/>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57" name="Line 353"/>
          <p:cNvSpPr>
            <a:spLocks noChangeShapeType="1"/>
          </p:cNvSpPr>
          <p:nvPr/>
        </p:nvSpPr>
        <p:spPr bwMode="auto">
          <a:xfrm>
            <a:off x="3244850" y="2306638"/>
            <a:ext cx="74613" cy="54292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58" name="Line 354"/>
          <p:cNvSpPr>
            <a:spLocks noChangeShapeType="1"/>
          </p:cNvSpPr>
          <p:nvPr/>
        </p:nvSpPr>
        <p:spPr bwMode="auto">
          <a:xfrm flipV="1">
            <a:off x="3316288" y="2590800"/>
            <a:ext cx="77787" cy="25876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59" name="Line 355"/>
          <p:cNvSpPr>
            <a:spLocks noChangeShapeType="1"/>
          </p:cNvSpPr>
          <p:nvPr/>
        </p:nvSpPr>
        <p:spPr bwMode="auto">
          <a:xfrm>
            <a:off x="3390900" y="2590800"/>
            <a:ext cx="73025" cy="158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60" name="Line 356"/>
          <p:cNvSpPr>
            <a:spLocks noChangeShapeType="1"/>
          </p:cNvSpPr>
          <p:nvPr/>
        </p:nvSpPr>
        <p:spPr bwMode="auto">
          <a:xfrm flipV="1">
            <a:off x="3460750" y="2554288"/>
            <a:ext cx="74613" cy="36512"/>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61" name="Line 357"/>
          <p:cNvSpPr>
            <a:spLocks noChangeShapeType="1"/>
          </p:cNvSpPr>
          <p:nvPr/>
        </p:nvSpPr>
        <p:spPr bwMode="auto">
          <a:xfrm>
            <a:off x="3532188" y="2554288"/>
            <a:ext cx="77787" cy="55562"/>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62" name="Line 358"/>
          <p:cNvSpPr>
            <a:spLocks noChangeShapeType="1"/>
          </p:cNvSpPr>
          <p:nvPr/>
        </p:nvSpPr>
        <p:spPr bwMode="auto">
          <a:xfrm>
            <a:off x="3606800" y="2609850"/>
            <a:ext cx="74613" cy="52228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1063" name="Freeform 359"/>
          <p:cNvSpPr>
            <a:spLocks/>
          </p:cNvSpPr>
          <p:nvPr/>
        </p:nvSpPr>
        <p:spPr bwMode="auto">
          <a:xfrm>
            <a:off x="777875" y="3152775"/>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64" name="Freeform 360"/>
          <p:cNvSpPr>
            <a:spLocks/>
          </p:cNvSpPr>
          <p:nvPr/>
        </p:nvSpPr>
        <p:spPr bwMode="auto">
          <a:xfrm>
            <a:off x="847725" y="3168650"/>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65" name="Freeform 361"/>
          <p:cNvSpPr>
            <a:spLocks/>
          </p:cNvSpPr>
          <p:nvPr/>
        </p:nvSpPr>
        <p:spPr bwMode="auto">
          <a:xfrm>
            <a:off x="922338" y="3244850"/>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66" name="Freeform 362"/>
          <p:cNvSpPr>
            <a:spLocks/>
          </p:cNvSpPr>
          <p:nvPr/>
        </p:nvSpPr>
        <p:spPr bwMode="auto">
          <a:xfrm>
            <a:off x="996950" y="3097213"/>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67" name="Freeform 363"/>
          <p:cNvSpPr>
            <a:spLocks/>
          </p:cNvSpPr>
          <p:nvPr/>
        </p:nvSpPr>
        <p:spPr bwMode="auto">
          <a:xfrm>
            <a:off x="1068388" y="3535363"/>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68" name="Freeform 364"/>
          <p:cNvSpPr>
            <a:spLocks/>
          </p:cNvSpPr>
          <p:nvPr/>
        </p:nvSpPr>
        <p:spPr bwMode="auto">
          <a:xfrm>
            <a:off x="1143000" y="3086100"/>
            <a:ext cx="42863" cy="30163"/>
          </a:xfrm>
          <a:custGeom>
            <a:avLst/>
            <a:gdLst/>
            <a:ahLst/>
            <a:cxnLst>
              <a:cxn ang="0">
                <a:pos x="16" y="0"/>
              </a:cxn>
              <a:cxn ang="0">
                <a:pos x="32" y="15"/>
              </a:cxn>
              <a:cxn ang="0">
                <a:pos x="16" y="31"/>
              </a:cxn>
              <a:cxn ang="0">
                <a:pos x="0" y="15"/>
              </a:cxn>
              <a:cxn ang="0">
                <a:pos x="16" y="0"/>
              </a:cxn>
            </a:cxnLst>
            <a:rect l="0" t="0" r="r" b="b"/>
            <a:pathLst>
              <a:path w="32" h="31">
                <a:moveTo>
                  <a:pt x="16" y="0"/>
                </a:moveTo>
                <a:lnTo>
                  <a:pt x="32" y="15"/>
                </a:lnTo>
                <a:lnTo>
                  <a:pt x="16" y="31"/>
                </a:lnTo>
                <a:lnTo>
                  <a:pt x="0" y="15"/>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69" name="Freeform 365"/>
          <p:cNvSpPr>
            <a:spLocks/>
          </p:cNvSpPr>
          <p:nvPr/>
        </p:nvSpPr>
        <p:spPr bwMode="auto">
          <a:xfrm>
            <a:off x="1214438" y="2714625"/>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70" name="Freeform 366"/>
          <p:cNvSpPr>
            <a:spLocks/>
          </p:cNvSpPr>
          <p:nvPr/>
        </p:nvSpPr>
        <p:spPr bwMode="auto">
          <a:xfrm>
            <a:off x="1289050" y="2901950"/>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71" name="Freeform 367"/>
          <p:cNvSpPr>
            <a:spLocks/>
          </p:cNvSpPr>
          <p:nvPr/>
        </p:nvSpPr>
        <p:spPr bwMode="auto">
          <a:xfrm>
            <a:off x="1360488" y="2593975"/>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72" name="Freeform 368"/>
          <p:cNvSpPr>
            <a:spLocks/>
          </p:cNvSpPr>
          <p:nvPr/>
        </p:nvSpPr>
        <p:spPr bwMode="auto">
          <a:xfrm>
            <a:off x="1433513" y="2997200"/>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73" name="Freeform 369"/>
          <p:cNvSpPr>
            <a:spLocks/>
          </p:cNvSpPr>
          <p:nvPr/>
        </p:nvSpPr>
        <p:spPr bwMode="auto">
          <a:xfrm>
            <a:off x="1508125" y="3516313"/>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74" name="Freeform 370"/>
          <p:cNvSpPr>
            <a:spLocks/>
          </p:cNvSpPr>
          <p:nvPr/>
        </p:nvSpPr>
        <p:spPr bwMode="auto">
          <a:xfrm>
            <a:off x="1579563" y="3575050"/>
            <a:ext cx="42862" cy="33338"/>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75" name="Freeform 371"/>
          <p:cNvSpPr>
            <a:spLocks/>
          </p:cNvSpPr>
          <p:nvPr/>
        </p:nvSpPr>
        <p:spPr bwMode="auto">
          <a:xfrm>
            <a:off x="1654175" y="3392488"/>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76" name="Freeform 372"/>
          <p:cNvSpPr>
            <a:spLocks/>
          </p:cNvSpPr>
          <p:nvPr/>
        </p:nvSpPr>
        <p:spPr bwMode="auto">
          <a:xfrm>
            <a:off x="1654175" y="3392488"/>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77" name="Freeform 373"/>
          <p:cNvSpPr>
            <a:spLocks/>
          </p:cNvSpPr>
          <p:nvPr/>
        </p:nvSpPr>
        <p:spPr bwMode="auto">
          <a:xfrm>
            <a:off x="1654175" y="3392488"/>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78" name="Freeform 374"/>
          <p:cNvSpPr>
            <a:spLocks/>
          </p:cNvSpPr>
          <p:nvPr/>
        </p:nvSpPr>
        <p:spPr bwMode="auto">
          <a:xfrm>
            <a:off x="1720850" y="3575050"/>
            <a:ext cx="42863" cy="33338"/>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79" name="Freeform 375"/>
          <p:cNvSpPr>
            <a:spLocks/>
          </p:cNvSpPr>
          <p:nvPr/>
        </p:nvSpPr>
        <p:spPr bwMode="auto">
          <a:xfrm>
            <a:off x="1792288" y="3240088"/>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80" name="Freeform 376"/>
          <p:cNvSpPr>
            <a:spLocks/>
          </p:cNvSpPr>
          <p:nvPr/>
        </p:nvSpPr>
        <p:spPr bwMode="auto">
          <a:xfrm>
            <a:off x="1866900" y="2538413"/>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81" name="Freeform 377"/>
          <p:cNvSpPr>
            <a:spLocks/>
          </p:cNvSpPr>
          <p:nvPr/>
        </p:nvSpPr>
        <p:spPr bwMode="auto">
          <a:xfrm>
            <a:off x="1936750" y="2809875"/>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82" name="Freeform 378"/>
          <p:cNvSpPr>
            <a:spLocks/>
          </p:cNvSpPr>
          <p:nvPr/>
        </p:nvSpPr>
        <p:spPr bwMode="auto">
          <a:xfrm>
            <a:off x="2006600" y="2994025"/>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83" name="Freeform 379"/>
          <p:cNvSpPr>
            <a:spLocks/>
          </p:cNvSpPr>
          <p:nvPr/>
        </p:nvSpPr>
        <p:spPr bwMode="auto">
          <a:xfrm>
            <a:off x="2078038" y="3097213"/>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84" name="Freeform 380"/>
          <p:cNvSpPr>
            <a:spLocks/>
          </p:cNvSpPr>
          <p:nvPr/>
        </p:nvSpPr>
        <p:spPr bwMode="auto">
          <a:xfrm>
            <a:off x="2152650" y="3379788"/>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85" name="Freeform 381"/>
          <p:cNvSpPr>
            <a:spLocks/>
          </p:cNvSpPr>
          <p:nvPr/>
        </p:nvSpPr>
        <p:spPr bwMode="auto">
          <a:xfrm>
            <a:off x="2224088" y="3013075"/>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86" name="Freeform 382"/>
          <p:cNvSpPr>
            <a:spLocks/>
          </p:cNvSpPr>
          <p:nvPr/>
        </p:nvSpPr>
        <p:spPr bwMode="auto">
          <a:xfrm>
            <a:off x="2293938" y="2997200"/>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87" name="Freeform 383"/>
          <p:cNvSpPr>
            <a:spLocks/>
          </p:cNvSpPr>
          <p:nvPr/>
        </p:nvSpPr>
        <p:spPr bwMode="auto">
          <a:xfrm>
            <a:off x="2368550" y="3255963"/>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88" name="Freeform 384"/>
          <p:cNvSpPr>
            <a:spLocks/>
          </p:cNvSpPr>
          <p:nvPr/>
        </p:nvSpPr>
        <p:spPr bwMode="auto">
          <a:xfrm>
            <a:off x="2439988" y="3025775"/>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89" name="Freeform 385"/>
          <p:cNvSpPr>
            <a:spLocks/>
          </p:cNvSpPr>
          <p:nvPr/>
        </p:nvSpPr>
        <p:spPr bwMode="auto">
          <a:xfrm>
            <a:off x="2511425" y="3316288"/>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90" name="Freeform 386"/>
          <p:cNvSpPr>
            <a:spLocks/>
          </p:cNvSpPr>
          <p:nvPr/>
        </p:nvSpPr>
        <p:spPr bwMode="auto">
          <a:xfrm>
            <a:off x="2584450" y="3379788"/>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91" name="Freeform 387"/>
          <p:cNvSpPr>
            <a:spLocks/>
          </p:cNvSpPr>
          <p:nvPr/>
        </p:nvSpPr>
        <p:spPr bwMode="auto">
          <a:xfrm>
            <a:off x="2655888" y="3100388"/>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92" name="Freeform 388"/>
          <p:cNvSpPr>
            <a:spLocks/>
          </p:cNvSpPr>
          <p:nvPr/>
        </p:nvSpPr>
        <p:spPr bwMode="auto">
          <a:xfrm>
            <a:off x="2725738" y="3086100"/>
            <a:ext cx="42862" cy="30163"/>
          </a:xfrm>
          <a:custGeom>
            <a:avLst/>
            <a:gdLst/>
            <a:ahLst/>
            <a:cxnLst>
              <a:cxn ang="0">
                <a:pos x="16" y="0"/>
              </a:cxn>
              <a:cxn ang="0">
                <a:pos x="32" y="15"/>
              </a:cxn>
              <a:cxn ang="0">
                <a:pos x="16" y="31"/>
              </a:cxn>
              <a:cxn ang="0">
                <a:pos x="0" y="15"/>
              </a:cxn>
              <a:cxn ang="0">
                <a:pos x="16" y="0"/>
              </a:cxn>
            </a:cxnLst>
            <a:rect l="0" t="0" r="r" b="b"/>
            <a:pathLst>
              <a:path w="32" h="31">
                <a:moveTo>
                  <a:pt x="16" y="0"/>
                </a:moveTo>
                <a:lnTo>
                  <a:pt x="32" y="15"/>
                </a:lnTo>
                <a:lnTo>
                  <a:pt x="16" y="31"/>
                </a:lnTo>
                <a:lnTo>
                  <a:pt x="0" y="15"/>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93" name="Freeform 389"/>
          <p:cNvSpPr>
            <a:spLocks/>
          </p:cNvSpPr>
          <p:nvPr/>
        </p:nvSpPr>
        <p:spPr bwMode="auto">
          <a:xfrm>
            <a:off x="2797175" y="3128963"/>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94" name="Freeform 390"/>
          <p:cNvSpPr>
            <a:spLocks/>
          </p:cNvSpPr>
          <p:nvPr/>
        </p:nvSpPr>
        <p:spPr bwMode="auto">
          <a:xfrm>
            <a:off x="2871788" y="2941638"/>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95" name="Freeform 391"/>
          <p:cNvSpPr>
            <a:spLocks/>
          </p:cNvSpPr>
          <p:nvPr/>
        </p:nvSpPr>
        <p:spPr bwMode="auto">
          <a:xfrm>
            <a:off x="2943225" y="2738438"/>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96" name="Freeform 392"/>
          <p:cNvSpPr>
            <a:spLocks/>
          </p:cNvSpPr>
          <p:nvPr/>
        </p:nvSpPr>
        <p:spPr bwMode="auto">
          <a:xfrm>
            <a:off x="3013075" y="2870200"/>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97" name="Freeform 393"/>
          <p:cNvSpPr>
            <a:spLocks/>
          </p:cNvSpPr>
          <p:nvPr/>
        </p:nvSpPr>
        <p:spPr bwMode="auto">
          <a:xfrm>
            <a:off x="3089275" y="2501900"/>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98" name="Freeform 394"/>
          <p:cNvSpPr>
            <a:spLocks/>
          </p:cNvSpPr>
          <p:nvPr/>
        </p:nvSpPr>
        <p:spPr bwMode="auto">
          <a:xfrm>
            <a:off x="3159125" y="2573338"/>
            <a:ext cx="42863" cy="33337"/>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099" name="Freeform 395"/>
          <p:cNvSpPr>
            <a:spLocks/>
          </p:cNvSpPr>
          <p:nvPr/>
        </p:nvSpPr>
        <p:spPr bwMode="auto">
          <a:xfrm>
            <a:off x="3228975" y="2290763"/>
            <a:ext cx="42863" cy="33337"/>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100" name="Freeform 396"/>
          <p:cNvSpPr>
            <a:spLocks/>
          </p:cNvSpPr>
          <p:nvPr/>
        </p:nvSpPr>
        <p:spPr bwMode="auto">
          <a:xfrm>
            <a:off x="3300413" y="2833688"/>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101" name="Freeform 397"/>
          <p:cNvSpPr>
            <a:spLocks/>
          </p:cNvSpPr>
          <p:nvPr/>
        </p:nvSpPr>
        <p:spPr bwMode="auto">
          <a:xfrm>
            <a:off x="3375025" y="2573338"/>
            <a:ext cx="42863" cy="33337"/>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102" name="Freeform 398"/>
          <p:cNvSpPr>
            <a:spLocks/>
          </p:cNvSpPr>
          <p:nvPr/>
        </p:nvSpPr>
        <p:spPr bwMode="auto">
          <a:xfrm>
            <a:off x="3446463" y="2573338"/>
            <a:ext cx="42862" cy="33337"/>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103" name="Freeform 399"/>
          <p:cNvSpPr>
            <a:spLocks/>
          </p:cNvSpPr>
          <p:nvPr/>
        </p:nvSpPr>
        <p:spPr bwMode="auto">
          <a:xfrm>
            <a:off x="3516313" y="2538413"/>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104" name="Freeform 400"/>
          <p:cNvSpPr>
            <a:spLocks/>
          </p:cNvSpPr>
          <p:nvPr/>
        </p:nvSpPr>
        <p:spPr bwMode="auto">
          <a:xfrm>
            <a:off x="3590925" y="2593975"/>
            <a:ext cx="42863"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105" name="Freeform 401"/>
          <p:cNvSpPr>
            <a:spLocks/>
          </p:cNvSpPr>
          <p:nvPr/>
        </p:nvSpPr>
        <p:spPr bwMode="auto">
          <a:xfrm>
            <a:off x="3662363" y="3116263"/>
            <a:ext cx="42862" cy="3175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1106" name="Rectangle 402"/>
          <p:cNvSpPr>
            <a:spLocks noChangeArrowheads="1"/>
          </p:cNvSpPr>
          <p:nvPr/>
        </p:nvSpPr>
        <p:spPr bwMode="auto">
          <a:xfrm>
            <a:off x="846138" y="2047875"/>
            <a:ext cx="817562" cy="212725"/>
          </a:xfrm>
          <a:prstGeom prst="rect">
            <a:avLst/>
          </a:prstGeom>
          <a:noFill/>
          <a:ln w="9525">
            <a:noFill/>
            <a:miter lim="800000"/>
            <a:headEnd/>
            <a:tailEnd/>
          </a:ln>
        </p:spPr>
        <p:txBody>
          <a:bodyPr wrap="none" lIns="0" tIns="0" rIns="0" bIns="0">
            <a:prstTxWarp prst="textNoShape">
              <a:avLst/>
            </a:prstTxWarp>
            <a:spAutoFit/>
          </a:bodyPr>
          <a:lstStyle/>
          <a:p>
            <a:r>
              <a:rPr lang="en-US" sz="1400" b="1" dirty="0">
                <a:solidFill>
                  <a:srgbClr val="FF0000"/>
                </a:solidFill>
              </a:rPr>
              <a:t>Interactor</a:t>
            </a:r>
            <a:endParaRPr lang="en-US" sz="1400" dirty="0">
              <a:solidFill>
                <a:srgbClr val="FF0000"/>
              </a:solidFill>
              <a:latin typeface="Times New Roman" pitchFamily="-65" charset="0"/>
            </a:endParaRPr>
          </a:p>
        </p:txBody>
      </p:sp>
      <p:sp>
        <p:nvSpPr>
          <p:cNvPr id="201107" name="Rectangle 403"/>
          <p:cNvSpPr>
            <a:spLocks noChangeArrowheads="1"/>
          </p:cNvSpPr>
          <p:nvPr/>
        </p:nvSpPr>
        <p:spPr bwMode="auto">
          <a:xfrm>
            <a:off x="601663" y="3651250"/>
            <a:ext cx="69850"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0</a:t>
            </a:r>
            <a:endParaRPr lang="en-US" sz="2400" dirty="0">
              <a:latin typeface="Times New Roman" pitchFamily="-65" charset="0"/>
            </a:endParaRPr>
          </a:p>
        </p:txBody>
      </p:sp>
      <p:sp>
        <p:nvSpPr>
          <p:cNvPr id="201108" name="Rectangle 404"/>
          <p:cNvSpPr>
            <a:spLocks noChangeArrowheads="1"/>
          </p:cNvSpPr>
          <p:nvPr/>
        </p:nvSpPr>
        <p:spPr bwMode="auto">
          <a:xfrm>
            <a:off x="514350" y="3371850"/>
            <a:ext cx="209550"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100</a:t>
            </a:r>
            <a:endParaRPr lang="en-US" sz="2400" dirty="0">
              <a:latin typeface="Times New Roman" pitchFamily="-65" charset="0"/>
            </a:endParaRPr>
          </a:p>
        </p:txBody>
      </p:sp>
      <p:sp>
        <p:nvSpPr>
          <p:cNvPr id="201109" name="Rectangle 405"/>
          <p:cNvSpPr>
            <a:spLocks noChangeArrowheads="1"/>
          </p:cNvSpPr>
          <p:nvPr/>
        </p:nvSpPr>
        <p:spPr bwMode="auto">
          <a:xfrm>
            <a:off x="514350" y="3087688"/>
            <a:ext cx="209550"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200</a:t>
            </a:r>
            <a:endParaRPr lang="en-US" sz="2400" dirty="0">
              <a:latin typeface="Times New Roman" pitchFamily="-65" charset="0"/>
            </a:endParaRPr>
          </a:p>
        </p:txBody>
      </p:sp>
      <p:sp>
        <p:nvSpPr>
          <p:cNvPr id="201110" name="Rectangle 406"/>
          <p:cNvSpPr>
            <a:spLocks noChangeArrowheads="1"/>
          </p:cNvSpPr>
          <p:nvPr/>
        </p:nvSpPr>
        <p:spPr bwMode="auto">
          <a:xfrm>
            <a:off x="514350" y="2809875"/>
            <a:ext cx="209550"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300</a:t>
            </a:r>
            <a:endParaRPr lang="en-US" sz="2400" dirty="0">
              <a:latin typeface="Times New Roman" pitchFamily="-65" charset="0"/>
            </a:endParaRPr>
          </a:p>
        </p:txBody>
      </p:sp>
      <p:sp>
        <p:nvSpPr>
          <p:cNvPr id="201111" name="Rectangle 407"/>
          <p:cNvSpPr>
            <a:spLocks noChangeArrowheads="1"/>
          </p:cNvSpPr>
          <p:nvPr/>
        </p:nvSpPr>
        <p:spPr bwMode="auto">
          <a:xfrm>
            <a:off x="514350" y="2530475"/>
            <a:ext cx="209550"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400</a:t>
            </a:r>
            <a:endParaRPr lang="en-US" sz="2400" dirty="0">
              <a:latin typeface="Times New Roman" pitchFamily="-65" charset="0"/>
            </a:endParaRPr>
          </a:p>
        </p:txBody>
      </p:sp>
      <p:sp>
        <p:nvSpPr>
          <p:cNvPr id="201112" name="Rectangle 408"/>
          <p:cNvSpPr>
            <a:spLocks noChangeArrowheads="1"/>
          </p:cNvSpPr>
          <p:nvPr/>
        </p:nvSpPr>
        <p:spPr bwMode="auto">
          <a:xfrm>
            <a:off x="514350" y="2247900"/>
            <a:ext cx="209550"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500</a:t>
            </a:r>
            <a:endParaRPr lang="en-US" sz="2400" dirty="0">
              <a:latin typeface="Times New Roman" pitchFamily="-65" charset="0"/>
            </a:endParaRPr>
          </a:p>
        </p:txBody>
      </p:sp>
      <p:sp>
        <p:nvSpPr>
          <p:cNvPr id="201113" name="Rectangle 409"/>
          <p:cNvSpPr>
            <a:spLocks noChangeArrowheads="1"/>
          </p:cNvSpPr>
          <p:nvPr/>
        </p:nvSpPr>
        <p:spPr bwMode="auto">
          <a:xfrm>
            <a:off x="514350" y="1968500"/>
            <a:ext cx="209550"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600</a:t>
            </a:r>
            <a:endParaRPr lang="en-US" sz="2400" dirty="0">
              <a:latin typeface="Times New Roman" pitchFamily="-65" charset="0"/>
            </a:endParaRPr>
          </a:p>
        </p:txBody>
      </p:sp>
      <p:sp>
        <p:nvSpPr>
          <p:cNvPr id="201114" name="Rectangle 410"/>
          <p:cNvSpPr>
            <a:spLocks noChangeArrowheads="1"/>
          </p:cNvSpPr>
          <p:nvPr/>
        </p:nvSpPr>
        <p:spPr bwMode="auto">
          <a:xfrm>
            <a:off x="774700" y="3762375"/>
            <a:ext cx="69850"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0</a:t>
            </a:r>
            <a:endParaRPr lang="en-US" sz="2400" dirty="0">
              <a:latin typeface="Times New Roman" pitchFamily="-65" charset="0"/>
            </a:endParaRPr>
          </a:p>
        </p:txBody>
      </p:sp>
      <p:sp>
        <p:nvSpPr>
          <p:cNvPr id="201115" name="Rectangle 411"/>
          <p:cNvSpPr>
            <a:spLocks noChangeArrowheads="1"/>
          </p:cNvSpPr>
          <p:nvPr/>
        </p:nvSpPr>
        <p:spPr bwMode="auto">
          <a:xfrm>
            <a:off x="1174750" y="3762375"/>
            <a:ext cx="174625"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0.2</a:t>
            </a:r>
            <a:endParaRPr lang="en-US" sz="2400" dirty="0">
              <a:latin typeface="Times New Roman" pitchFamily="-65" charset="0"/>
            </a:endParaRPr>
          </a:p>
        </p:txBody>
      </p:sp>
      <p:sp>
        <p:nvSpPr>
          <p:cNvPr id="201116" name="Rectangle 412"/>
          <p:cNvSpPr>
            <a:spLocks noChangeArrowheads="1"/>
          </p:cNvSpPr>
          <p:nvPr/>
        </p:nvSpPr>
        <p:spPr bwMode="auto">
          <a:xfrm>
            <a:off x="1611313" y="3762375"/>
            <a:ext cx="174625"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0.4</a:t>
            </a:r>
            <a:endParaRPr lang="en-US" sz="2400" dirty="0">
              <a:latin typeface="Times New Roman" pitchFamily="-65" charset="0"/>
            </a:endParaRPr>
          </a:p>
        </p:txBody>
      </p:sp>
      <p:sp>
        <p:nvSpPr>
          <p:cNvPr id="201117" name="Rectangle 413"/>
          <p:cNvSpPr>
            <a:spLocks noChangeArrowheads="1"/>
          </p:cNvSpPr>
          <p:nvPr/>
        </p:nvSpPr>
        <p:spPr bwMode="auto">
          <a:xfrm>
            <a:off x="2046288" y="3762375"/>
            <a:ext cx="174625"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0.6</a:t>
            </a:r>
            <a:endParaRPr lang="en-US" sz="2400" dirty="0">
              <a:latin typeface="Times New Roman" pitchFamily="-65" charset="0"/>
            </a:endParaRPr>
          </a:p>
        </p:txBody>
      </p:sp>
      <p:sp>
        <p:nvSpPr>
          <p:cNvPr id="201118" name="Rectangle 414"/>
          <p:cNvSpPr>
            <a:spLocks noChangeArrowheads="1"/>
          </p:cNvSpPr>
          <p:nvPr/>
        </p:nvSpPr>
        <p:spPr bwMode="auto">
          <a:xfrm>
            <a:off x="2479675" y="3762375"/>
            <a:ext cx="174625"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0.8</a:t>
            </a:r>
            <a:endParaRPr lang="en-US" sz="2400" dirty="0">
              <a:latin typeface="Times New Roman" pitchFamily="-65" charset="0"/>
            </a:endParaRPr>
          </a:p>
        </p:txBody>
      </p:sp>
      <p:sp>
        <p:nvSpPr>
          <p:cNvPr id="201119" name="Rectangle 415"/>
          <p:cNvSpPr>
            <a:spLocks noChangeArrowheads="1"/>
          </p:cNvSpPr>
          <p:nvPr/>
        </p:nvSpPr>
        <p:spPr bwMode="auto">
          <a:xfrm>
            <a:off x="2951163" y="3762375"/>
            <a:ext cx="69850"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1</a:t>
            </a:r>
            <a:endParaRPr lang="en-US" sz="2400" dirty="0">
              <a:latin typeface="Times New Roman" pitchFamily="-65" charset="0"/>
            </a:endParaRPr>
          </a:p>
        </p:txBody>
      </p:sp>
      <p:sp>
        <p:nvSpPr>
          <p:cNvPr id="201120" name="Rectangle 416"/>
          <p:cNvSpPr>
            <a:spLocks noChangeArrowheads="1"/>
          </p:cNvSpPr>
          <p:nvPr/>
        </p:nvSpPr>
        <p:spPr bwMode="auto">
          <a:xfrm>
            <a:off x="3351213" y="3762375"/>
            <a:ext cx="174625"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1.2</a:t>
            </a:r>
            <a:endParaRPr lang="en-US" sz="2400" dirty="0">
              <a:latin typeface="Times New Roman" pitchFamily="-65" charset="0"/>
            </a:endParaRPr>
          </a:p>
        </p:txBody>
      </p:sp>
      <p:sp>
        <p:nvSpPr>
          <p:cNvPr id="201121" name="Rectangle 417"/>
          <p:cNvSpPr>
            <a:spLocks noChangeArrowheads="1"/>
          </p:cNvSpPr>
          <p:nvPr/>
        </p:nvSpPr>
        <p:spPr bwMode="auto">
          <a:xfrm>
            <a:off x="3786188" y="3762375"/>
            <a:ext cx="174625" cy="152400"/>
          </a:xfrm>
          <a:prstGeom prst="rect">
            <a:avLst/>
          </a:prstGeom>
          <a:noFill/>
          <a:ln w="9525">
            <a:noFill/>
            <a:miter lim="800000"/>
            <a:headEnd/>
            <a:tailEnd/>
          </a:ln>
        </p:spPr>
        <p:txBody>
          <a:bodyPr wrap="none" lIns="0" tIns="0" rIns="0" bIns="0">
            <a:prstTxWarp prst="textNoShape">
              <a:avLst/>
            </a:prstTxWarp>
            <a:spAutoFit/>
          </a:bodyPr>
          <a:lstStyle/>
          <a:p>
            <a:r>
              <a:rPr lang="en-US" sz="1000" dirty="0">
                <a:solidFill>
                  <a:srgbClr val="000000"/>
                </a:solidFill>
              </a:rPr>
              <a:t>1.4</a:t>
            </a:r>
            <a:endParaRPr lang="en-US" sz="2400" dirty="0">
              <a:latin typeface="Times New Roman" pitchFamily="-65" charset="0"/>
            </a:endParaRPr>
          </a:p>
        </p:txBody>
      </p:sp>
      <p:sp>
        <p:nvSpPr>
          <p:cNvPr id="201122" name="Text Box 418"/>
          <p:cNvSpPr txBox="1">
            <a:spLocks noChangeArrowheads="1"/>
          </p:cNvSpPr>
          <p:nvPr/>
        </p:nvSpPr>
        <p:spPr bwMode="auto">
          <a:xfrm>
            <a:off x="528638" y="1268413"/>
            <a:ext cx="3511550" cy="677862"/>
          </a:xfrm>
          <a:prstGeom prst="rect">
            <a:avLst/>
          </a:prstGeom>
          <a:noFill/>
          <a:ln w="9525">
            <a:noFill/>
            <a:miter lim="800000"/>
            <a:headEnd/>
            <a:tailEnd/>
          </a:ln>
          <a:effectLst/>
        </p:spPr>
        <p:txBody>
          <a:bodyPr>
            <a:prstTxWarp prst="textNoShape">
              <a:avLst/>
            </a:prstTxWarp>
            <a:spAutoFit/>
          </a:bodyPr>
          <a:lstStyle/>
          <a:p>
            <a:pPr algn="ctr">
              <a:lnSpc>
                <a:spcPct val="80000"/>
              </a:lnSpc>
              <a:spcBef>
                <a:spcPct val="50000"/>
              </a:spcBef>
            </a:pPr>
            <a:r>
              <a:rPr lang="en-US" sz="1600" b="1" dirty="0"/>
              <a:t>Instantaneous Velocity of hASCs in Parallel Plate Flow Chamber with P-Selectin Substrate</a:t>
            </a:r>
          </a:p>
        </p:txBody>
      </p:sp>
      <p:sp>
        <p:nvSpPr>
          <p:cNvPr id="201123" name="Rectangle 419"/>
          <p:cNvSpPr>
            <a:spLocks noChangeArrowheads="1"/>
          </p:cNvSpPr>
          <p:nvPr/>
        </p:nvSpPr>
        <p:spPr bwMode="auto">
          <a:xfrm rot="16200000">
            <a:off x="-259556" y="2674144"/>
            <a:ext cx="1236662" cy="152400"/>
          </a:xfrm>
          <a:prstGeom prst="rect">
            <a:avLst/>
          </a:prstGeom>
          <a:noFill/>
          <a:ln w="9525">
            <a:noFill/>
            <a:miter lim="800000"/>
            <a:headEnd/>
            <a:tailEnd/>
          </a:ln>
        </p:spPr>
        <p:txBody>
          <a:bodyPr wrap="none" lIns="0" tIns="0" rIns="0" bIns="0">
            <a:prstTxWarp prst="textNoShape">
              <a:avLst/>
            </a:prstTxWarp>
            <a:spAutoFit/>
          </a:bodyPr>
          <a:lstStyle/>
          <a:p>
            <a:r>
              <a:rPr lang="en-US" sz="1000" b="1" dirty="0">
                <a:solidFill>
                  <a:srgbClr val="000000"/>
                </a:solidFill>
              </a:rPr>
              <a:t>Speed (microns/sec)</a:t>
            </a:r>
            <a:endParaRPr lang="en-US" sz="3200" dirty="0">
              <a:latin typeface="Times New Roman" pitchFamily="-65" charset="0"/>
            </a:endParaRPr>
          </a:p>
        </p:txBody>
      </p:sp>
      <p:grpSp>
        <p:nvGrpSpPr>
          <p:cNvPr id="6" name="Group 424"/>
          <p:cNvGrpSpPr>
            <a:grpSpLocks/>
          </p:cNvGrpSpPr>
          <p:nvPr/>
        </p:nvGrpSpPr>
        <p:grpSpPr bwMode="auto">
          <a:xfrm>
            <a:off x="296863" y="4230688"/>
            <a:ext cx="3648075" cy="2149475"/>
            <a:chOff x="187" y="2665"/>
            <a:chExt cx="2298" cy="1354"/>
          </a:xfrm>
        </p:grpSpPr>
        <p:grpSp>
          <p:nvGrpSpPr>
            <p:cNvPr id="7" name="Group 423"/>
            <p:cNvGrpSpPr>
              <a:grpSpLocks/>
            </p:cNvGrpSpPr>
            <p:nvPr/>
          </p:nvGrpSpPr>
          <p:grpSpPr bwMode="auto">
            <a:xfrm>
              <a:off x="346" y="2665"/>
              <a:ext cx="2139" cy="1214"/>
              <a:chOff x="346" y="2558"/>
              <a:chExt cx="2139" cy="1017"/>
            </a:xfrm>
          </p:grpSpPr>
          <p:sp>
            <p:nvSpPr>
              <p:cNvPr id="200784" name="Line 80"/>
              <p:cNvSpPr>
                <a:spLocks noChangeShapeType="1"/>
              </p:cNvSpPr>
              <p:nvPr/>
            </p:nvSpPr>
            <p:spPr bwMode="auto">
              <a:xfrm>
                <a:off x="505" y="3315"/>
                <a:ext cx="1976"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85" name="Line 81"/>
              <p:cNvSpPr>
                <a:spLocks noChangeShapeType="1"/>
              </p:cNvSpPr>
              <p:nvPr/>
            </p:nvSpPr>
            <p:spPr bwMode="auto">
              <a:xfrm>
                <a:off x="505" y="3169"/>
                <a:ext cx="1976"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86" name="Line 82"/>
              <p:cNvSpPr>
                <a:spLocks noChangeShapeType="1"/>
              </p:cNvSpPr>
              <p:nvPr/>
            </p:nvSpPr>
            <p:spPr bwMode="auto">
              <a:xfrm>
                <a:off x="505" y="3021"/>
                <a:ext cx="1976"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87" name="Line 83"/>
              <p:cNvSpPr>
                <a:spLocks noChangeShapeType="1"/>
              </p:cNvSpPr>
              <p:nvPr/>
            </p:nvSpPr>
            <p:spPr bwMode="auto">
              <a:xfrm flipV="1">
                <a:off x="505" y="2869"/>
                <a:ext cx="1980" cy="3"/>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88" name="Line 84"/>
              <p:cNvSpPr>
                <a:spLocks noChangeShapeType="1"/>
              </p:cNvSpPr>
              <p:nvPr/>
            </p:nvSpPr>
            <p:spPr bwMode="auto">
              <a:xfrm>
                <a:off x="505" y="2727"/>
                <a:ext cx="1976"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89" name="Line 85"/>
              <p:cNvSpPr>
                <a:spLocks noChangeShapeType="1"/>
              </p:cNvSpPr>
              <p:nvPr/>
            </p:nvSpPr>
            <p:spPr bwMode="auto">
              <a:xfrm flipV="1">
                <a:off x="505" y="2575"/>
                <a:ext cx="1976" cy="3"/>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90" name="Rectangle 86"/>
              <p:cNvSpPr>
                <a:spLocks noChangeArrowheads="1"/>
              </p:cNvSpPr>
              <p:nvPr/>
            </p:nvSpPr>
            <p:spPr bwMode="auto">
              <a:xfrm>
                <a:off x="505" y="2578"/>
                <a:ext cx="1976" cy="884"/>
              </a:xfrm>
              <a:prstGeom prst="rect">
                <a:avLst/>
              </a:prstGeom>
              <a:noFill/>
              <a:ln w="6350">
                <a:solidFill>
                  <a:srgbClr val="808080"/>
                </a:solidFill>
                <a:miter lim="800000"/>
                <a:headEnd/>
                <a:tailEnd/>
              </a:ln>
            </p:spPr>
            <p:txBody>
              <a:bodyPr>
                <a:prstTxWarp prst="textNoShape">
                  <a:avLst/>
                </a:prstTxWarp>
              </a:bodyPr>
              <a:lstStyle/>
              <a:p>
                <a:endParaRPr lang="en-US" dirty="0"/>
              </a:p>
            </p:txBody>
          </p:sp>
          <p:sp>
            <p:nvSpPr>
              <p:cNvPr id="200791" name="Line 87"/>
              <p:cNvSpPr>
                <a:spLocks noChangeShapeType="1"/>
              </p:cNvSpPr>
              <p:nvPr/>
            </p:nvSpPr>
            <p:spPr bwMode="auto">
              <a:xfrm>
                <a:off x="505" y="2578"/>
                <a:ext cx="1" cy="884"/>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92" name="Line 88"/>
              <p:cNvSpPr>
                <a:spLocks noChangeShapeType="1"/>
              </p:cNvSpPr>
              <p:nvPr/>
            </p:nvSpPr>
            <p:spPr bwMode="auto">
              <a:xfrm>
                <a:off x="493" y="3462"/>
                <a:ext cx="12"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93" name="Line 89"/>
              <p:cNvSpPr>
                <a:spLocks noChangeShapeType="1"/>
              </p:cNvSpPr>
              <p:nvPr/>
            </p:nvSpPr>
            <p:spPr bwMode="auto">
              <a:xfrm>
                <a:off x="505" y="3462"/>
                <a:ext cx="1976" cy="1"/>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94" name="Line 90"/>
              <p:cNvSpPr>
                <a:spLocks noChangeShapeType="1"/>
              </p:cNvSpPr>
              <p:nvPr/>
            </p:nvSpPr>
            <p:spPr bwMode="auto">
              <a:xfrm flipV="1">
                <a:off x="505" y="3462"/>
                <a:ext cx="1" cy="13"/>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95" name="Line 91"/>
              <p:cNvSpPr>
                <a:spLocks noChangeShapeType="1"/>
              </p:cNvSpPr>
              <p:nvPr/>
            </p:nvSpPr>
            <p:spPr bwMode="auto">
              <a:xfrm flipV="1">
                <a:off x="825" y="3462"/>
                <a:ext cx="1" cy="13"/>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96" name="Line 92"/>
              <p:cNvSpPr>
                <a:spLocks noChangeShapeType="1"/>
              </p:cNvSpPr>
              <p:nvPr/>
            </p:nvSpPr>
            <p:spPr bwMode="auto">
              <a:xfrm flipV="1">
                <a:off x="1142" y="3462"/>
                <a:ext cx="1" cy="13"/>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97" name="Line 93"/>
              <p:cNvSpPr>
                <a:spLocks noChangeShapeType="1"/>
              </p:cNvSpPr>
              <p:nvPr/>
            </p:nvSpPr>
            <p:spPr bwMode="auto">
              <a:xfrm flipV="1">
                <a:off x="1461" y="3462"/>
                <a:ext cx="1" cy="13"/>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98" name="Line 94"/>
              <p:cNvSpPr>
                <a:spLocks noChangeShapeType="1"/>
              </p:cNvSpPr>
              <p:nvPr/>
            </p:nvSpPr>
            <p:spPr bwMode="auto">
              <a:xfrm flipV="1">
                <a:off x="1779" y="3462"/>
                <a:ext cx="1" cy="13"/>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799" name="Line 95"/>
              <p:cNvSpPr>
                <a:spLocks noChangeShapeType="1"/>
              </p:cNvSpPr>
              <p:nvPr/>
            </p:nvSpPr>
            <p:spPr bwMode="auto">
              <a:xfrm flipV="1">
                <a:off x="2098" y="3462"/>
                <a:ext cx="1" cy="13"/>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800" name="Line 96"/>
              <p:cNvSpPr>
                <a:spLocks noChangeShapeType="1"/>
              </p:cNvSpPr>
              <p:nvPr/>
            </p:nvSpPr>
            <p:spPr bwMode="auto">
              <a:xfrm flipV="1">
                <a:off x="2418" y="3462"/>
                <a:ext cx="1" cy="13"/>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00801" name="Line 97"/>
              <p:cNvSpPr>
                <a:spLocks noChangeShapeType="1"/>
              </p:cNvSpPr>
              <p:nvPr/>
            </p:nvSpPr>
            <p:spPr bwMode="auto">
              <a:xfrm flipV="1">
                <a:off x="505" y="3386"/>
                <a:ext cx="20" cy="7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02" name="Line 98"/>
              <p:cNvSpPr>
                <a:spLocks noChangeShapeType="1"/>
              </p:cNvSpPr>
              <p:nvPr/>
            </p:nvSpPr>
            <p:spPr bwMode="auto">
              <a:xfrm>
                <a:off x="525" y="3386"/>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03" name="Line 99"/>
              <p:cNvSpPr>
                <a:spLocks noChangeShapeType="1"/>
              </p:cNvSpPr>
              <p:nvPr/>
            </p:nvSpPr>
            <p:spPr bwMode="auto">
              <a:xfrm>
                <a:off x="548" y="3386"/>
                <a:ext cx="20" cy="3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04" name="Line 100"/>
              <p:cNvSpPr>
                <a:spLocks noChangeShapeType="1"/>
              </p:cNvSpPr>
              <p:nvPr/>
            </p:nvSpPr>
            <p:spPr bwMode="auto">
              <a:xfrm>
                <a:off x="568" y="3424"/>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05" name="Line 101"/>
              <p:cNvSpPr>
                <a:spLocks noChangeShapeType="1"/>
              </p:cNvSpPr>
              <p:nvPr/>
            </p:nvSpPr>
            <p:spPr bwMode="auto">
              <a:xfrm flipV="1">
                <a:off x="588" y="3378"/>
                <a:ext cx="23" cy="4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06" name="Line 102"/>
              <p:cNvSpPr>
                <a:spLocks noChangeShapeType="1"/>
              </p:cNvSpPr>
              <p:nvPr/>
            </p:nvSpPr>
            <p:spPr bwMode="auto">
              <a:xfrm>
                <a:off x="611" y="3378"/>
                <a:ext cx="20" cy="4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07" name="Line 103"/>
              <p:cNvSpPr>
                <a:spLocks noChangeShapeType="1"/>
              </p:cNvSpPr>
              <p:nvPr/>
            </p:nvSpPr>
            <p:spPr bwMode="auto">
              <a:xfrm>
                <a:off x="631" y="3424"/>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08" name="Line 104"/>
              <p:cNvSpPr>
                <a:spLocks noChangeShapeType="1"/>
              </p:cNvSpPr>
              <p:nvPr/>
            </p:nvSpPr>
            <p:spPr bwMode="auto">
              <a:xfrm flipV="1">
                <a:off x="651" y="3378"/>
                <a:ext cx="23" cy="4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09" name="Line 105"/>
              <p:cNvSpPr>
                <a:spLocks noChangeShapeType="1"/>
              </p:cNvSpPr>
              <p:nvPr/>
            </p:nvSpPr>
            <p:spPr bwMode="auto">
              <a:xfrm>
                <a:off x="674" y="3378"/>
                <a:ext cx="20" cy="84"/>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10" name="Line 106"/>
              <p:cNvSpPr>
                <a:spLocks noChangeShapeType="1"/>
              </p:cNvSpPr>
              <p:nvPr/>
            </p:nvSpPr>
            <p:spPr bwMode="auto">
              <a:xfrm flipV="1">
                <a:off x="694" y="3378"/>
                <a:ext cx="22" cy="84"/>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11" name="Line 107"/>
              <p:cNvSpPr>
                <a:spLocks noChangeShapeType="1"/>
              </p:cNvSpPr>
              <p:nvPr/>
            </p:nvSpPr>
            <p:spPr bwMode="auto">
              <a:xfrm>
                <a:off x="716" y="3378"/>
                <a:ext cx="21" cy="4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12" name="Line 108"/>
              <p:cNvSpPr>
                <a:spLocks noChangeShapeType="1"/>
              </p:cNvSpPr>
              <p:nvPr/>
            </p:nvSpPr>
            <p:spPr bwMode="auto">
              <a:xfrm flipV="1">
                <a:off x="737" y="3386"/>
                <a:ext cx="20" cy="3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13" name="Line 109"/>
              <p:cNvSpPr>
                <a:spLocks noChangeShapeType="1"/>
              </p:cNvSpPr>
              <p:nvPr/>
            </p:nvSpPr>
            <p:spPr bwMode="auto">
              <a:xfrm>
                <a:off x="757" y="3386"/>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14" name="Line 110"/>
              <p:cNvSpPr>
                <a:spLocks noChangeShapeType="1"/>
              </p:cNvSpPr>
              <p:nvPr/>
            </p:nvSpPr>
            <p:spPr bwMode="auto">
              <a:xfrm>
                <a:off x="780" y="3386"/>
                <a:ext cx="19"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15" name="Line 111"/>
              <p:cNvSpPr>
                <a:spLocks noChangeShapeType="1"/>
              </p:cNvSpPr>
              <p:nvPr/>
            </p:nvSpPr>
            <p:spPr bwMode="auto">
              <a:xfrm>
                <a:off x="799" y="3386"/>
                <a:ext cx="21" cy="2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16" name="Line 112"/>
              <p:cNvSpPr>
                <a:spLocks noChangeShapeType="1"/>
              </p:cNvSpPr>
              <p:nvPr/>
            </p:nvSpPr>
            <p:spPr bwMode="auto">
              <a:xfrm>
                <a:off x="820" y="3409"/>
                <a:ext cx="22"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17" name="Line 113"/>
              <p:cNvSpPr>
                <a:spLocks noChangeShapeType="1"/>
              </p:cNvSpPr>
              <p:nvPr/>
            </p:nvSpPr>
            <p:spPr bwMode="auto">
              <a:xfrm>
                <a:off x="842" y="3409"/>
                <a:ext cx="21"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18" name="Line 114"/>
              <p:cNvSpPr>
                <a:spLocks noChangeShapeType="1"/>
              </p:cNvSpPr>
              <p:nvPr/>
            </p:nvSpPr>
            <p:spPr bwMode="auto">
              <a:xfrm>
                <a:off x="863" y="3409"/>
                <a:ext cx="19" cy="1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19" name="Line 115"/>
              <p:cNvSpPr>
                <a:spLocks noChangeShapeType="1"/>
              </p:cNvSpPr>
              <p:nvPr/>
            </p:nvSpPr>
            <p:spPr bwMode="auto">
              <a:xfrm>
                <a:off x="882" y="3424"/>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20" name="Line 116"/>
              <p:cNvSpPr>
                <a:spLocks noChangeShapeType="1"/>
              </p:cNvSpPr>
              <p:nvPr/>
            </p:nvSpPr>
            <p:spPr bwMode="auto">
              <a:xfrm>
                <a:off x="905" y="3424"/>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21" name="Line 117"/>
              <p:cNvSpPr>
                <a:spLocks noChangeShapeType="1"/>
              </p:cNvSpPr>
              <p:nvPr/>
            </p:nvSpPr>
            <p:spPr bwMode="auto">
              <a:xfrm>
                <a:off x="925" y="3424"/>
                <a:ext cx="21" cy="3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22" name="Line 118"/>
              <p:cNvSpPr>
                <a:spLocks noChangeShapeType="1"/>
              </p:cNvSpPr>
              <p:nvPr/>
            </p:nvSpPr>
            <p:spPr bwMode="auto">
              <a:xfrm flipV="1">
                <a:off x="946" y="3409"/>
                <a:ext cx="22" cy="5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23" name="Line 119"/>
              <p:cNvSpPr>
                <a:spLocks noChangeShapeType="1"/>
              </p:cNvSpPr>
              <p:nvPr/>
            </p:nvSpPr>
            <p:spPr bwMode="auto">
              <a:xfrm>
                <a:off x="968" y="3409"/>
                <a:ext cx="20" cy="5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24" name="Line 120"/>
              <p:cNvSpPr>
                <a:spLocks noChangeShapeType="1"/>
              </p:cNvSpPr>
              <p:nvPr/>
            </p:nvSpPr>
            <p:spPr bwMode="auto">
              <a:xfrm flipV="1">
                <a:off x="988" y="3409"/>
                <a:ext cx="23" cy="5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25" name="Line 121"/>
              <p:cNvSpPr>
                <a:spLocks noChangeShapeType="1"/>
              </p:cNvSpPr>
              <p:nvPr/>
            </p:nvSpPr>
            <p:spPr bwMode="auto">
              <a:xfrm>
                <a:off x="1011" y="3409"/>
                <a:ext cx="20" cy="1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26" name="Line 122"/>
              <p:cNvSpPr>
                <a:spLocks noChangeShapeType="1"/>
              </p:cNvSpPr>
              <p:nvPr/>
            </p:nvSpPr>
            <p:spPr bwMode="auto">
              <a:xfrm flipV="1">
                <a:off x="1031" y="3409"/>
                <a:ext cx="20" cy="1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27" name="Line 123"/>
              <p:cNvSpPr>
                <a:spLocks noChangeShapeType="1"/>
              </p:cNvSpPr>
              <p:nvPr/>
            </p:nvSpPr>
            <p:spPr bwMode="auto">
              <a:xfrm>
                <a:off x="1051" y="3409"/>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28" name="Line 124"/>
              <p:cNvSpPr>
                <a:spLocks noChangeShapeType="1"/>
              </p:cNvSpPr>
              <p:nvPr/>
            </p:nvSpPr>
            <p:spPr bwMode="auto">
              <a:xfrm>
                <a:off x="1074" y="3409"/>
                <a:ext cx="20" cy="1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29" name="Line 125"/>
              <p:cNvSpPr>
                <a:spLocks noChangeShapeType="1"/>
              </p:cNvSpPr>
              <p:nvPr/>
            </p:nvSpPr>
            <p:spPr bwMode="auto">
              <a:xfrm>
                <a:off x="1094" y="3424"/>
                <a:ext cx="20" cy="3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30" name="Line 126"/>
              <p:cNvSpPr>
                <a:spLocks noChangeShapeType="1"/>
              </p:cNvSpPr>
              <p:nvPr/>
            </p:nvSpPr>
            <p:spPr bwMode="auto">
              <a:xfrm>
                <a:off x="1114" y="3462"/>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31" name="Line 127"/>
              <p:cNvSpPr>
                <a:spLocks noChangeShapeType="1"/>
              </p:cNvSpPr>
              <p:nvPr/>
            </p:nvSpPr>
            <p:spPr bwMode="auto">
              <a:xfrm>
                <a:off x="1137" y="3462"/>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32" name="Line 128"/>
              <p:cNvSpPr>
                <a:spLocks noChangeShapeType="1"/>
              </p:cNvSpPr>
              <p:nvPr/>
            </p:nvSpPr>
            <p:spPr bwMode="auto">
              <a:xfrm>
                <a:off x="1157" y="3462"/>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33" name="Line 129"/>
              <p:cNvSpPr>
                <a:spLocks noChangeShapeType="1"/>
              </p:cNvSpPr>
              <p:nvPr/>
            </p:nvSpPr>
            <p:spPr bwMode="auto">
              <a:xfrm>
                <a:off x="1177" y="3462"/>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34" name="Line 130"/>
              <p:cNvSpPr>
                <a:spLocks noChangeShapeType="1"/>
              </p:cNvSpPr>
              <p:nvPr/>
            </p:nvSpPr>
            <p:spPr bwMode="auto">
              <a:xfrm flipV="1">
                <a:off x="1200" y="3378"/>
                <a:ext cx="20" cy="84"/>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35" name="Line 131"/>
              <p:cNvSpPr>
                <a:spLocks noChangeShapeType="1"/>
              </p:cNvSpPr>
              <p:nvPr/>
            </p:nvSpPr>
            <p:spPr bwMode="auto">
              <a:xfrm>
                <a:off x="1220" y="3378"/>
                <a:ext cx="20" cy="4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36" name="Line 132"/>
              <p:cNvSpPr>
                <a:spLocks noChangeShapeType="1"/>
              </p:cNvSpPr>
              <p:nvPr/>
            </p:nvSpPr>
            <p:spPr bwMode="auto">
              <a:xfrm>
                <a:off x="1240" y="3424"/>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37" name="Line 133"/>
              <p:cNvSpPr>
                <a:spLocks noChangeShapeType="1"/>
              </p:cNvSpPr>
              <p:nvPr/>
            </p:nvSpPr>
            <p:spPr bwMode="auto">
              <a:xfrm>
                <a:off x="1263" y="3424"/>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38" name="Line 134"/>
              <p:cNvSpPr>
                <a:spLocks noChangeShapeType="1"/>
              </p:cNvSpPr>
              <p:nvPr/>
            </p:nvSpPr>
            <p:spPr bwMode="auto">
              <a:xfrm>
                <a:off x="1283" y="3424"/>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39" name="Line 135"/>
              <p:cNvSpPr>
                <a:spLocks noChangeShapeType="1"/>
              </p:cNvSpPr>
              <p:nvPr/>
            </p:nvSpPr>
            <p:spPr bwMode="auto">
              <a:xfrm flipV="1">
                <a:off x="1306" y="3409"/>
                <a:ext cx="20" cy="1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40" name="Line 136"/>
              <p:cNvSpPr>
                <a:spLocks noChangeShapeType="1"/>
              </p:cNvSpPr>
              <p:nvPr/>
            </p:nvSpPr>
            <p:spPr bwMode="auto">
              <a:xfrm>
                <a:off x="1326" y="3409"/>
                <a:ext cx="20" cy="5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41" name="Line 137"/>
              <p:cNvSpPr>
                <a:spLocks noChangeShapeType="1"/>
              </p:cNvSpPr>
              <p:nvPr/>
            </p:nvSpPr>
            <p:spPr bwMode="auto">
              <a:xfrm>
                <a:off x="1346" y="3462"/>
                <a:ext cx="22"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42" name="Line 138"/>
              <p:cNvSpPr>
                <a:spLocks noChangeShapeType="1"/>
              </p:cNvSpPr>
              <p:nvPr/>
            </p:nvSpPr>
            <p:spPr bwMode="auto">
              <a:xfrm>
                <a:off x="1368" y="3462"/>
                <a:ext cx="21"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43" name="Line 139"/>
              <p:cNvSpPr>
                <a:spLocks noChangeShapeType="1"/>
              </p:cNvSpPr>
              <p:nvPr/>
            </p:nvSpPr>
            <p:spPr bwMode="auto">
              <a:xfrm>
                <a:off x="1389" y="3462"/>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44" name="Line 140"/>
              <p:cNvSpPr>
                <a:spLocks noChangeShapeType="1"/>
              </p:cNvSpPr>
              <p:nvPr/>
            </p:nvSpPr>
            <p:spPr bwMode="auto">
              <a:xfrm>
                <a:off x="1409" y="3462"/>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45" name="Line 141"/>
              <p:cNvSpPr>
                <a:spLocks noChangeShapeType="1"/>
              </p:cNvSpPr>
              <p:nvPr/>
            </p:nvSpPr>
            <p:spPr bwMode="auto">
              <a:xfrm>
                <a:off x="1432" y="3462"/>
                <a:ext cx="19"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46" name="Line 142"/>
              <p:cNvSpPr>
                <a:spLocks noChangeShapeType="1"/>
              </p:cNvSpPr>
              <p:nvPr/>
            </p:nvSpPr>
            <p:spPr bwMode="auto">
              <a:xfrm flipV="1">
                <a:off x="1451" y="3424"/>
                <a:ext cx="21" cy="3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47" name="Line 143"/>
              <p:cNvSpPr>
                <a:spLocks noChangeShapeType="1"/>
              </p:cNvSpPr>
              <p:nvPr/>
            </p:nvSpPr>
            <p:spPr bwMode="auto">
              <a:xfrm flipV="1">
                <a:off x="1472" y="3386"/>
                <a:ext cx="22" cy="3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48" name="Line 144"/>
              <p:cNvSpPr>
                <a:spLocks noChangeShapeType="1"/>
              </p:cNvSpPr>
              <p:nvPr/>
            </p:nvSpPr>
            <p:spPr bwMode="auto">
              <a:xfrm>
                <a:off x="1494" y="3386"/>
                <a:ext cx="21" cy="3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49" name="Line 145"/>
              <p:cNvSpPr>
                <a:spLocks noChangeShapeType="1"/>
              </p:cNvSpPr>
              <p:nvPr/>
            </p:nvSpPr>
            <p:spPr bwMode="auto">
              <a:xfrm>
                <a:off x="1515" y="3424"/>
                <a:ext cx="19" cy="3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50" name="Line 146"/>
              <p:cNvSpPr>
                <a:spLocks noChangeShapeType="1"/>
              </p:cNvSpPr>
              <p:nvPr/>
            </p:nvSpPr>
            <p:spPr bwMode="auto">
              <a:xfrm>
                <a:off x="1534" y="3462"/>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51" name="Line 147"/>
              <p:cNvSpPr>
                <a:spLocks noChangeShapeType="1"/>
              </p:cNvSpPr>
              <p:nvPr/>
            </p:nvSpPr>
            <p:spPr bwMode="auto">
              <a:xfrm flipV="1">
                <a:off x="1557" y="3424"/>
                <a:ext cx="20" cy="3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52" name="Line 148"/>
              <p:cNvSpPr>
                <a:spLocks noChangeShapeType="1"/>
              </p:cNvSpPr>
              <p:nvPr/>
            </p:nvSpPr>
            <p:spPr bwMode="auto">
              <a:xfrm>
                <a:off x="1577" y="3424"/>
                <a:ext cx="23" cy="3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53" name="Line 149"/>
              <p:cNvSpPr>
                <a:spLocks noChangeShapeType="1"/>
              </p:cNvSpPr>
              <p:nvPr/>
            </p:nvSpPr>
            <p:spPr bwMode="auto">
              <a:xfrm>
                <a:off x="1600" y="3462"/>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54" name="Line 150"/>
              <p:cNvSpPr>
                <a:spLocks noChangeShapeType="1"/>
              </p:cNvSpPr>
              <p:nvPr/>
            </p:nvSpPr>
            <p:spPr bwMode="auto">
              <a:xfrm>
                <a:off x="1620" y="3462"/>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55" name="Line 151"/>
              <p:cNvSpPr>
                <a:spLocks noChangeShapeType="1"/>
              </p:cNvSpPr>
              <p:nvPr/>
            </p:nvSpPr>
            <p:spPr bwMode="auto">
              <a:xfrm>
                <a:off x="1640" y="3462"/>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56" name="Line 152"/>
              <p:cNvSpPr>
                <a:spLocks noChangeShapeType="1"/>
              </p:cNvSpPr>
              <p:nvPr/>
            </p:nvSpPr>
            <p:spPr bwMode="auto">
              <a:xfrm flipV="1">
                <a:off x="1663" y="3378"/>
                <a:ext cx="20" cy="84"/>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57" name="Line 153"/>
              <p:cNvSpPr>
                <a:spLocks noChangeShapeType="1"/>
              </p:cNvSpPr>
              <p:nvPr/>
            </p:nvSpPr>
            <p:spPr bwMode="auto">
              <a:xfrm flipV="1">
                <a:off x="1683" y="3268"/>
                <a:ext cx="20" cy="11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58" name="Line 154"/>
              <p:cNvSpPr>
                <a:spLocks noChangeShapeType="1"/>
              </p:cNvSpPr>
              <p:nvPr/>
            </p:nvSpPr>
            <p:spPr bwMode="auto">
              <a:xfrm>
                <a:off x="1703" y="3268"/>
                <a:ext cx="23" cy="4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59" name="Line 155"/>
              <p:cNvSpPr>
                <a:spLocks noChangeShapeType="1"/>
              </p:cNvSpPr>
              <p:nvPr/>
            </p:nvSpPr>
            <p:spPr bwMode="auto">
              <a:xfrm>
                <a:off x="1726" y="3311"/>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60" name="Line 156"/>
              <p:cNvSpPr>
                <a:spLocks noChangeShapeType="1"/>
              </p:cNvSpPr>
              <p:nvPr/>
            </p:nvSpPr>
            <p:spPr bwMode="auto">
              <a:xfrm>
                <a:off x="1746" y="3311"/>
                <a:ext cx="20" cy="67"/>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61" name="Line 157"/>
              <p:cNvSpPr>
                <a:spLocks noChangeShapeType="1"/>
              </p:cNvSpPr>
              <p:nvPr/>
            </p:nvSpPr>
            <p:spPr bwMode="auto">
              <a:xfrm>
                <a:off x="1766" y="3378"/>
                <a:ext cx="23"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62" name="Line 158"/>
              <p:cNvSpPr>
                <a:spLocks noChangeShapeType="1"/>
              </p:cNvSpPr>
              <p:nvPr/>
            </p:nvSpPr>
            <p:spPr bwMode="auto">
              <a:xfrm>
                <a:off x="1789" y="3378"/>
                <a:ext cx="20" cy="4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63" name="Line 159"/>
              <p:cNvSpPr>
                <a:spLocks noChangeShapeType="1"/>
              </p:cNvSpPr>
              <p:nvPr/>
            </p:nvSpPr>
            <p:spPr bwMode="auto">
              <a:xfrm flipV="1">
                <a:off x="1809" y="3294"/>
                <a:ext cx="20" cy="13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64" name="Line 160"/>
              <p:cNvSpPr>
                <a:spLocks noChangeShapeType="1"/>
              </p:cNvSpPr>
              <p:nvPr/>
            </p:nvSpPr>
            <p:spPr bwMode="auto">
              <a:xfrm flipV="1">
                <a:off x="1829" y="2969"/>
                <a:ext cx="23" cy="32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65" name="Line 161"/>
              <p:cNvSpPr>
                <a:spLocks noChangeShapeType="1"/>
              </p:cNvSpPr>
              <p:nvPr/>
            </p:nvSpPr>
            <p:spPr bwMode="auto">
              <a:xfrm flipV="1">
                <a:off x="1852" y="2634"/>
                <a:ext cx="20" cy="33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66" name="Line 162"/>
              <p:cNvSpPr>
                <a:spLocks noChangeShapeType="1"/>
              </p:cNvSpPr>
              <p:nvPr/>
            </p:nvSpPr>
            <p:spPr bwMode="auto">
              <a:xfrm>
                <a:off x="1872" y="2634"/>
                <a:ext cx="23" cy="297"/>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67" name="Line 163"/>
              <p:cNvSpPr>
                <a:spLocks noChangeShapeType="1"/>
              </p:cNvSpPr>
              <p:nvPr/>
            </p:nvSpPr>
            <p:spPr bwMode="auto">
              <a:xfrm flipV="1">
                <a:off x="1895" y="2740"/>
                <a:ext cx="19" cy="19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68" name="Line 164"/>
              <p:cNvSpPr>
                <a:spLocks noChangeShapeType="1"/>
              </p:cNvSpPr>
              <p:nvPr/>
            </p:nvSpPr>
            <p:spPr bwMode="auto">
              <a:xfrm>
                <a:off x="1914" y="2740"/>
                <a:ext cx="21" cy="152"/>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69" name="Line 165"/>
              <p:cNvSpPr>
                <a:spLocks noChangeShapeType="1"/>
              </p:cNvSpPr>
              <p:nvPr/>
            </p:nvSpPr>
            <p:spPr bwMode="auto">
              <a:xfrm>
                <a:off x="1935" y="2892"/>
                <a:ext cx="23" cy="72"/>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70" name="Line 166"/>
              <p:cNvSpPr>
                <a:spLocks noChangeShapeType="1"/>
              </p:cNvSpPr>
              <p:nvPr/>
            </p:nvSpPr>
            <p:spPr bwMode="auto">
              <a:xfrm flipV="1">
                <a:off x="1958" y="2892"/>
                <a:ext cx="20" cy="72"/>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71" name="Line 167"/>
              <p:cNvSpPr>
                <a:spLocks noChangeShapeType="1"/>
              </p:cNvSpPr>
              <p:nvPr/>
            </p:nvSpPr>
            <p:spPr bwMode="auto">
              <a:xfrm>
                <a:off x="1978" y="2892"/>
                <a:ext cx="19" cy="5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72" name="Line 168"/>
              <p:cNvSpPr>
                <a:spLocks noChangeShapeType="1"/>
              </p:cNvSpPr>
              <p:nvPr/>
            </p:nvSpPr>
            <p:spPr bwMode="auto">
              <a:xfrm>
                <a:off x="1997" y="2947"/>
                <a:ext cx="23" cy="17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73" name="Line 169"/>
              <p:cNvSpPr>
                <a:spLocks noChangeShapeType="1"/>
              </p:cNvSpPr>
              <p:nvPr/>
            </p:nvSpPr>
            <p:spPr bwMode="auto">
              <a:xfrm>
                <a:off x="2020" y="3118"/>
                <a:ext cx="21" cy="19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74" name="Line 170"/>
              <p:cNvSpPr>
                <a:spLocks noChangeShapeType="1"/>
              </p:cNvSpPr>
              <p:nvPr/>
            </p:nvSpPr>
            <p:spPr bwMode="auto">
              <a:xfrm flipV="1">
                <a:off x="2041" y="3235"/>
                <a:ext cx="20" cy="7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75" name="Line 171"/>
              <p:cNvSpPr>
                <a:spLocks noChangeShapeType="1"/>
              </p:cNvSpPr>
              <p:nvPr/>
            </p:nvSpPr>
            <p:spPr bwMode="auto">
              <a:xfrm flipV="1">
                <a:off x="2061" y="3159"/>
                <a:ext cx="23" cy="7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76" name="Line 172"/>
              <p:cNvSpPr>
                <a:spLocks noChangeShapeType="1"/>
              </p:cNvSpPr>
              <p:nvPr/>
            </p:nvSpPr>
            <p:spPr bwMode="auto">
              <a:xfrm>
                <a:off x="2084" y="3159"/>
                <a:ext cx="19" cy="16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77" name="Line 173"/>
              <p:cNvSpPr>
                <a:spLocks noChangeShapeType="1"/>
              </p:cNvSpPr>
              <p:nvPr/>
            </p:nvSpPr>
            <p:spPr bwMode="auto">
              <a:xfrm>
                <a:off x="2103" y="3325"/>
                <a:ext cx="21" cy="84"/>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78" name="Line 174"/>
              <p:cNvSpPr>
                <a:spLocks noChangeShapeType="1"/>
              </p:cNvSpPr>
              <p:nvPr/>
            </p:nvSpPr>
            <p:spPr bwMode="auto">
              <a:xfrm flipV="1">
                <a:off x="2124" y="3311"/>
                <a:ext cx="22" cy="9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79" name="Line 175"/>
              <p:cNvSpPr>
                <a:spLocks noChangeShapeType="1"/>
              </p:cNvSpPr>
              <p:nvPr/>
            </p:nvSpPr>
            <p:spPr bwMode="auto">
              <a:xfrm flipV="1">
                <a:off x="2146" y="3306"/>
                <a:ext cx="21" cy="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80" name="Line 176"/>
              <p:cNvSpPr>
                <a:spLocks noChangeShapeType="1"/>
              </p:cNvSpPr>
              <p:nvPr/>
            </p:nvSpPr>
            <p:spPr bwMode="auto">
              <a:xfrm flipV="1">
                <a:off x="2167" y="3258"/>
                <a:ext cx="22" cy="4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81" name="Line 177"/>
              <p:cNvSpPr>
                <a:spLocks noChangeShapeType="1"/>
              </p:cNvSpPr>
              <p:nvPr/>
            </p:nvSpPr>
            <p:spPr bwMode="auto">
              <a:xfrm flipV="1">
                <a:off x="2189" y="3053"/>
                <a:ext cx="20" cy="20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82" name="Line 178"/>
              <p:cNvSpPr>
                <a:spLocks noChangeShapeType="1"/>
              </p:cNvSpPr>
              <p:nvPr/>
            </p:nvSpPr>
            <p:spPr bwMode="auto">
              <a:xfrm flipV="1">
                <a:off x="2209" y="2954"/>
                <a:ext cx="20" cy="99"/>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83" name="Line 179"/>
              <p:cNvSpPr>
                <a:spLocks noChangeShapeType="1"/>
              </p:cNvSpPr>
              <p:nvPr/>
            </p:nvSpPr>
            <p:spPr bwMode="auto">
              <a:xfrm flipV="1">
                <a:off x="2229" y="2801"/>
                <a:ext cx="23" cy="153"/>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84" name="Line 180"/>
              <p:cNvSpPr>
                <a:spLocks noChangeShapeType="1"/>
              </p:cNvSpPr>
              <p:nvPr/>
            </p:nvSpPr>
            <p:spPr bwMode="auto">
              <a:xfrm flipV="1">
                <a:off x="2252" y="2663"/>
                <a:ext cx="20" cy="13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85" name="Line 181"/>
              <p:cNvSpPr>
                <a:spLocks noChangeShapeType="1"/>
              </p:cNvSpPr>
              <p:nvPr/>
            </p:nvSpPr>
            <p:spPr bwMode="auto">
              <a:xfrm>
                <a:off x="2272" y="2663"/>
                <a:ext cx="20" cy="4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86" name="Line 182"/>
              <p:cNvSpPr>
                <a:spLocks noChangeShapeType="1"/>
              </p:cNvSpPr>
              <p:nvPr/>
            </p:nvSpPr>
            <p:spPr bwMode="auto">
              <a:xfrm>
                <a:off x="2292" y="2704"/>
                <a:ext cx="23" cy="188"/>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87" name="Line 183"/>
              <p:cNvSpPr>
                <a:spLocks noChangeShapeType="1"/>
              </p:cNvSpPr>
              <p:nvPr/>
            </p:nvSpPr>
            <p:spPr bwMode="auto">
              <a:xfrm>
                <a:off x="2315" y="2892"/>
                <a:ext cx="20" cy="35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88" name="Line 184"/>
              <p:cNvSpPr>
                <a:spLocks noChangeShapeType="1"/>
              </p:cNvSpPr>
              <p:nvPr/>
            </p:nvSpPr>
            <p:spPr bwMode="auto">
              <a:xfrm>
                <a:off x="2335" y="3248"/>
                <a:ext cx="20" cy="130"/>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89" name="Line 185"/>
              <p:cNvSpPr>
                <a:spLocks noChangeShapeType="1"/>
              </p:cNvSpPr>
              <p:nvPr/>
            </p:nvSpPr>
            <p:spPr bwMode="auto">
              <a:xfrm>
                <a:off x="2355" y="3378"/>
                <a:ext cx="23" cy="3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90" name="Line 186"/>
              <p:cNvSpPr>
                <a:spLocks noChangeShapeType="1"/>
              </p:cNvSpPr>
              <p:nvPr/>
            </p:nvSpPr>
            <p:spPr bwMode="auto">
              <a:xfrm>
                <a:off x="2378" y="3409"/>
                <a:ext cx="20" cy="15"/>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91" name="Line 187"/>
              <p:cNvSpPr>
                <a:spLocks noChangeShapeType="1"/>
              </p:cNvSpPr>
              <p:nvPr/>
            </p:nvSpPr>
            <p:spPr bwMode="auto">
              <a:xfrm>
                <a:off x="2398" y="3424"/>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92" name="Line 188"/>
              <p:cNvSpPr>
                <a:spLocks noChangeShapeType="1"/>
              </p:cNvSpPr>
              <p:nvPr/>
            </p:nvSpPr>
            <p:spPr bwMode="auto">
              <a:xfrm flipV="1">
                <a:off x="2418" y="3378"/>
                <a:ext cx="23" cy="46"/>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93" name="Line 189"/>
              <p:cNvSpPr>
                <a:spLocks noChangeShapeType="1"/>
              </p:cNvSpPr>
              <p:nvPr/>
            </p:nvSpPr>
            <p:spPr bwMode="auto">
              <a:xfrm>
                <a:off x="2441" y="3378"/>
                <a:ext cx="20" cy="1"/>
              </a:xfrm>
              <a:prstGeom prst="line">
                <a:avLst/>
              </a:prstGeom>
              <a:noFill/>
              <a:ln w="6350">
                <a:solidFill>
                  <a:srgbClr val="000080"/>
                </a:solidFill>
                <a:round/>
                <a:headEnd/>
                <a:tailEnd/>
              </a:ln>
            </p:spPr>
            <p:txBody>
              <a:bodyPr>
                <a:prstTxWarp prst="textNoShape">
                  <a:avLst/>
                </a:prstTxWarp>
              </a:bodyPr>
              <a:lstStyle/>
              <a:p>
                <a:endParaRPr lang="en-US" dirty="0"/>
              </a:p>
            </p:txBody>
          </p:sp>
          <p:sp>
            <p:nvSpPr>
              <p:cNvPr id="200894" name="Freeform 190"/>
              <p:cNvSpPr>
                <a:spLocks/>
              </p:cNvSpPr>
              <p:nvPr/>
            </p:nvSpPr>
            <p:spPr bwMode="auto">
              <a:xfrm>
                <a:off x="495"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895" name="Freeform 191"/>
              <p:cNvSpPr>
                <a:spLocks/>
              </p:cNvSpPr>
              <p:nvPr/>
            </p:nvSpPr>
            <p:spPr bwMode="auto">
              <a:xfrm>
                <a:off x="515" y="3376"/>
                <a:ext cx="20"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896" name="Freeform 192"/>
              <p:cNvSpPr>
                <a:spLocks/>
              </p:cNvSpPr>
              <p:nvPr/>
            </p:nvSpPr>
            <p:spPr bwMode="auto">
              <a:xfrm>
                <a:off x="538" y="3376"/>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897" name="Freeform 193"/>
              <p:cNvSpPr>
                <a:spLocks/>
              </p:cNvSpPr>
              <p:nvPr/>
            </p:nvSpPr>
            <p:spPr bwMode="auto">
              <a:xfrm>
                <a:off x="558" y="3414"/>
                <a:ext cx="20"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898" name="Freeform 194"/>
              <p:cNvSpPr>
                <a:spLocks/>
              </p:cNvSpPr>
              <p:nvPr/>
            </p:nvSpPr>
            <p:spPr bwMode="auto">
              <a:xfrm>
                <a:off x="578" y="3414"/>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899" name="Freeform 195"/>
              <p:cNvSpPr>
                <a:spLocks/>
              </p:cNvSpPr>
              <p:nvPr/>
            </p:nvSpPr>
            <p:spPr bwMode="auto">
              <a:xfrm>
                <a:off x="601" y="3368"/>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00" name="Freeform 196"/>
              <p:cNvSpPr>
                <a:spLocks/>
              </p:cNvSpPr>
              <p:nvPr/>
            </p:nvSpPr>
            <p:spPr bwMode="auto">
              <a:xfrm>
                <a:off x="621" y="3414"/>
                <a:ext cx="20"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01" name="Freeform 197"/>
              <p:cNvSpPr>
                <a:spLocks/>
              </p:cNvSpPr>
              <p:nvPr/>
            </p:nvSpPr>
            <p:spPr bwMode="auto">
              <a:xfrm>
                <a:off x="641" y="3414"/>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02" name="Freeform 198"/>
              <p:cNvSpPr>
                <a:spLocks/>
              </p:cNvSpPr>
              <p:nvPr/>
            </p:nvSpPr>
            <p:spPr bwMode="auto">
              <a:xfrm>
                <a:off x="664" y="3368"/>
                <a:ext cx="20"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03" name="Freeform 199"/>
              <p:cNvSpPr>
                <a:spLocks/>
              </p:cNvSpPr>
              <p:nvPr/>
            </p:nvSpPr>
            <p:spPr bwMode="auto">
              <a:xfrm>
                <a:off x="684"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04" name="Freeform 200"/>
              <p:cNvSpPr>
                <a:spLocks/>
              </p:cNvSpPr>
              <p:nvPr/>
            </p:nvSpPr>
            <p:spPr bwMode="auto">
              <a:xfrm>
                <a:off x="706" y="3368"/>
                <a:ext cx="21"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05" name="Freeform 201"/>
              <p:cNvSpPr>
                <a:spLocks/>
              </p:cNvSpPr>
              <p:nvPr/>
            </p:nvSpPr>
            <p:spPr bwMode="auto">
              <a:xfrm>
                <a:off x="727" y="3414"/>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06" name="Freeform 202"/>
              <p:cNvSpPr>
                <a:spLocks/>
              </p:cNvSpPr>
              <p:nvPr/>
            </p:nvSpPr>
            <p:spPr bwMode="auto">
              <a:xfrm>
                <a:off x="747" y="3376"/>
                <a:ext cx="20"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07" name="Freeform 203"/>
              <p:cNvSpPr>
                <a:spLocks/>
              </p:cNvSpPr>
              <p:nvPr/>
            </p:nvSpPr>
            <p:spPr bwMode="auto">
              <a:xfrm>
                <a:off x="770" y="3376"/>
                <a:ext cx="19"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08" name="Freeform 204"/>
              <p:cNvSpPr>
                <a:spLocks/>
              </p:cNvSpPr>
              <p:nvPr/>
            </p:nvSpPr>
            <p:spPr bwMode="auto">
              <a:xfrm>
                <a:off x="789" y="3376"/>
                <a:ext cx="21"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09" name="Freeform 205"/>
              <p:cNvSpPr>
                <a:spLocks/>
              </p:cNvSpPr>
              <p:nvPr/>
            </p:nvSpPr>
            <p:spPr bwMode="auto">
              <a:xfrm>
                <a:off x="810" y="3399"/>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10" name="Freeform 206"/>
              <p:cNvSpPr>
                <a:spLocks/>
              </p:cNvSpPr>
              <p:nvPr/>
            </p:nvSpPr>
            <p:spPr bwMode="auto">
              <a:xfrm>
                <a:off x="832" y="3399"/>
                <a:ext cx="21"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11" name="Freeform 207"/>
              <p:cNvSpPr>
                <a:spLocks/>
              </p:cNvSpPr>
              <p:nvPr/>
            </p:nvSpPr>
            <p:spPr bwMode="auto">
              <a:xfrm>
                <a:off x="853" y="3399"/>
                <a:ext cx="19"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12" name="Freeform 208"/>
              <p:cNvSpPr>
                <a:spLocks/>
              </p:cNvSpPr>
              <p:nvPr/>
            </p:nvSpPr>
            <p:spPr bwMode="auto">
              <a:xfrm>
                <a:off x="872" y="3414"/>
                <a:ext cx="21"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13" name="Freeform 209"/>
              <p:cNvSpPr>
                <a:spLocks/>
              </p:cNvSpPr>
              <p:nvPr/>
            </p:nvSpPr>
            <p:spPr bwMode="auto">
              <a:xfrm>
                <a:off x="895" y="3414"/>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14" name="Freeform 210"/>
              <p:cNvSpPr>
                <a:spLocks/>
              </p:cNvSpPr>
              <p:nvPr/>
            </p:nvSpPr>
            <p:spPr bwMode="auto">
              <a:xfrm>
                <a:off x="915" y="3414"/>
                <a:ext cx="21"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15" name="Freeform 211"/>
              <p:cNvSpPr>
                <a:spLocks/>
              </p:cNvSpPr>
              <p:nvPr/>
            </p:nvSpPr>
            <p:spPr bwMode="auto">
              <a:xfrm>
                <a:off x="936"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16" name="Freeform 212"/>
              <p:cNvSpPr>
                <a:spLocks/>
              </p:cNvSpPr>
              <p:nvPr/>
            </p:nvSpPr>
            <p:spPr bwMode="auto">
              <a:xfrm>
                <a:off x="958" y="3399"/>
                <a:ext cx="20"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17" name="Freeform 213"/>
              <p:cNvSpPr>
                <a:spLocks/>
              </p:cNvSpPr>
              <p:nvPr/>
            </p:nvSpPr>
            <p:spPr bwMode="auto">
              <a:xfrm>
                <a:off x="978"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18" name="Freeform 214"/>
              <p:cNvSpPr>
                <a:spLocks/>
              </p:cNvSpPr>
              <p:nvPr/>
            </p:nvSpPr>
            <p:spPr bwMode="auto">
              <a:xfrm>
                <a:off x="1001" y="3399"/>
                <a:ext cx="20"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19" name="Freeform 215"/>
              <p:cNvSpPr>
                <a:spLocks/>
              </p:cNvSpPr>
              <p:nvPr/>
            </p:nvSpPr>
            <p:spPr bwMode="auto">
              <a:xfrm>
                <a:off x="1021" y="3414"/>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20" name="Freeform 216"/>
              <p:cNvSpPr>
                <a:spLocks/>
              </p:cNvSpPr>
              <p:nvPr/>
            </p:nvSpPr>
            <p:spPr bwMode="auto">
              <a:xfrm>
                <a:off x="1041" y="3399"/>
                <a:ext cx="21"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21" name="Freeform 217"/>
              <p:cNvSpPr>
                <a:spLocks/>
              </p:cNvSpPr>
              <p:nvPr/>
            </p:nvSpPr>
            <p:spPr bwMode="auto">
              <a:xfrm>
                <a:off x="1064" y="3399"/>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22" name="Freeform 218"/>
              <p:cNvSpPr>
                <a:spLocks/>
              </p:cNvSpPr>
              <p:nvPr/>
            </p:nvSpPr>
            <p:spPr bwMode="auto">
              <a:xfrm>
                <a:off x="1084" y="3414"/>
                <a:ext cx="20"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23" name="Freeform 219"/>
              <p:cNvSpPr>
                <a:spLocks/>
              </p:cNvSpPr>
              <p:nvPr/>
            </p:nvSpPr>
            <p:spPr bwMode="auto">
              <a:xfrm>
                <a:off x="1104"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24" name="Freeform 220"/>
              <p:cNvSpPr>
                <a:spLocks/>
              </p:cNvSpPr>
              <p:nvPr/>
            </p:nvSpPr>
            <p:spPr bwMode="auto">
              <a:xfrm>
                <a:off x="1127" y="3452"/>
                <a:ext cx="20"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25" name="Freeform 221"/>
              <p:cNvSpPr>
                <a:spLocks/>
              </p:cNvSpPr>
              <p:nvPr/>
            </p:nvSpPr>
            <p:spPr bwMode="auto">
              <a:xfrm>
                <a:off x="1147"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26" name="Freeform 222"/>
              <p:cNvSpPr>
                <a:spLocks/>
              </p:cNvSpPr>
              <p:nvPr/>
            </p:nvSpPr>
            <p:spPr bwMode="auto">
              <a:xfrm>
                <a:off x="1167" y="3452"/>
                <a:ext cx="20"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27" name="Freeform 223"/>
              <p:cNvSpPr>
                <a:spLocks/>
              </p:cNvSpPr>
              <p:nvPr/>
            </p:nvSpPr>
            <p:spPr bwMode="auto">
              <a:xfrm>
                <a:off x="1190"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28" name="Freeform 224"/>
              <p:cNvSpPr>
                <a:spLocks/>
              </p:cNvSpPr>
              <p:nvPr/>
            </p:nvSpPr>
            <p:spPr bwMode="auto">
              <a:xfrm>
                <a:off x="1210" y="3368"/>
                <a:ext cx="20"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29" name="Freeform 225"/>
              <p:cNvSpPr>
                <a:spLocks/>
              </p:cNvSpPr>
              <p:nvPr/>
            </p:nvSpPr>
            <p:spPr bwMode="auto">
              <a:xfrm>
                <a:off x="1230" y="3414"/>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30" name="Freeform 226"/>
              <p:cNvSpPr>
                <a:spLocks/>
              </p:cNvSpPr>
              <p:nvPr/>
            </p:nvSpPr>
            <p:spPr bwMode="auto">
              <a:xfrm>
                <a:off x="1252" y="3414"/>
                <a:ext cx="21"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31" name="Freeform 227"/>
              <p:cNvSpPr>
                <a:spLocks/>
              </p:cNvSpPr>
              <p:nvPr/>
            </p:nvSpPr>
            <p:spPr bwMode="auto">
              <a:xfrm>
                <a:off x="1273" y="3414"/>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32" name="Freeform 228"/>
              <p:cNvSpPr>
                <a:spLocks/>
              </p:cNvSpPr>
              <p:nvPr/>
            </p:nvSpPr>
            <p:spPr bwMode="auto">
              <a:xfrm>
                <a:off x="1295" y="3414"/>
                <a:ext cx="21"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33" name="Freeform 229"/>
              <p:cNvSpPr>
                <a:spLocks/>
              </p:cNvSpPr>
              <p:nvPr/>
            </p:nvSpPr>
            <p:spPr bwMode="auto">
              <a:xfrm>
                <a:off x="1316" y="3399"/>
                <a:ext cx="19"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34" name="Freeform 230"/>
              <p:cNvSpPr>
                <a:spLocks/>
              </p:cNvSpPr>
              <p:nvPr/>
            </p:nvSpPr>
            <p:spPr bwMode="auto">
              <a:xfrm>
                <a:off x="1335" y="3452"/>
                <a:ext cx="21"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35" name="Freeform 231"/>
              <p:cNvSpPr>
                <a:spLocks/>
              </p:cNvSpPr>
              <p:nvPr/>
            </p:nvSpPr>
            <p:spPr bwMode="auto">
              <a:xfrm>
                <a:off x="1358"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36" name="Freeform 232"/>
              <p:cNvSpPr>
                <a:spLocks/>
              </p:cNvSpPr>
              <p:nvPr/>
            </p:nvSpPr>
            <p:spPr bwMode="auto">
              <a:xfrm>
                <a:off x="1378" y="3452"/>
                <a:ext cx="21"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37" name="Freeform 233"/>
              <p:cNvSpPr>
                <a:spLocks/>
              </p:cNvSpPr>
              <p:nvPr/>
            </p:nvSpPr>
            <p:spPr bwMode="auto">
              <a:xfrm>
                <a:off x="1399"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38" name="Freeform 234"/>
              <p:cNvSpPr>
                <a:spLocks/>
              </p:cNvSpPr>
              <p:nvPr/>
            </p:nvSpPr>
            <p:spPr bwMode="auto">
              <a:xfrm>
                <a:off x="1421" y="3452"/>
                <a:ext cx="20"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39" name="Freeform 235"/>
              <p:cNvSpPr>
                <a:spLocks/>
              </p:cNvSpPr>
              <p:nvPr/>
            </p:nvSpPr>
            <p:spPr bwMode="auto">
              <a:xfrm>
                <a:off x="1441"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40" name="Freeform 236"/>
              <p:cNvSpPr>
                <a:spLocks/>
              </p:cNvSpPr>
              <p:nvPr/>
            </p:nvSpPr>
            <p:spPr bwMode="auto">
              <a:xfrm>
                <a:off x="1461" y="3414"/>
                <a:ext cx="21"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41" name="Freeform 237"/>
              <p:cNvSpPr>
                <a:spLocks/>
              </p:cNvSpPr>
              <p:nvPr/>
            </p:nvSpPr>
            <p:spPr bwMode="auto">
              <a:xfrm>
                <a:off x="1484" y="3376"/>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42" name="Freeform 238"/>
              <p:cNvSpPr>
                <a:spLocks/>
              </p:cNvSpPr>
              <p:nvPr/>
            </p:nvSpPr>
            <p:spPr bwMode="auto">
              <a:xfrm>
                <a:off x="1504" y="3414"/>
                <a:ext cx="21"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43" name="Freeform 239"/>
              <p:cNvSpPr>
                <a:spLocks/>
              </p:cNvSpPr>
              <p:nvPr/>
            </p:nvSpPr>
            <p:spPr bwMode="auto">
              <a:xfrm>
                <a:off x="1525" y="3452"/>
                <a:ext cx="19"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44" name="Freeform 240"/>
              <p:cNvSpPr>
                <a:spLocks/>
              </p:cNvSpPr>
              <p:nvPr/>
            </p:nvSpPr>
            <p:spPr bwMode="auto">
              <a:xfrm>
                <a:off x="1547"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45" name="Freeform 241"/>
              <p:cNvSpPr>
                <a:spLocks/>
              </p:cNvSpPr>
              <p:nvPr/>
            </p:nvSpPr>
            <p:spPr bwMode="auto">
              <a:xfrm>
                <a:off x="1567" y="3414"/>
                <a:ext cx="21"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46" name="Freeform 242"/>
              <p:cNvSpPr>
                <a:spLocks/>
              </p:cNvSpPr>
              <p:nvPr/>
            </p:nvSpPr>
            <p:spPr bwMode="auto">
              <a:xfrm>
                <a:off x="1590" y="3452"/>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47" name="Freeform 243"/>
              <p:cNvSpPr>
                <a:spLocks/>
              </p:cNvSpPr>
              <p:nvPr/>
            </p:nvSpPr>
            <p:spPr bwMode="auto">
              <a:xfrm>
                <a:off x="1610" y="3452"/>
                <a:ext cx="21"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48" name="Freeform 244"/>
              <p:cNvSpPr>
                <a:spLocks/>
              </p:cNvSpPr>
              <p:nvPr/>
            </p:nvSpPr>
            <p:spPr bwMode="auto">
              <a:xfrm>
                <a:off x="1631" y="3452"/>
                <a:ext cx="19"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49" name="Freeform 245"/>
              <p:cNvSpPr>
                <a:spLocks/>
              </p:cNvSpPr>
              <p:nvPr/>
            </p:nvSpPr>
            <p:spPr bwMode="auto">
              <a:xfrm>
                <a:off x="1653" y="3452"/>
                <a:ext cx="20"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50" name="Freeform 246"/>
              <p:cNvSpPr>
                <a:spLocks/>
              </p:cNvSpPr>
              <p:nvPr/>
            </p:nvSpPr>
            <p:spPr bwMode="auto">
              <a:xfrm>
                <a:off x="1673" y="3368"/>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51" name="Freeform 247"/>
              <p:cNvSpPr>
                <a:spLocks/>
              </p:cNvSpPr>
              <p:nvPr/>
            </p:nvSpPr>
            <p:spPr bwMode="auto">
              <a:xfrm>
                <a:off x="1693" y="3258"/>
                <a:ext cx="21" cy="21"/>
              </a:xfrm>
              <a:custGeom>
                <a:avLst/>
                <a:gdLst/>
                <a:ahLst/>
                <a:cxnLst>
                  <a:cxn ang="0">
                    <a:pos x="16" y="0"/>
                  </a:cxn>
                  <a:cxn ang="0">
                    <a:pos x="33" y="16"/>
                  </a:cxn>
                  <a:cxn ang="0">
                    <a:pos x="16" y="33"/>
                  </a:cxn>
                  <a:cxn ang="0">
                    <a:pos x="0" y="16"/>
                  </a:cxn>
                  <a:cxn ang="0">
                    <a:pos x="16" y="0"/>
                  </a:cxn>
                </a:cxnLst>
                <a:rect l="0" t="0" r="r" b="b"/>
                <a:pathLst>
                  <a:path w="33" h="33">
                    <a:moveTo>
                      <a:pt x="16" y="0"/>
                    </a:moveTo>
                    <a:lnTo>
                      <a:pt x="33" y="16"/>
                    </a:lnTo>
                    <a:lnTo>
                      <a:pt x="16" y="33"/>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52" name="Freeform 248"/>
              <p:cNvSpPr>
                <a:spLocks/>
              </p:cNvSpPr>
              <p:nvPr/>
            </p:nvSpPr>
            <p:spPr bwMode="auto">
              <a:xfrm>
                <a:off x="1716" y="3301"/>
                <a:ext cx="20" cy="21"/>
              </a:xfrm>
              <a:custGeom>
                <a:avLst/>
                <a:gdLst/>
                <a:ahLst/>
                <a:cxnLst>
                  <a:cxn ang="0">
                    <a:pos x="16" y="0"/>
                  </a:cxn>
                  <a:cxn ang="0">
                    <a:pos x="32" y="16"/>
                  </a:cxn>
                  <a:cxn ang="0">
                    <a:pos x="16" y="33"/>
                  </a:cxn>
                  <a:cxn ang="0">
                    <a:pos x="0" y="16"/>
                  </a:cxn>
                  <a:cxn ang="0">
                    <a:pos x="16" y="0"/>
                  </a:cxn>
                </a:cxnLst>
                <a:rect l="0" t="0" r="r" b="b"/>
                <a:pathLst>
                  <a:path w="32" h="33">
                    <a:moveTo>
                      <a:pt x="16" y="0"/>
                    </a:moveTo>
                    <a:lnTo>
                      <a:pt x="32" y="16"/>
                    </a:lnTo>
                    <a:lnTo>
                      <a:pt x="16" y="33"/>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53" name="Freeform 249"/>
              <p:cNvSpPr>
                <a:spLocks/>
              </p:cNvSpPr>
              <p:nvPr/>
            </p:nvSpPr>
            <p:spPr bwMode="auto">
              <a:xfrm>
                <a:off x="1736" y="3301"/>
                <a:ext cx="20" cy="21"/>
              </a:xfrm>
              <a:custGeom>
                <a:avLst/>
                <a:gdLst/>
                <a:ahLst/>
                <a:cxnLst>
                  <a:cxn ang="0">
                    <a:pos x="16" y="0"/>
                  </a:cxn>
                  <a:cxn ang="0">
                    <a:pos x="33" y="16"/>
                  </a:cxn>
                  <a:cxn ang="0">
                    <a:pos x="16" y="33"/>
                  </a:cxn>
                  <a:cxn ang="0">
                    <a:pos x="0" y="16"/>
                  </a:cxn>
                  <a:cxn ang="0">
                    <a:pos x="16" y="0"/>
                  </a:cxn>
                </a:cxnLst>
                <a:rect l="0" t="0" r="r" b="b"/>
                <a:pathLst>
                  <a:path w="33" h="33">
                    <a:moveTo>
                      <a:pt x="16" y="0"/>
                    </a:moveTo>
                    <a:lnTo>
                      <a:pt x="33" y="16"/>
                    </a:lnTo>
                    <a:lnTo>
                      <a:pt x="16" y="33"/>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54" name="Freeform 250"/>
              <p:cNvSpPr>
                <a:spLocks/>
              </p:cNvSpPr>
              <p:nvPr/>
            </p:nvSpPr>
            <p:spPr bwMode="auto">
              <a:xfrm>
                <a:off x="1756" y="3368"/>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55" name="Freeform 251"/>
              <p:cNvSpPr>
                <a:spLocks/>
              </p:cNvSpPr>
              <p:nvPr/>
            </p:nvSpPr>
            <p:spPr bwMode="auto">
              <a:xfrm>
                <a:off x="1779" y="3368"/>
                <a:ext cx="20"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56" name="Freeform 252"/>
              <p:cNvSpPr>
                <a:spLocks/>
              </p:cNvSpPr>
              <p:nvPr/>
            </p:nvSpPr>
            <p:spPr bwMode="auto">
              <a:xfrm>
                <a:off x="1799" y="3414"/>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57" name="Freeform 253"/>
              <p:cNvSpPr>
                <a:spLocks/>
              </p:cNvSpPr>
              <p:nvPr/>
            </p:nvSpPr>
            <p:spPr bwMode="auto">
              <a:xfrm>
                <a:off x="1819" y="3284"/>
                <a:ext cx="20"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58" name="Freeform 254"/>
              <p:cNvSpPr>
                <a:spLocks/>
              </p:cNvSpPr>
              <p:nvPr/>
            </p:nvSpPr>
            <p:spPr bwMode="auto">
              <a:xfrm>
                <a:off x="1842" y="2959"/>
                <a:ext cx="20" cy="21"/>
              </a:xfrm>
              <a:custGeom>
                <a:avLst/>
                <a:gdLst/>
                <a:ahLst/>
                <a:cxnLst>
                  <a:cxn ang="0">
                    <a:pos x="16" y="0"/>
                  </a:cxn>
                  <a:cxn ang="0">
                    <a:pos x="32" y="16"/>
                  </a:cxn>
                  <a:cxn ang="0">
                    <a:pos x="16" y="33"/>
                  </a:cxn>
                  <a:cxn ang="0">
                    <a:pos x="0" y="16"/>
                  </a:cxn>
                  <a:cxn ang="0">
                    <a:pos x="16" y="0"/>
                  </a:cxn>
                </a:cxnLst>
                <a:rect l="0" t="0" r="r" b="b"/>
                <a:pathLst>
                  <a:path w="32" h="33">
                    <a:moveTo>
                      <a:pt x="16" y="0"/>
                    </a:moveTo>
                    <a:lnTo>
                      <a:pt x="32" y="16"/>
                    </a:lnTo>
                    <a:lnTo>
                      <a:pt x="16" y="33"/>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59" name="Freeform 255"/>
              <p:cNvSpPr>
                <a:spLocks/>
              </p:cNvSpPr>
              <p:nvPr/>
            </p:nvSpPr>
            <p:spPr bwMode="auto">
              <a:xfrm>
                <a:off x="1862" y="2624"/>
                <a:ext cx="20" cy="21"/>
              </a:xfrm>
              <a:custGeom>
                <a:avLst/>
                <a:gdLst/>
                <a:ahLst/>
                <a:cxnLst>
                  <a:cxn ang="0">
                    <a:pos x="16" y="0"/>
                  </a:cxn>
                  <a:cxn ang="0">
                    <a:pos x="33" y="16"/>
                  </a:cxn>
                  <a:cxn ang="0">
                    <a:pos x="16" y="33"/>
                  </a:cxn>
                  <a:cxn ang="0">
                    <a:pos x="0" y="16"/>
                  </a:cxn>
                  <a:cxn ang="0">
                    <a:pos x="16" y="0"/>
                  </a:cxn>
                </a:cxnLst>
                <a:rect l="0" t="0" r="r" b="b"/>
                <a:pathLst>
                  <a:path w="33" h="33">
                    <a:moveTo>
                      <a:pt x="16" y="0"/>
                    </a:moveTo>
                    <a:lnTo>
                      <a:pt x="33" y="16"/>
                    </a:lnTo>
                    <a:lnTo>
                      <a:pt x="16" y="33"/>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60" name="Freeform 256"/>
              <p:cNvSpPr>
                <a:spLocks/>
              </p:cNvSpPr>
              <p:nvPr/>
            </p:nvSpPr>
            <p:spPr bwMode="auto">
              <a:xfrm>
                <a:off x="1885" y="2921"/>
                <a:ext cx="19" cy="20"/>
              </a:xfrm>
              <a:custGeom>
                <a:avLst/>
                <a:gdLst/>
                <a:ahLst/>
                <a:cxnLst>
                  <a:cxn ang="0">
                    <a:pos x="16" y="0"/>
                  </a:cxn>
                  <a:cxn ang="0">
                    <a:pos x="32" y="16"/>
                  </a:cxn>
                  <a:cxn ang="0">
                    <a:pos x="16" y="33"/>
                  </a:cxn>
                  <a:cxn ang="0">
                    <a:pos x="0" y="16"/>
                  </a:cxn>
                  <a:cxn ang="0">
                    <a:pos x="16" y="0"/>
                  </a:cxn>
                </a:cxnLst>
                <a:rect l="0" t="0" r="r" b="b"/>
                <a:pathLst>
                  <a:path w="32" h="33">
                    <a:moveTo>
                      <a:pt x="16" y="0"/>
                    </a:moveTo>
                    <a:lnTo>
                      <a:pt x="32" y="16"/>
                    </a:lnTo>
                    <a:lnTo>
                      <a:pt x="16" y="33"/>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61" name="Freeform 257"/>
              <p:cNvSpPr>
                <a:spLocks/>
              </p:cNvSpPr>
              <p:nvPr/>
            </p:nvSpPr>
            <p:spPr bwMode="auto">
              <a:xfrm>
                <a:off x="1904" y="2729"/>
                <a:ext cx="21" cy="21"/>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62" name="Freeform 258"/>
              <p:cNvSpPr>
                <a:spLocks/>
              </p:cNvSpPr>
              <p:nvPr/>
            </p:nvSpPr>
            <p:spPr bwMode="auto">
              <a:xfrm>
                <a:off x="1925" y="2882"/>
                <a:ext cx="20" cy="21"/>
              </a:xfrm>
              <a:custGeom>
                <a:avLst/>
                <a:gdLst/>
                <a:ahLst/>
                <a:cxnLst>
                  <a:cxn ang="0">
                    <a:pos x="16" y="0"/>
                  </a:cxn>
                  <a:cxn ang="0">
                    <a:pos x="32" y="16"/>
                  </a:cxn>
                  <a:cxn ang="0">
                    <a:pos x="16" y="33"/>
                  </a:cxn>
                  <a:cxn ang="0">
                    <a:pos x="0" y="16"/>
                  </a:cxn>
                  <a:cxn ang="0">
                    <a:pos x="16" y="0"/>
                  </a:cxn>
                </a:cxnLst>
                <a:rect l="0" t="0" r="r" b="b"/>
                <a:pathLst>
                  <a:path w="32" h="33">
                    <a:moveTo>
                      <a:pt x="16" y="0"/>
                    </a:moveTo>
                    <a:lnTo>
                      <a:pt x="32" y="16"/>
                    </a:lnTo>
                    <a:lnTo>
                      <a:pt x="16" y="33"/>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63" name="Freeform 259"/>
              <p:cNvSpPr>
                <a:spLocks/>
              </p:cNvSpPr>
              <p:nvPr/>
            </p:nvSpPr>
            <p:spPr bwMode="auto">
              <a:xfrm>
                <a:off x="1947" y="2954"/>
                <a:ext cx="21"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64" name="Freeform 260"/>
              <p:cNvSpPr>
                <a:spLocks/>
              </p:cNvSpPr>
              <p:nvPr/>
            </p:nvSpPr>
            <p:spPr bwMode="auto">
              <a:xfrm>
                <a:off x="1968" y="2882"/>
                <a:ext cx="20" cy="21"/>
              </a:xfrm>
              <a:custGeom>
                <a:avLst/>
                <a:gdLst/>
                <a:ahLst/>
                <a:cxnLst>
                  <a:cxn ang="0">
                    <a:pos x="16" y="0"/>
                  </a:cxn>
                  <a:cxn ang="0">
                    <a:pos x="32" y="16"/>
                  </a:cxn>
                  <a:cxn ang="0">
                    <a:pos x="16" y="33"/>
                  </a:cxn>
                  <a:cxn ang="0">
                    <a:pos x="0" y="16"/>
                  </a:cxn>
                  <a:cxn ang="0">
                    <a:pos x="16" y="0"/>
                  </a:cxn>
                </a:cxnLst>
                <a:rect l="0" t="0" r="r" b="b"/>
                <a:pathLst>
                  <a:path w="32" h="33">
                    <a:moveTo>
                      <a:pt x="16" y="0"/>
                    </a:moveTo>
                    <a:lnTo>
                      <a:pt x="32" y="16"/>
                    </a:lnTo>
                    <a:lnTo>
                      <a:pt x="16" y="33"/>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65" name="Freeform 261"/>
              <p:cNvSpPr>
                <a:spLocks/>
              </p:cNvSpPr>
              <p:nvPr/>
            </p:nvSpPr>
            <p:spPr bwMode="auto">
              <a:xfrm>
                <a:off x="1988" y="2936"/>
                <a:ext cx="20" cy="21"/>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66" name="Freeform 262"/>
              <p:cNvSpPr>
                <a:spLocks/>
              </p:cNvSpPr>
              <p:nvPr/>
            </p:nvSpPr>
            <p:spPr bwMode="auto">
              <a:xfrm>
                <a:off x="2010" y="3108"/>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67" name="Freeform 263"/>
              <p:cNvSpPr>
                <a:spLocks/>
              </p:cNvSpPr>
              <p:nvPr/>
            </p:nvSpPr>
            <p:spPr bwMode="auto">
              <a:xfrm>
                <a:off x="2030" y="3301"/>
                <a:ext cx="21" cy="21"/>
              </a:xfrm>
              <a:custGeom>
                <a:avLst/>
                <a:gdLst/>
                <a:ahLst/>
                <a:cxnLst>
                  <a:cxn ang="0">
                    <a:pos x="17" y="0"/>
                  </a:cxn>
                  <a:cxn ang="0">
                    <a:pos x="33" y="16"/>
                  </a:cxn>
                  <a:cxn ang="0">
                    <a:pos x="17" y="33"/>
                  </a:cxn>
                  <a:cxn ang="0">
                    <a:pos x="0" y="16"/>
                  </a:cxn>
                  <a:cxn ang="0">
                    <a:pos x="17" y="0"/>
                  </a:cxn>
                </a:cxnLst>
                <a:rect l="0" t="0" r="r" b="b"/>
                <a:pathLst>
                  <a:path w="33" h="33">
                    <a:moveTo>
                      <a:pt x="17" y="0"/>
                    </a:moveTo>
                    <a:lnTo>
                      <a:pt x="33" y="16"/>
                    </a:lnTo>
                    <a:lnTo>
                      <a:pt x="17" y="33"/>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68" name="Freeform 264"/>
              <p:cNvSpPr>
                <a:spLocks/>
              </p:cNvSpPr>
              <p:nvPr/>
            </p:nvSpPr>
            <p:spPr bwMode="auto">
              <a:xfrm>
                <a:off x="2051" y="3225"/>
                <a:ext cx="20" cy="20"/>
              </a:xfrm>
              <a:custGeom>
                <a:avLst/>
                <a:gdLst/>
                <a:ahLst/>
                <a:cxnLst>
                  <a:cxn ang="0">
                    <a:pos x="16" y="0"/>
                  </a:cxn>
                  <a:cxn ang="0">
                    <a:pos x="32" y="17"/>
                  </a:cxn>
                  <a:cxn ang="0">
                    <a:pos x="16" y="33"/>
                  </a:cxn>
                  <a:cxn ang="0">
                    <a:pos x="0" y="17"/>
                  </a:cxn>
                  <a:cxn ang="0">
                    <a:pos x="16" y="0"/>
                  </a:cxn>
                </a:cxnLst>
                <a:rect l="0" t="0" r="r" b="b"/>
                <a:pathLst>
                  <a:path w="32" h="33">
                    <a:moveTo>
                      <a:pt x="16" y="0"/>
                    </a:moveTo>
                    <a:lnTo>
                      <a:pt x="32" y="17"/>
                    </a:lnTo>
                    <a:lnTo>
                      <a:pt x="16" y="33"/>
                    </a:lnTo>
                    <a:lnTo>
                      <a:pt x="0" y="17"/>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69" name="Freeform 265"/>
              <p:cNvSpPr>
                <a:spLocks/>
              </p:cNvSpPr>
              <p:nvPr/>
            </p:nvSpPr>
            <p:spPr bwMode="auto">
              <a:xfrm>
                <a:off x="2073" y="3148"/>
                <a:ext cx="20" cy="21"/>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70" name="Freeform 266"/>
              <p:cNvSpPr>
                <a:spLocks/>
              </p:cNvSpPr>
              <p:nvPr/>
            </p:nvSpPr>
            <p:spPr bwMode="auto">
              <a:xfrm>
                <a:off x="2093" y="3315"/>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71" name="Freeform 267"/>
              <p:cNvSpPr>
                <a:spLocks/>
              </p:cNvSpPr>
              <p:nvPr/>
            </p:nvSpPr>
            <p:spPr bwMode="auto">
              <a:xfrm>
                <a:off x="2113" y="3399"/>
                <a:ext cx="21"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72" name="Freeform 268"/>
              <p:cNvSpPr>
                <a:spLocks/>
              </p:cNvSpPr>
              <p:nvPr/>
            </p:nvSpPr>
            <p:spPr bwMode="auto">
              <a:xfrm>
                <a:off x="2136" y="3301"/>
                <a:ext cx="20" cy="21"/>
              </a:xfrm>
              <a:custGeom>
                <a:avLst/>
                <a:gdLst/>
                <a:ahLst/>
                <a:cxnLst>
                  <a:cxn ang="0">
                    <a:pos x="16" y="0"/>
                  </a:cxn>
                  <a:cxn ang="0">
                    <a:pos x="32" y="16"/>
                  </a:cxn>
                  <a:cxn ang="0">
                    <a:pos x="16" y="33"/>
                  </a:cxn>
                  <a:cxn ang="0">
                    <a:pos x="0" y="16"/>
                  </a:cxn>
                  <a:cxn ang="0">
                    <a:pos x="16" y="0"/>
                  </a:cxn>
                </a:cxnLst>
                <a:rect l="0" t="0" r="r" b="b"/>
                <a:pathLst>
                  <a:path w="32" h="33">
                    <a:moveTo>
                      <a:pt x="16" y="0"/>
                    </a:moveTo>
                    <a:lnTo>
                      <a:pt x="32" y="16"/>
                    </a:lnTo>
                    <a:lnTo>
                      <a:pt x="16" y="33"/>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73" name="Freeform 269"/>
              <p:cNvSpPr>
                <a:spLocks/>
              </p:cNvSpPr>
              <p:nvPr/>
            </p:nvSpPr>
            <p:spPr bwMode="auto">
              <a:xfrm>
                <a:off x="2156" y="3296"/>
                <a:ext cx="21" cy="21"/>
              </a:xfrm>
              <a:custGeom>
                <a:avLst/>
                <a:gdLst/>
                <a:ahLst/>
                <a:cxnLst>
                  <a:cxn ang="0">
                    <a:pos x="17" y="0"/>
                  </a:cxn>
                  <a:cxn ang="0">
                    <a:pos x="33" y="16"/>
                  </a:cxn>
                  <a:cxn ang="0">
                    <a:pos x="17" y="33"/>
                  </a:cxn>
                  <a:cxn ang="0">
                    <a:pos x="0" y="16"/>
                  </a:cxn>
                  <a:cxn ang="0">
                    <a:pos x="17" y="0"/>
                  </a:cxn>
                </a:cxnLst>
                <a:rect l="0" t="0" r="r" b="b"/>
                <a:pathLst>
                  <a:path w="33" h="33">
                    <a:moveTo>
                      <a:pt x="17" y="0"/>
                    </a:moveTo>
                    <a:lnTo>
                      <a:pt x="33" y="16"/>
                    </a:lnTo>
                    <a:lnTo>
                      <a:pt x="17" y="33"/>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74" name="Freeform 270"/>
              <p:cNvSpPr>
                <a:spLocks/>
              </p:cNvSpPr>
              <p:nvPr/>
            </p:nvSpPr>
            <p:spPr bwMode="auto">
              <a:xfrm>
                <a:off x="2179" y="3248"/>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75" name="Freeform 271"/>
              <p:cNvSpPr>
                <a:spLocks/>
              </p:cNvSpPr>
              <p:nvPr/>
            </p:nvSpPr>
            <p:spPr bwMode="auto">
              <a:xfrm>
                <a:off x="2199" y="3043"/>
                <a:ext cx="20" cy="21"/>
              </a:xfrm>
              <a:custGeom>
                <a:avLst/>
                <a:gdLst/>
                <a:ahLst/>
                <a:cxnLst>
                  <a:cxn ang="0">
                    <a:pos x="17" y="0"/>
                  </a:cxn>
                  <a:cxn ang="0">
                    <a:pos x="33" y="16"/>
                  </a:cxn>
                  <a:cxn ang="0">
                    <a:pos x="17" y="33"/>
                  </a:cxn>
                  <a:cxn ang="0">
                    <a:pos x="0" y="16"/>
                  </a:cxn>
                  <a:cxn ang="0">
                    <a:pos x="17" y="0"/>
                  </a:cxn>
                </a:cxnLst>
                <a:rect l="0" t="0" r="r" b="b"/>
                <a:pathLst>
                  <a:path w="33" h="33">
                    <a:moveTo>
                      <a:pt x="17" y="0"/>
                    </a:moveTo>
                    <a:lnTo>
                      <a:pt x="33" y="16"/>
                    </a:lnTo>
                    <a:lnTo>
                      <a:pt x="17" y="33"/>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76" name="Freeform 272"/>
              <p:cNvSpPr>
                <a:spLocks/>
              </p:cNvSpPr>
              <p:nvPr/>
            </p:nvSpPr>
            <p:spPr bwMode="auto">
              <a:xfrm>
                <a:off x="2219" y="2944"/>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77" name="Freeform 273"/>
              <p:cNvSpPr>
                <a:spLocks/>
              </p:cNvSpPr>
              <p:nvPr/>
            </p:nvSpPr>
            <p:spPr bwMode="auto">
              <a:xfrm>
                <a:off x="2242" y="2791"/>
                <a:ext cx="20" cy="20"/>
              </a:xfrm>
              <a:custGeom>
                <a:avLst/>
                <a:gdLst/>
                <a:ahLst/>
                <a:cxnLst>
                  <a:cxn ang="0">
                    <a:pos x="17" y="0"/>
                  </a:cxn>
                  <a:cxn ang="0">
                    <a:pos x="33" y="16"/>
                  </a:cxn>
                  <a:cxn ang="0">
                    <a:pos x="17" y="33"/>
                  </a:cxn>
                  <a:cxn ang="0">
                    <a:pos x="0" y="16"/>
                  </a:cxn>
                  <a:cxn ang="0">
                    <a:pos x="17" y="0"/>
                  </a:cxn>
                </a:cxnLst>
                <a:rect l="0" t="0" r="r" b="b"/>
                <a:pathLst>
                  <a:path w="33" h="33">
                    <a:moveTo>
                      <a:pt x="17" y="0"/>
                    </a:moveTo>
                    <a:lnTo>
                      <a:pt x="33" y="16"/>
                    </a:lnTo>
                    <a:lnTo>
                      <a:pt x="17" y="33"/>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78" name="Freeform 274"/>
              <p:cNvSpPr>
                <a:spLocks/>
              </p:cNvSpPr>
              <p:nvPr/>
            </p:nvSpPr>
            <p:spPr bwMode="auto">
              <a:xfrm>
                <a:off x="2262" y="2653"/>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79" name="Freeform 275"/>
              <p:cNvSpPr>
                <a:spLocks/>
              </p:cNvSpPr>
              <p:nvPr/>
            </p:nvSpPr>
            <p:spPr bwMode="auto">
              <a:xfrm>
                <a:off x="2282" y="2694"/>
                <a:ext cx="20"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80" name="Freeform 276"/>
              <p:cNvSpPr>
                <a:spLocks/>
              </p:cNvSpPr>
              <p:nvPr/>
            </p:nvSpPr>
            <p:spPr bwMode="auto">
              <a:xfrm>
                <a:off x="2305" y="2882"/>
                <a:ext cx="20" cy="21"/>
              </a:xfrm>
              <a:custGeom>
                <a:avLst/>
                <a:gdLst/>
                <a:ahLst/>
                <a:cxnLst>
                  <a:cxn ang="0">
                    <a:pos x="16" y="0"/>
                  </a:cxn>
                  <a:cxn ang="0">
                    <a:pos x="32" y="16"/>
                  </a:cxn>
                  <a:cxn ang="0">
                    <a:pos x="16" y="33"/>
                  </a:cxn>
                  <a:cxn ang="0">
                    <a:pos x="0" y="16"/>
                  </a:cxn>
                  <a:cxn ang="0">
                    <a:pos x="16" y="0"/>
                  </a:cxn>
                </a:cxnLst>
                <a:rect l="0" t="0" r="r" b="b"/>
                <a:pathLst>
                  <a:path w="32" h="33">
                    <a:moveTo>
                      <a:pt x="16" y="0"/>
                    </a:moveTo>
                    <a:lnTo>
                      <a:pt x="32" y="16"/>
                    </a:lnTo>
                    <a:lnTo>
                      <a:pt x="16" y="33"/>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81" name="Freeform 277"/>
              <p:cNvSpPr>
                <a:spLocks/>
              </p:cNvSpPr>
              <p:nvPr/>
            </p:nvSpPr>
            <p:spPr bwMode="auto">
              <a:xfrm>
                <a:off x="2325" y="3238"/>
                <a:ext cx="20"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82" name="Freeform 278"/>
              <p:cNvSpPr>
                <a:spLocks/>
              </p:cNvSpPr>
              <p:nvPr/>
            </p:nvSpPr>
            <p:spPr bwMode="auto">
              <a:xfrm>
                <a:off x="2345" y="3368"/>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83" name="Freeform 279"/>
              <p:cNvSpPr>
                <a:spLocks/>
              </p:cNvSpPr>
              <p:nvPr/>
            </p:nvSpPr>
            <p:spPr bwMode="auto">
              <a:xfrm>
                <a:off x="2367" y="3399"/>
                <a:ext cx="21"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84" name="Freeform 280"/>
              <p:cNvSpPr>
                <a:spLocks/>
              </p:cNvSpPr>
              <p:nvPr/>
            </p:nvSpPr>
            <p:spPr bwMode="auto">
              <a:xfrm>
                <a:off x="2388" y="3414"/>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85" name="Freeform 281"/>
              <p:cNvSpPr>
                <a:spLocks/>
              </p:cNvSpPr>
              <p:nvPr/>
            </p:nvSpPr>
            <p:spPr bwMode="auto">
              <a:xfrm>
                <a:off x="2408" y="3414"/>
                <a:ext cx="20" cy="20"/>
              </a:xfrm>
              <a:custGeom>
                <a:avLst/>
                <a:gdLst/>
                <a:ahLst/>
                <a:cxnLst>
                  <a:cxn ang="0">
                    <a:pos x="17" y="0"/>
                  </a:cxn>
                  <a:cxn ang="0">
                    <a:pos x="33" y="16"/>
                  </a:cxn>
                  <a:cxn ang="0">
                    <a:pos x="17" y="32"/>
                  </a:cxn>
                  <a:cxn ang="0">
                    <a:pos x="0" y="16"/>
                  </a:cxn>
                  <a:cxn ang="0">
                    <a:pos x="17" y="0"/>
                  </a:cxn>
                </a:cxnLst>
                <a:rect l="0" t="0" r="r" b="b"/>
                <a:pathLst>
                  <a:path w="33" h="32">
                    <a:moveTo>
                      <a:pt x="17" y="0"/>
                    </a:moveTo>
                    <a:lnTo>
                      <a:pt x="33" y="16"/>
                    </a:lnTo>
                    <a:lnTo>
                      <a:pt x="17" y="32"/>
                    </a:lnTo>
                    <a:lnTo>
                      <a:pt x="0" y="16"/>
                    </a:lnTo>
                    <a:lnTo>
                      <a:pt x="17"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86" name="Freeform 282"/>
              <p:cNvSpPr>
                <a:spLocks/>
              </p:cNvSpPr>
              <p:nvPr/>
            </p:nvSpPr>
            <p:spPr bwMode="auto">
              <a:xfrm>
                <a:off x="2431" y="3368"/>
                <a:ext cx="20" cy="20"/>
              </a:xfrm>
              <a:custGeom>
                <a:avLst/>
                <a:gdLst/>
                <a:ahLst/>
                <a:cxnLst>
                  <a:cxn ang="0">
                    <a:pos x="16" y="0"/>
                  </a:cxn>
                  <a:cxn ang="0">
                    <a:pos x="33" y="16"/>
                  </a:cxn>
                  <a:cxn ang="0">
                    <a:pos x="16" y="32"/>
                  </a:cxn>
                  <a:cxn ang="0">
                    <a:pos x="0" y="16"/>
                  </a:cxn>
                  <a:cxn ang="0">
                    <a:pos x="16" y="0"/>
                  </a:cxn>
                </a:cxnLst>
                <a:rect l="0" t="0" r="r" b="b"/>
                <a:pathLst>
                  <a:path w="33" h="32">
                    <a:moveTo>
                      <a:pt x="16" y="0"/>
                    </a:moveTo>
                    <a:lnTo>
                      <a:pt x="33"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87" name="Freeform 283"/>
              <p:cNvSpPr>
                <a:spLocks/>
              </p:cNvSpPr>
              <p:nvPr/>
            </p:nvSpPr>
            <p:spPr bwMode="auto">
              <a:xfrm>
                <a:off x="2451" y="3368"/>
                <a:ext cx="20" cy="20"/>
              </a:xfrm>
              <a:custGeom>
                <a:avLst/>
                <a:gdLst/>
                <a:ahLst/>
                <a:cxnLst>
                  <a:cxn ang="0">
                    <a:pos x="16" y="0"/>
                  </a:cxn>
                  <a:cxn ang="0">
                    <a:pos x="32" y="16"/>
                  </a:cxn>
                  <a:cxn ang="0">
                    <a:pos x="16" y="32"/>
                  </a:cxn>
                  <a:cxn ang="0">
                    <a:pos x="0" y="16"/>
                  </a:cxn>
                  <a:cxn ang="0">
                    <a:pos x="16" y="0"/>
                  </a:cxn>
                </a:cxnLst>
                <a:rect l="0" t="0" r="r" b="b"/>
                <a:pathLst>
                  <a:path w="32" h="32">
                    <a:moveTo>
                      <a:pt x="16" y="0"/>
                    </a:moveTo>
                    <a:lnTo>
                      <a:pt x="32" y="16"/>
                    </a:lnTo>
                    <a:lnTo>
                      <a:pt x="16" y="32"/>
                    </a:lnTo>
                    <a:lnTo>
                      <a:pt x="0" y="16"/>
                    </a:lnTo>
                    <a:lnTo>
                      <a:pt x="16" y="0"/>
                    </a:lnTo>
                    <a:close/>
                  </a:path>
                </a:pathLst>
              </a:custGeom>
              <a:solidFill>
                <a:srgbClr val="000080"/>
              </a:solidFill>
              <a:ln w="6350">
                <a:solidFill>
                  <a:srgbClr val="000080"/>
                </a:solidFill>
                <a:prstDash val="solid"/>
                <a:round/>
                <a:headEnd/>
                <a:tailEnd/>
              </a:ln>
            </p:spPr>
            <p:txBody>
              <a:bodyPr>
                <a:prstTxWarp prst="textNoShape">
                  <a:avLst/>
                </a:prstTxWarp>
              </a:bodyPr>
              <a:lstStyle/>
              <a:p>
                <a:endParaRPr lang="en-US" dirty="0"/>
              </a:p>
            </p:txBody>
          </p:sp>
          <p:sp>
            <p:nvSpPr>
              <p:cNvPr id="200988" name="Rectangle 284"/>
              <p:cNvSpPr>
                <a:spLocks noChangeArrowheads="1"/>
              </p:cNvSpPr>
              <p:nvPr/>
            </p:nvSpPr>
            <p:spPr bwMode="auto">
              <a:xfrm>
                <a:off x="527" y="2581"/>
                <a:ext cx="906" cy="112"/>
              </a:xfrm>
              <a:prstGeom prst="rect">
                <a:avLst/>
              </a:prstGeom>
              <a:noFill/>
              <a:ln w="9525">
                <a:noFill/>
                <a:miter lim="800000"/>
                <a:headEnd/>
                <a:tailEnd/>
              </a:ln>
            </p:spPr>
            <p:txBody>
              <a:bodyPr wrap="none" lIns="0" tIns="0" rIns="0" bIns="0">
                <a:prstTxWarp prst="textNoShape">
                  <a:avLst/>
                </a:prstTxWarp>
                <a:spAutoFit/>
              </a:bodyPr>
              <a:lstStyle/>
              <a:p>
                <a:r>
                  <a:rPr lang="en-US" sz="1400" b="1" dirty="0">
                    <a:solidFill>
                      <a:srgbClr val="FF0000"/>
                    </a:solidFill>
                  </a:rPr>
                  <a:t>Strong Interactor</a:t>
                </a:r>
                <a:endParaRPr lang="en-US" sz="1400" dirty="0">
                  <a:solidFill>
                    <a:srgbClr val="FF0000"/>
                  </a:solidFill>
                  <a:latin typeface="Times New Roman" pitchFamily="-65" charset="0"/>
                </a:endParaRPr>
              </a:p>
            </p:txBody>
          </p:sp>
          <p:sp>
            <p:nvSpPr>
              <p:cNvPr id="200989" name="Rectangle 285"/>
              <p:cNvSpPr>
                <a:spLocks noChangeArrowheads="1"/>
              </p:cNvSpPr>
              <p:nvPr/>
            </p:nvSpPr>
            <p:spPr bwMode="auto">
              <a:xfrm>
                <a:off x="387" y="3442"/>
                <a:ext cx="36" cy="64"/>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0</a:t>
                </a:r>
                <a:endParaRPr lang="en-US" sz="2400" dirty="0">
                  <a:latin typeface="Times New Roman" pitchFamily="-65" charset="0"/>
                </a:endParaRPr>
              </a:p>
            </p:txBody>
          </p:sp>
          <p:sp>
            <p:nvSpPr>
              <p:cNvPr id="200990" name="Rectangle 286"/>
              <p:cNvSpPr>
                <a:spLocks noChangeArrowheads="1"/>
              </p:cNvSpPr>
              <p:nvPr/>
            </p:nvSpPr>
            <p:spPr bwMode="auto">
              <a:xfrm>
                <a:off x="346" y="3294"/>
                <a:ext cx="108" cy="65"/>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100</a:t>
                </a:r>
                <a:endParaRPr lang="en-US" sz="2400" dirty="0">
                  <a:latin typeface="Times New Roman" pitchFamily="-65" charset="0"/>
                </a:endParaRPr>
              </a:p>
            </p:txBody>
          </p:sp>
          <p:sp>
            <p:nvSpPr>
              <p:cNvPr id="200991" name="Rectangle 287"/>
              <p:cNvSpPr>
                <a:spLocks noChangeArrowheads="1"/>
              </p:cNvSpPr>
              <p:nvPr/>
            </p:nvSpPr>
            <p:spPr bwMode="auto">
              <a:xfrm>
                <a:off x="346" y="3148"/>
                <a:ext cx="108" cy="64"/>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200</a:t>
                </a:r>
                <a:endParaRPr lang="en-US" sz="2400" dirty="0">
                  <a:latin typeface="Times New Roman" pitchFamily="-65" charset="0"/>
                </a:endParaRPr>
              </a:p>
            </p:txBody>
          </p:sp>
          <p:sp>
            <p:nvSpPr>
              <p:cNvPr id="200992" name="Rectangle 288"/>
              <p:cNvSpPr>
                <a:spLocks noChangeArrowheads="1"/>
              </p:cNvSpPr>
              <p:nvPr/>
            </p:nvSpPr>
            <p:spPr bwMode="auto">
              <a:xfrm>
                <a:off x="346" y="3000"/>
                <a:ext cx="108" cy="65"/>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300</a:t>
                </a:r>
                <a:endParaRPr lang="en-US" sz="2400" dirty="0">
                  <a:latin typeface="Times New Roman" pitchFamily="-65" charset="0"/>
                </a:endParaRPr>
              </a:p>
            </p:txBody>
          </p:sp>
          <p:sp>
            <p:nvSpPr>
              <p:cNvPr id="200993" name="Rectangle 289"/>
              <p:cNvSpPr>
                <a:spLocks noChangeArrowheads="1"/>
              </p:cNvSpPr>
              <p:nvPr/>
            </p:nvSpPr>
            <p:spPr bwMode="auto">
              <a:xfrm>
                <a:off x="346" y="2852"/>
                <a:ext cx="108" cy="65"/>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400</a:t>
                </a:r>
                <a:endParaRPr lang="en-US" sz="2400" dirty="0">
                  <a:latin typeface="Times New Roman" pitchFamily="-65" charset="0"/>
                </a:endParaRPr>
              </a:p>
            </p:txBody>
          </p:sp>
          <p:sp>
            <p:nvSpPr>
              <p:cNvPr id="200994" name="Rectangle 290"/>
              <p:cNvSpPr>
                <a:spLocks noChangeArrowheads="1"/>
              </p:cNvSpPr>
              <p:nvPr/>
            </p:nvSpPr>
            <p:spPr bwMode="auto">
              <a:xfrm>
                <a:off x="346" y="2706"/>
                <a:ext cx="108" cy="65"/>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500</a:t>
                </a:r>
                <a:endParaRPr lang="en-US" sz="2400" dirty="0">
                  <a:latin typeface="Times New Roman" pitchFamily="-65" charset="0"/>
                </a:endParaRPr>
              </a:p>
            </p:txBody>
          </p:sp>
          <p:sp>
            <p:nvSpPr>
              <p:cNvPr id="200995" name="Rectangle 291"/>
              <p:cNvSpPr>
                <a:spLocks noChangeArrowheads="1"/>
              </p:cNvSpPr>
              <p:nvPr/>
            </p:nvSpPr>
            <p:spPr bwMode="auto">
              <a:xfrm>
                <a:off x="346" y="2558"/>
                <a:ext cx="108" cy="65"/>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600</a:t>
                </a:r>
                <a:endParaRPr lang="en-US" sz="2400" dirty="0">
                  <a:latin typeface="Times New Roman" pitchFamily="-65" charset="0"/>
                </a:endParaRPr>
              </a:p>
            </p:txBody>
          </p:sp>
          <p:sp>
            <p:nvSpPr>
              <p:cNvPr id="200996" name="Rectangle 292"/>
              <p:cNvSpPr>
                <a:spLocks noChangeArrowheads="1"/>
              </p:cNvSpPr>
              <p:nvPr/>
            </p:nvSpPr>
            <p:spPr bwMode="auto">
              <a:xfrm>
                <a:off x="488" y="3511"/>
                <a:ext cx="36" cy="64"/>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0</a:t>
                </a:r>
                <a:endParaRPr lang="en-US" sz="2400" dirty="0">
                  <a:latin typeface="Times New Roman" pitchFamily="-65" charset="0"/>
                </a:endParaRPr>
              </a:p>
            </p:txBody>
          </p:sp>
          <p:sp>
            <p:nvSpPr>
              <p:cNvPr id="200997" name="Rectangle 293"/>
              <p:cNvSpPr>
                <a:spLocks noChangeArrowheads="1"/>
              </p:cNvSpPr>
              <p:nvPr/>
            </p:nvSpPr>
            <p:spPr bwMode="auto">
              <a:xfrm>
                <a:off x="788" y="3498"/>
                <a:ext cx="90" cy="65"/>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0.5</a:t>
                </a:r>
                <a:endParaRPr lang="en-US" sz="2400" dirty="0">
                  <a:latin typeface="Times New Roman" pitchFamily="-65" charset="0"/>
                </a:endParaRPr>
              </a:p>
            </p:txBody>
          </p:sp>
          <p:sp>
            <p:nvSpPr>
              <p:cNvPr id="200998" name="Rectangle 294"/>
              <p:cNvSpPr>
                <a:spLocks noChangeArrowheads="1"/>
              </p:cNvSpPr>
              <p:nvPr/>
            </p:nvSpPr>
            <p:spPr bwMode="auto">
              <a:xfrm>
                <a:off x="1120" y="3498"/>
                <a:ext cx="36" cy="65"/>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1</a:t>
                </a:r>
                <a:endParaRPr lang="en-US" sz="2400" dirty="0">
                  <a:latin typeface="Times New Roman" pitchFamily="-65" charset="0"/>
                </a:endParaRPr>
              </a:p>
            </p:txBody>
          </p:sp>
          <p:sp>
            <p:nvSpPr>
              <p:cNvPr id="200999" name="Rectangle 295"/>
              <p:cNvSpPr>
                <a:spLocks noChangeArrowheads="1"/>
              </p:cNvSpPr>
              <p:nvPr/>
            </p:nvSpPr>
            <p:spPr bwMode="auto">
              <a:xfrm>
                <a:off x="1362" y="3490"/>
                <a:ext cx="90" cy="64"/>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1.5</a:t>
                </a:r>
                <a:endParaRPr lang="en-US" sz="2400" dirty="0">
                  <a:latin typeface="Times New Roman" pitchFamily="-65" charset="0"/>
                </a:endParaRPr>
              </a:p>
            </p:txBody>
          </p:sp>
          <p:sp>
            <p:nvSpPr>
              <p:cNvPr id="201000" name="Rectangle 296"/>
              <p:cNvSpPr>
                <a:spLocks noChangeArrowheads="1"/>
              </p:cNvSpPr>
              <p:nvPr/>
            </p:nvSpPr>
            <p:spPr bwMode="auto">
              <a:xfrm>
                <a:off x="1769" y="3488"/>
                <a:ext cx="36" cy="65"/>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2</a:t>
                </a:r>
                <a:endParaRPr lang="en-US" sz="2400" dirty="0">
                  <a:latin typeface="Times New Roman" pitchFamily="-65" charset="0"/>
                </a:endParaRPr>
              </a:p>
            </p:txBody>
          </p:sp>
          <p:sp>
            <p:nvSpPr>
              <p:cNvPr id="201001" name="Rectangle 297"/>
              <p:cNvSpPr>
                <a:spLocks noChangeArrowheads="1"/>
              </p:cNvSpPr>
              <p:nvPr/>
            </p:nvSpPr>
            <p:spPr bwMode="auto">
              <a:xfrm>
                <a:off x="2074" y="3495"/>
                <a:ext cx="90" cy="64"/>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2.5</a:t>
                </a:r>
                <a:endParaRPr lang="en-US" sz="2400" dirty="0">
                  <a:latin typeface="Times New Roman" pitchFamily="-65" charset="0"/>
                </a:endParaRPr>
              </a:p>
            </p:txBody>
          </p:sp>
          <p:sp>
            <p:nvSpPr>
              <p:cNvPr id="201002" name="Rectangle 298"/>
              <p:cNvSpPr>
                <a:spLocks noChangeArrowheads="1"/>
              </p:cNvSpPr>
              <p:nvPr/>
            </p:nvSpPr>
            <p:spPr bwMode="auto">
              <a:xfrm>
                <a:off x="2408" y="3483"/>
                <a:ext cx="36" cy="65"/>
              </a:xfrm>
              <a:prstGeom prst="rect">
                <a:avLst/>
              </a:prstGeom>
              <a:noFill/>
              <a:ln w="9525">
                <a:noFill/>
                <a:miter lim="800000"/>
                <a:headEnd/>
                <a:tailEnd/>
              </a:ln>
            </p:spPr>
            <p:txBody>
              <a:bodyPr wrap="none" lIns="0" tIns="0" rIns="0" bIns="0">
                <a:prstTxWarp prst="textNoShape">
                  <a:avLst/>
                </a:prstTxWarp>
                <a:spAutoFit/>
              </a:bodyPr>
              <a:lstStyle/>
              <a:p>
                <a:r>
                  <a:rPr lang="en-US" sz="800" dirty="0">
                    <a:solidFill>
                      <a:srgbClr val="000000"/>
                    </a:solidFill>
                  </a:rPr>
                  <a:t>3</a:t>
                </a:r>
                <a:endParaRPr lang="en-US" sz="2400" dirty="0">
                  <a:latin typeface="Times New Roman" pitchFamily="-65" charset="0"/>
                </a:endParaRPr>
              </a:p>
            </p:txBody>
          </p:sp>
        </p:grpSp>
        <p:sp>
          <p:nvSpPr>
            <p:cNvPr id="201004" name="Rectangle 300"/>
            <p:cNvSpPr>
              <a:spLocks noChangeArrowheads="1"/>
            </p:cNvSpPr>
            <p:nvPr/>
          </p:nvSpPr>
          <p:spPr bwMode="auto">
            <a:xfrm rot="16200000">
              <a:off x="-155" y="3246"/>
              <a:ext cx="779" cy="96"/>
            </a:xfrm>
            <a:prstGeom prst="rect">
              <a:avLst/>
            </a:prstGeom>
            <a:noFill/>
            <a:ln w="9525">
              <a:noFill/>
              <a:miter lim="800000"/>
              <a:headEnd/>
              <a:tailEnd/>
            </a:ln>
          </p:spPr>
          <p:txBody>
            <a:bodyPr wrap="none" lIns="0" tIns="0" rIns="0" bIns="0">
              <a:prstTxWarp prst="textNoShape">
                <a:avLst/>
              </a:prstTxWarp>
              <a:spAutoFit/>
            </a:bodyPr>
            <a:lstStyle/>
            <a:p>
              <a:r>
                <a:rPr lang="en-US" sz="1000" b="1" dirty="0">
                  <a:solidFill>
                    <a:srgbClr val="000000"/>
                  </a:solidFill>
                </a:rPr>
                <a:t>Speed (microns/sec)</a:t>
              </a:r>
              <a:endParaRPr lang="en-US" sz="3200" dirty="0">
                <a:latin typeface="Times New Roman" pitchFamily="-65" charset="0"/>
              </a:endParaRPr>
            </a:p>
          </p:txBody>
        </p:sp>
        <p:sp>
          <p:nvSpPr>
            <p:cNvPr id="201124" name="Rectangle 420"/>
            <p:cNvSpPr>
              <a:spLocks noChangeArrowheads="1"/>
            </p:cNvSpPr>
            <p:nvPr/>
          </p:nvSpPr>
          <p:spPr bwMode="auto">
            <a:xfrm>
              <a:off x="1154" y="3923"/>
              <a:ext cx="585" cy="96"/>
            </a:xfrm>
            <a:prstGeom prst="rect">
              <a:avLst/>
            </a:prstGeom>
            <a:noFill/>
            <a:ln w="9525">
              <a:noFill/>
              <a:miter lim="800000"/>
              <a:headEnd/>
              <a:tailEnd/>
            </a:ln>
          </p:spPr>
          <p:txBody>
            <a:bodyPr wrap="none" lIns="0" tIns="0" rIns="0" bIns="0">
              <a:prstTxWarp prst="textNoShape">
                <a:avLst/>
              </a:prstTxWarp>
              <a:spAutoFit/>
            </a:bodyPr>
            <a:lstStyle/>
            <a:p>
              <a:r>
                <a:rPr lang="en-US" sz="1000" b="1" dirty="0">
                  <a:solidFill>
                    <a:srgbClr val="000000"/>
                  </a:solidFill>
                </a:rPr>
                <a:t>Time (seconds)</a:t>
              </a:r>
              <a:endParaRPr lang="en-US" sz="3200" dirty="0">
                <a:latin typeface="Times New Roman" pitchFamily="-65" charset="0"/>
              </a:endParaRPr>
            </a:p>
          </p:txBody>
        </p:sp>
      </p:grpSp>
      <p:sp>
        <p:nvSpPr>
          <p:cNvPr id="416" name="Text Box 16"/>
          <p:cNvSpPr txBox="1">
            <a:spLocks noChangeArrowheads="1"/>
          </p:cNvSpPr>
          <p:nvPr/>
        </p:nvSpPr>
        <p:spPr bwMode="auto">
          <a:xfrm>
            <a:off x="6065188" y="6550223"/>
            <a:ext cx="3078812" cy="307777"/>
          </a:xfrm>
          <a:prstGeom prst="rect">
            <a:avLst/>
          </a:prstGeom>
          <a:noFill/>
          <a:ln w="9525">
            <a:noFill/>
            <a:miter lim="800000"/>
            <a:headEnd/>
            <a:tailEnd/>
          </a:ln>
          <a:effectLst/>
        </p:spPr>
        <p:txBody>
          <a:bodyPr wrap="none">
            <a:prstTxWarp prst="textNoShape">
              <a:avLst/>
            </a:prstTxWarp>
            <a:spAutoFit/>
          </a:bodyPr>
          <a:lstStyle/>
          <a:p>
            <a:r>
              <a:rPr lang="en-US" sz="1400" dirty="0" smtClean="0"/>
              <a:t>Bailey et al. </a:t>
            </a:r>
            <a:r>
              <a:rPr lang="en-US" sz="1400" i="1" dirty="0" smtClean="0"/>
              <a:t>PLoS Comp. Biol.</a:t>
            </a:r>
            <a:r>
              <a:rPr lang="en-US" sz="1400" dirty="0" smtClean="0"/>
              <a:t>, 2009</a:t>
            </a:r>
            <a:endParaRPr lang="en-US" sz="1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rot="16200000">
            <a:off x="3818731" y="2710657"/>
            <a:ext cx="2478087" cy="336550"/>
          </a:xfrm>
          <a:prstGeom prst="rect">
            <a:avLst/>
          </a:prstGeom>
          <a:noFill/>
          <a:ln w="9525">
            <a:noFill/>
            <a:miter lim="800000"/>
            <a:headEnd/>
            <a:tailEnd/>
          </a:ln>
          <a:effectLst/>
        </p:spPr>
        <p:txBody>
          <a:bodyPr wrap="none">
            <a:prstTxWarp prst="textNoShape">
              <a:avLst/>
            </a:prstTxWarp>
            <a:spAutoFit/>
          </a:bodyPr>
          <a:lstStyle/>
          <a:p>
            <a:r>
              <a:rPr lang="en-US" sz="1600" b="1" dirty="0"/>
              <a:t>% of Extravasated Cells</a:t>
            </a:r>
          </a:p>
        </p:txBody>
      </p:sp>
      <p:sp>
        <p:nvSpPr>
          <p:cNvPr id="136195" name="Rectangle 3"/>
          <p:cNvSpPr>
            <a:spLocks noChangeArrowheads="1"/>
          </p:cNvSpPr>
          <p:nvPr/>
        </p:nvSpPr>
        <p:spPr bwMode="auto">
          <a:xfrm>
            <a:off x="5421313" y="4192588"/>
            <a:ext cx="84137"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0</a:t>
            </a:r>
            <a:endParaRPr lang="en-US" sz="1200" dirty="0"/>
          </a:p>
        </p:txBody>
      </p:sp>
      <p:sp>
        <p:nvSpPr>
          <p:cNvPr id="136196" name="Rectangle 4"/>
          <p:cNvSpPr>
            <a:spLocks noChangeArrowheads="1"/>
          </p:cNvSpPr>
          <p:nvPr/>
        </p:nvSpPr>
        <p:spPr bwMode="auto">
          <a:xfrm>
            <a:off x="5321300" y="3722688"/>
            <a:ext cx="168275"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10</a:t>
            </a:r>
            <a:endParaRPr lang="en-US" sz="1200" dirty="0"/>
          </a:p>
        </p:txBody>
      </p:sp>
      <p:sp>
        <p:nvSpPr>
          <p:cNvPr id="136197" name="Rectangle 5"/>
          <p:cNvSpPr>
            <a:spLocks noChangeArrowheads="1"/>
          </p:cNvSpPr>
          <p:nvPr/>
        </p:nvSpPr>
        <p:spPr bwMode="auto">
          <a:xfrm>
            <a:off x="5321300" y="3275013"/>
            <a:ext cx="168275"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20</a:t>
            </a:r>
            <a:endParaRPr lang="en-US" sz="1200" dirty="0"/>
          </a:p>
        </p:txBody>
      </p:sp>
      <p:sp>
        <p:nvSpPr>
          <p:cNvPr id="136198" name="Rectangle 6"/>
          <p:cNvSpPr>
            <a:spLocks noChangeArrowheads="1"/>
          </p:cNvSpPr>
          <p:nvPr/>
        </p:nvSpPr>
        <p:spPr bwMode="auto">
          <a:xfrm>
            <a:off x="5322888" y="2828925"/>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30</a:t>
            </a:r>
            <a:endParaRPr lang="en-US" sz="1200" dirty="0"/>
          </a:p>
        </p:txBody>
      </p:sp>
      <p:sp>
        <p:nvSpPr>
          <p:cNvPr id="136199" name="Rectangle 7"/>
          <p:cNvSpPr>
            <a:spLocks noChangeArrowheads="1"/>
          </p:cNvSpPr>
          <p:nvPr/>
        </p:nvSpPr>
        <p:spPr bwMode="auto">
          <a:xfrm>
            <a:off x="5311775" y="2379663"/>
            <a:ext cx="168275"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40</a:t>
            </a:r>
            <a:endParaRPr lang="en-US" sz="1200" dirty="0"/>
          </a:p>
        </p:txBody>
      </p:sp>
      <p:sp>
        <p:nvSpPr>
          <p:cNvPr id="136200" name="Rectangle 8"/>
          <p:cNvSpPr>
            <a:spLocks noChangeArrowheads="1"/>
          </p:cNvSpPr>
          <p:nvPr/>
        </p:nvSpPr>
        <p:spPr bwMode="auto">
          <a:xfrm>
            <a:off x="5310188" y="1920875"/>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50</a:t>
            </a:r>
            <a:endParaRPr lang="en-US" sz="1200" dirty="0"/>
          </a:p>
        </p:txBody>
      </p:sp>
      <p:sp>
        <p:nvSpPr>
          <p:cNvPr id="136201" name="Rectangle 9"/>
          <p:cNvSpPr>
            <a:spLocks noChangeArrowheads="1"/>
          </p:cNvSpPr>
          <p:nvPr/>
        </p:nvSpPr>
        <p:spPr bwMode="auto">
          <a:xfrm>
            <a:off x="5322888" y="1454150"/>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60</a:t>
            </a:r>
            <a:endParaRPr lang="en-US" sz="1200" dirty="0"/>
          </a:p>
        </p:txBody>
      </p:sp>
      <p:sp>
        <p:nvSpPr>
          <p:cNvPr id="136202" name="Line 10"/>
          <p:cNvSpPr>
            <a:spLocks noChangeShapeType="1"/>
          </p:cNvSpPr>
          <p:nvPr/>
        </p:nvSpPr>
        <p:spPr bwMode="auto">
          <a:xfrm>
            <a:off x="5553075" y="1617663"/>
            <a:ext cx="0" cy="2697162"/>
          </a:xfrm>
          <a:prstGeom prst="line">
            <a:avLst/>
          </a:prstGeom>
          <a:noFill/>
          <a:ln w="9525">
            <a:solidFill>
              <a:schemeClr val="tx1"/>
            </a:solidFill>
            <a:round/>
            <a:headEnd/>
            <a:tailEnd/>
          </a:ln>
          <a:effectLst/>
        </p:spPr>
        <p:txBody>
          <a:bodyPr>
            <a:prstTxWarp prst="textNoShape">
              <a:avLst/>
            </a:prstTxWarp>
          </a:bodyPr>
          <a:lstStyle/>
          <a:p>
            <a:endParaRPr lang="en-US" dirty="0"/>
          </a:p>
        </p:txBody>
      </p:sp>
      <p:grpSp>
        <p:nvGrpSpPr>
          <p:cNvPr id="136204" name="Group 12"/>
          <p:cNvGrpSpPr>
            <a:grpSpLocks/>
          </p:cNvGrpSpPr>
          <p:nvPr/>
        </p:nvGrpSpPr>
        <p:grpSpPr bwMode="auto">
          <a:xfrm>
            <a:off x="5538788" y="1606550"/>
            <a:ext cx="2132012" cy="2698750"/>
            <a:chOff x="2613" y="1390"/>
            <a:chExt cx="2645" cy="1700"/>
          </a:xfrm>
        </p:grpSpPr>
        <p:sp>
          <p:nvSpPr>
            <p:cNvPr id="136205" name="Line 13"/>
            <p:cNvSpPr>
              <a:spLocks noChangeShapeType="1"/>
            </p:cNvSpPr>
            <p:nvPr/>
          </p:nvSpPr>
          <p:spPr bwMode="auto">
            <a:xfrm>
              <a:off x="2613" y="2807"/>
              <a:ext cx="2645" cy="1"/>
            </a:xfrm>
            <a:prstGeom prst="line">
              <a:avLst/>
            </a:prstGeom>
            <a:noFill/>
            <a:ln w="12700">
              <a:solidFill>
                <a:schemeClr val="tx1"/>
              </a:solidFill>
              <a:prstDash val="sysDot"/>
              <a:round/>
              <a:headEnd/>
              <a:tailEnd/>
            </a:ln>
          </p:spPr>
          <p:txBody>
            <a:bodyPr>
              <a:prstTxWarp prst="textNoShape">
                <a:avLst/>
              </a:prstTxWarp>
            </a:bodyPr>
            <a:lstStyle/>
            <a:p>
              <a:endParaRPr lang="en-US" dirty="0"/>
            </a:p>
          </p:txBody>
        </p:sp>
        <p:sp>
          <p:nvSpPr>
            <p:cNvPr id="136206" name="Line 14"/>
            <p:cNvSpPr>
              <a:spLocks noChangeShapeType="1"/>
            </p:cNvSpPr>
            <p:nvPr/>
          </p:nvSpPr>
          <p:spPr bwMode="auto">
            <a:xfrm>
              <a:off x="2613" y="2524"/>
              <a:ext cx="2645" cy="1"/>
            </a:xfrm>
            <a:prstGeom prst="line">
              <a:avLst/>
            </a:prstGeom>
            <a:noFill/>
            <a:ln w="12700">
              <a:solidFill>
                <a:schemeClr val="tx1"/>
              </a:solidFill>
              <a:prstDash val="sysDot"/>
              <a:round/>
              <a:headEnd/>
              <a:tailEnd/>
            </a:ln>
          </p:spPr>
          <p:txBody>
            <a:bodyPr>
              <a:prstTxWarp prst="textNoShape">
                <a:avLst/>
              </a:prstTxWarp>
            </a:bodyPr>
            <a:lstStyle/>
            <a:p>
              <a:endParaRPr lang="en-US" dirty="0"/>
            </a:p>
          </p:txBody>
        </p:sp>
        <p:sp>
          <p:nvSpPr>
            <p:cNvPr id="136207" name="Line 15"/>
            <p:cNvSpPr>
              <a:spLocks noChangeShapeType="1"/>
            </p:cNvSpPr>
            <p:nvPr/>
          </p:nvSpPr>
          <p:spPr bwMode="auto">
            <a:xfrm>
              <a:off x="2613" y="2242"/>
              <a:ext cx="2645" cy="1"/>
            </a:xfrm>
            <a:prstGeom prst="line">
              <a:avLst/>
            </a:prstGeom>
            <a:noFill/>
            <a:ln w="12700">
              <a:solidFill>
                <a:schemeClr val="tx1"/>
              </a:solidFill>
              <a:prstDash val="sysDot"/>
              <a:round/>
              <a:headEnd/>
              <a:tailEnd/>
            </a:ln>
          </p:spPr>
          <p:txBody>
            <a:bodyPr>
              <a:prstTxWarp prst="textNoShape">
                <a:avLst/>
              </a:prstTxWarp>
            </a:bodyPr>
            <a:lstStyle/>
            <a:p>
              <a:endParaRPr lang="en-US" dirty="0"/>
            </a:p>
          </p:txBody>
        </p:sp>
        <p:sp>
          <p:nvSpPr>
            <p:cNvPr id="136208" name="Line 16"/>
            <p:cNvSpPr>
              <a:spLocks noChangeShapeType="1"/>
            </p:cNvSpPr>
            <p:nvPr/>
          </p:nvSpPr>
          <p:spPr bwMode="auto">
            <a:xfrm>
              <a:off x="2613" y="1956"/>
              <a:ext cx="2645" cy="1"/>
            </a:xfrm>
            <a:prstGeom prst="line">
              <a:avLst/>
            </a:prstGeom>
            <a:noFill/>
            <a:ln w="12700">
              <a:solidFill>
                <a:schemeClr val="tx1"/>
              </a:solidFill>
              <a:prstDash val="sysDot"/>
              <a:round/>
              <a:headEnd/>
              <a:tailEnd/>
            </a:ln>
          </p:spPr>
          <p:txBody>
            <a:bodyPr>
              <a:prstTxWarp prst="textNoShape">
                <a:avLst/>
              </a:prstTxWarp>
            </a:bodyPr>
            <a:lstStyle/>
            <a:p>
              <a:endParaRPr lang="en-US" dirty="0"/>
            </a:p>
          </p:txBody>
        </p:sp>
        <p:sp>
          <p:nvSpPr>
            <p:cNvPr id="136209" name="Line 17"/>
            <p:cNvSpPr>
              <a:spLocks noChangeShapeType="1"/>
            </p:cNvSpPr>
            <p:nvPr/>
          </p:nvSpPr>
          <p:spPr bwMode="auto">
            <a:xfrm>
              <a:off x="2613" y="1673"/>
              <a:ext cx="2645" cy="1"/>
            </a:xfrm>
            <a:prstGeom prst="line">
              <a:avLst/>
            </a:prstGeom>
            <a:noFill/>
            <a:ln w="12700">
              <a:solidFill>
                <a:schemeClr val="tx1"/>
              </a:solidFill>
              <a:prstDash val="sysDot"/>
              <a:round/>
              <a:headEnd/>
              <a:tailEnd/>
            </a:ln>
          </p:spPr>
          <p:txBody>
            <a:bodyPr>
              <a:prstTxWarp prst="textNoShape">
                <a:avLst/>
              </a:prstTxWarp>
            </a:bodyPr>
            <a:lstStyle/>
            <a:p>
              <a:endParaRPr lang="en-US" dirty="0"/>
            </a:p>
          </p:txBody>
        </p:sp>
        <p:sp>
          <p:nvSpPr>
            <p:cNvPr id="136210" name="Line 18"/>
            <p:cNvSpPr>
              <a:spLocks noChangeShapeType="1"/>
            </p:cNvSpPr>
            <p:nvPr/>
          </p:nvSpPr>
          <p:spPr bwMode="auto">
            <a:xfrm>
              <a:off x="2613" y="1390"/>
              <a:ext cx="2645" cy="2"/>
            </a:xfrm>
            <a:prstGeom prst="line">
              <a:avLst/>
            </a:prstGeom>
            <a:noFill/>
            <a:ln w="12700">
              <a:solidFill>
                <a:schemeClr val="tx1"/>
              </a:solidFill>
              <a:round/>
              <a:headEnd/>
              <a:tailEnd/>
            </a:ln>
          </p:spPr>
          <p:txBody>
            <a:bodyPr>
              <a:prstTxWarp prst="textNoShape">
                <a:avLst/>
              </a:prstTxWarp>
            </a:bodyPr>
            <a:lstStyle/>
            <a:p>
              <a:endParaRPr lang="en-US" dirty="0"/>
            </a:p>
          </p:txBody>
        </p:sp>
        <p:sp>
          <p:nvSpPr>
            <p:cNvPr id="136211" name="Line 19"/>
            <p:cNvSpPr>
              <a:spLocks noChangeShapeType="1"/>
            </p:cNvSpPr>
            <p:nvPr/>
          </p:nvSpPr>
          <p:spPr bwMode="auto">
            <a:xfrm>
              <a:off x="2613" y="3089"/>
              <a:ext cx="2645" cy="1"/>
            </a:xfrm>
            <a:prstGeom prst="line">
              <a:avLst/>
            </a:prstGeom>
            <a:noFill/>
            <a:ln w="6350">
              <a:solidFill>
                <a:schemeClr val="tx1"/>
              </a:solidFill>
              <a:round/>
              <a:headEnd/>
              <a:tailEnd/>
            </a:ln>
          </p:spPr>
          <p:txBody>
            <a:bodyPr>
              <a:prstTxWarp prst="textNoShape">
                <a:avLst/>
              </a:prstTxWarp>
            </a:bodyPr>
            <a:lstStyle/>
            <a:p>
              <a:endParaRPr lang="en-US" dirty="0"/>
            </a:p>
          </p:txBody>
        </p:sp>
      </p:grpSp>
      <p:sp>
        <p:nvSpPr>
          <p:cNvPr id="136203" name="Line 11"/>
          <p:cNvSpPr>
            <a:spLocks noChangeShapeType="1"/>
          </p:cNvSpPr>
          <p:nvPr/>
        </p:nvSpPr>
        <p:spPr bwMode="auto">
          <a:xfrm>
            <a:off x="7677150" y="1606550"/>
            <a:ext cx="0" cy="2703513"/>
          </a:xfrm>
          <a:prstGeom prst="line">
            <a:avLst/>
          </a:prstGeom>
          <a:noFill/>
          <a:ln w="9525">
            <a:solidFill>
              <a:schemeClr val="tx1"/>
            </a:solidFill>
            <a:round/>
            <a:headEnd/>
            <a:tailEnd/>
          </a:ln>
          <a:effectLst/>
        </p:spPr>
        <p:txBody>
          <a:bodyPr>
            <a:prstTxWarp prst="textNoShape">
              <a:avLst/>
            </a:prstTxWarp>
          </a:bodyPr>
          <a:lstStyle/>
          <a:p>
            <a:endParaRPr lang="en-US" dirty="0"/>
          </a:p>
        </p:txBody>
      </p:sp>
      <p:grpSp>
        <p:nvGrpSpPr>
          <p:cNvPr id="49" name="Group 48"/>
          <p:cNvGrpSpPr/>
          <p:nvPr/>
        </p:nvGrpSpPr>
        <p:grpSpPr>
          <a:xfrm>
            <a:off x="6689725" y="1809750"/>
            <a:ext cx="847725" cy="2938463"/>
            <a:chOff x="6689725" y="1809750"/>
            <a:chExt cx="847725" cy="2938463"/>
          </a:xfrm>
        </p:grpSpPr>
        <p:grpSp>
          <p:nvGrpSpPr>
            <p:cNvPr id="136212" name="Group 20"/>
            <p:cNvGrpSpPr>
              <a:grpSpLocks/>
            </p:cNvGrpSpPr>
            <p:nvPr/>
          </p:nvGrpSpPr>
          <p:grpSpPr bwMode="auto">
            <a:xfrm>
              <a:off x="6689725" y="1854200"/>
              <a:ext cx="847725" cy="2894013"/>
              <a:chOff x="4226" y="1168"/>
              <a:chExt cx="534" cy="1823"/>
            </a:xfrm>
          </p:grpSpPr>
          <p:sp>
            <p:nvSpPr>
              <p:cNvPr id="136213" name="Rectangle 21"/>
              <p:cNvSpPr>
                <a:spLocks noChangeArrowheads="1"/>
              </p:cNvSpPr>
              <p:nvPr/>
            </p:nvSpPr>
            <p:spPr bwMode="auto">
              <a:xfrm>
                <a:off x="4226" y="2761"/>
                <a:ext cx="534" cy="230"/>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dirty="0">
                    <a:solidFill>
                      <a:srgbClr val="000000"/>
                    </a:solidFill>
                  </a:rPr>
                  <a:t>Monocytes </a:t>
                </a:r>
              </a:p>
              <a:p>
                <a:pPr algn="ctr"/>
                <a:r>
                  <a:rPr lang="en-US" sz="1200" b="1" dirty="0">
                    <a:solidFill>
                      <a:srgbClr val="000000"/>
                    </a:solidFill>
                  </a:rPr>
                  <a:t>with hASCs</a:t>
                </a:r>
                <a:endParaRPr lang="en-US" sz="1200" b="1" dirty="0"/>
              </a:p>
            </p:txBody>
          </p:sp>
          <p:sp>
            <p:nvSpPr>
              <p:cNvPr id="136214" name="Rectangle 22"/>
              <p:cNvSpPr>
                <a:spLocks noChangeArrowheads="1"/>
              </p:cNvSpPr>
              <p:nvPr/>
            </p:nvSpPr>
            <p:spPr bwMode="auto">
              <a:xfrm>
                <a:off x="4344" y="1168"/>
                <a:ext cx="316" cy="1543"/>
              </a:xfrm>
              <a:prstGeom prst="rect">
                <a:avLst/>
              </a:prstGeom>
              <a:solidFill>
                <a:schemeClr val="bg2"/>
              </a:solidFill>
              <a:ln w="6350">
                <a:solidFill>
                  <a:srgbClr val="000000"/>
                </a:solidFill>
                <a:miter lim="800000"/>
                <a:headEnd/>
                <a:tailEnd/>
              </a:ln>
            </p:spPr>
            <p:txBody>
              <a:bodyPr>
                <a:prstTxWarp prst="textNoShape">
                  <a:avLst/>
                </a:prstTxWarp>
              </a:bodyPr>
              <a:lstStyle/>
              <a:p>
                <a:endParaRPr lang="en-US" dirty="0"/>
              </a:p>
            </p:txBody>
          </p:sp>
        </p:grpSp>
        <p:sp>
          <p:nvSpPr>
            <p:cNvPr id="136215" name="Line 23"/>
            <p:cNvSpPr>
              <a:spLocks noChangeShapeType="1"/>
            </p:cNvSpPr>
            <p:nvPr/>
          </p:nvSpPr>
          <p:spPr bwMode="auto">
            <a:xfrm flipV="1">
              <a:off x="7161213" y="1809750"/>
              <a:ext cx="0" cy="25400"/>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36216" name="Line 24"/>
            <p:cNvSpPr>
              <a:spLocks noChangeShapeType="1"/>
            </p:cNvSpPr>
            <p:nvPr/>
          </p:nvSpPr>
          <p:spPr bwMode="auto">
            <a:xfrm>
              <a:off x="7143750" y="1809750"/>
              <a:ext cx="39688" cy="1588"/>
            </a:xfrm>
            <a:prstGeom prst="line">
              <a:avLst/>
            </a:prstGeom>
            <a:noFill/>
            <a:ln w="6350">
              <a:solidFill>
                <a:srgbClr val="000000"/>
              </a:solidFill>
              <a:round/>
              <a:headEnd/>
              <a:tailEnd/>
            </a:ln>
          </p:spPr>
          <p:txBody>
            <a:bodyPr>
              <a:prstTxWarp prst="textNoShape">
                <a:avLst/>
              </a:prstTxWarp>
            </a:bodyPr>
            <a:lstStyle/>
            <a:p>
              <a:endParaRPr lang="en-US" dirty="0"/>
            </a:p>
          </p:txBody>
        </p:sp>
      </p:grpSp>
      <p:grpSp>
        <p:nvGrpSpPr>
          <p:cNvPr id="136217" name="Group 25"/>
          <p:cNvGrpSpPr>
            <a:grpSpLocks/>
          </p:cNvGrpSpPr>
          <p:nvPr/>
        </p:nvGrpSpPr>
        <p:grpSpPr bwMode="auto">
          <a:xfrm>
            <a:off x="5867400" y="3259138"/>
            <a:ext cx="458788" cy="1042987"/>
            <a:chOff x="1092" y="1477"/>
            <a:chExt cx="256" cy="1351"/>
          </a:xfrm>
        </p:grpSpPr>
        <p:sp>
          <p:nvSpPr>
            <p:cNvPr id="136218" name="Rectangle 26"/>
            <p:cNvSpPr>
              <a:spLocks noChangeArrowheads="1"/>
            </p:cNvSpPr>
            <p:nvPr/>
          </p:nvSpPr>
          <p:spPr bwMode="auto">
            <a:xfrm>
              <a:off x="1092" y="1642"/>
              <a:ext cx="256" cy="1186"/>
            </a:xfrm>
            <a:prstGeom prst="rect">
              <a:avLst/>
            </a:prstGeom>
            <a:solidFill>
              <a:schemeClr val="bg2"/>
            </a:solidFill>
            <a:ln w="6350">
              <a:solidFill>
                <a:srgbClr val="000000"/>
              </a:solidFill>
              <a:miter lim="800000"/>
              <a:headEnd/>
              <a:tailEnd/>
            </a:ln>
          </p:spPr>
          <p:txBody>
            <a:bodyPr>
              <a:prstTxWarp prst="textNoShape">
                <a:avLst/>
              </a:prstTxWarp>
            </a:bodyPr>
            <a:lstStyle/>
            <a:p>
              <a:endParaRPr lang="en-US" dirty="0"/>
            </a:p>
          </p:txBody>
        </p:sp>
        <p:sp>
          <p:nvSpPr>
            <p:cNvPr id="136219" name="Line 27"/>
            <p:cNvSpPr>
              <a:spLocks noChangeShapeType="1"/>
            </p:cNvSpPr>
            <p:nvPr/>
          </p:nvSpPr>
          <p:spPr bwMode="auto">
            <a:xfrm flipV="1">
              <a:off x="1219" y="1477"/>
              <a:ext cx="1" cy="165"/>
            </a:xfrm>
            <a:prstGeom prst="line">
              <a:avLst/>
            </a:prstGeom>
            <a:noFill/>
            <a:ln w="6350">
              <a:solidFill>
                <a:srgbClr val="000000"/>
              </a:solidFill>
              <a:round/>
              <a:headEnd/>
              <a:tailEnd/>
            </a:ln>
          </p:spPr>
          <p:txBody>
            <a:bodyPr>
              <a:prstTxWarp prst="textNoShape">
                <a:avLst/>
              </a:prstTxWarp>
            </a:bodyPr>
            <a:lstStyle/>
            <a:p>
              <a:endParaRPr lang="en-US" dirty="0"/>
            </a:p>
          </p:txBody>
        </p:sp>
        <p:sp>
          <p:nvSpPr>
            <p:cNvPr id="136220" name="Line 28"/>
            <p:cNvSpPr>
              <a:spLocks noChangeShapeType="1"/>
            </p:cNvSpPr>
            <p:nvPr/>
          </p:nvSpPr>
          <p:spPr bwMode="auto">
            <a:xfrm>
              <a:off x="1204" y="1477"/>
              <a:ext cx="34" cy="0"/>
            </a:xfrm>
            <a:prstGeom prst="line">
              <a:avLst/>
            </a:prstGeom>
            <a:noFill/>
            <a:ln w="6350">
              <a:solidFill>
                <a:srgbClr val="000000"/>
              </a:solidFill>
              <a:round/>
              <a:headEnd/>
              <a:tailEnd/>
            </a:ln>
          </p:spPr>
          <p:txBody>
            <a:bodyPr>
              <a:prstTxWarp prst="textNoShape">
                <a:avLst/>
              </a:prstTxWarp>
            </a:bodyPr>
            <a:lstStyle/>
            <a:p>
              <a:endParaRPr lang="en-US" dirty="0"/>
            </a:p>
          </p:txBody>
        </p:sp>
      </p:grpSp>
      <p:sp>
        <p:nvSpPr>
          <p:cNvPr id="136221" name="Rectangle 29"/>
          <p:cNvSpPr>
            <a:spLocks noChangeArrowheads="1"/>
          </p:cNvSpPr>
          <p:nvPr/>
        </p:nvSpPr>
        <p:spPr bwMode="auto">
          <a:xfrm>
            <a:off x="5694363" y="4383088"/>
            <a:ext cx="838200" cy="547687"/>
          </a:xfrm>
          <a:prstGeom prst="rect">
            <a:avLst/>
          </a:prstGeom>
          <a:noFill/>
          <a:ln w="9525">
            <a:noFill/>
            <a:miter lim="800000"/>
            <a:headEnd/>
            <a:tailEnd/>
          </a:ln>
        </p:spPr>
        <p:txBody>
          <a:bodyPr wrap="none" lIns="0" tIns="0" rIns="0" bIns="0">
            <a:prstTxWarp prst="textNoShape">
              <a:avLst/>
            </a:prstTxWarp>
            <a:spAutoFit/>
          </a:bodyPr>
          <a:lstStyle/>
          <a:p>
            <a:pPr algn="ctr"/>
            <a:r>
              <a:rPr lang="en-US" sz="1200" b="1" dirty="0">
                <a:solidFill>
                  <a:srgbClr val="000000"/>
                </a:solidFill>
              </a:rPr>
              <a:t>Monocytes </a:t>
            </a:r>
          </a:p>
          <a:p>
            <a:pPr algn="ctr"/>
            <a:r>
              <a:rPr lang="en-US" sz="1200" b="1" dirty="0">
                <a:solidFill>
                  <a:srgbClr val="000000"/>
                </a:solidFill>
              </a:rPr>
              <a:t>without</a:t>
            </a:r>
          </a:p>
          <a:p>
            <a:pPr algn="ctr"/>
            <a:r>
              <a:rPr lang="en-US" sz="1200" b="1" dirty="0">
                <a:solidFill>
                  <a:srgbClr val="000000"/>
                </a:solidFill>
              </a:rPr>
              <a:t> hASCs</a:t>
            </a:r>
            <a:endParaRPr lang="en-US" sz="1200" b="1" dirty="0"/>
          </a:p>
        </p:txBody>
      </p:sp>
      <p:sp>
        <p:nvSpPr>
          <p:cNvPr id="136222" name="Rectangle 30"/>
          <p:cNvSpPr>
            <a:spLocks noChangeArrowheads="1"/>
          </p:cNvSpPr>
          <p:nvPr/>
        </p:nvSpPr>
        <p:spPr bwMode="auto">
          <a:xfrm>
            <a:off x="0" y="238125"/>
            <a:ext cx="9144000" cy="911225"/>
          </a:xfrm>
          <a:prstGeom prst="rect">
            <a:avLst/>
          </a:prstGeom>
          <a:noFill/>
          <a:ln w="9525">
            <a:noFill/>
            <a:miter lim="800000"/>
            <a:headEnd/>
            <a:tailEnd/>
          </a:ln>
          <a:effectLst/>
        </p:spPr>
        <p:txBody>
          <a:bodyPr anchor="ctr">
            <a:prstTxWarp prst="textNoShape">
              <a:avLst/>
            </a:prstTxWarp>
          </a:bodyPr>
          <a:lstStyle/>
          <a:p>
            <a:pPr algn="ctr" eaLnBrk="0" hangingPunct="0"/>
            <a:r>
              <a:rPr lang="en-US" sz="4000" b="1" dirty="0" smtClean="0">
                <a:solidFill>
                  <a:srgbClr val="0000CC"/>
                </a:solidFill>
              </a:rPr>
              <a:t>Testing possible therapeutic outcomes: cell-cell interactions</a:t>
            </a:r>
            <a:endParaRPr lang="en-US" sz="4000" b="1" dirty="0">
              <a:solidFill>
                <a:srgbClr val="0000CC"/>
              </a:solidFill>
            </a:endParaRPr>
          </a:p>
        </p:txBody>
      </p:sp>
      <p:sp>
        <p:nvSpPr>
          <p:cNvPr id="136223" name="Rectangle 31"/>
          <p:cNvSpPr>
            <a:spLocks noChangeArrowheads="1"/>
          </p:cNvSpPr>
          <p:nvPr/>
        </p:nvSpPr>
        <p:spPr bwMode="auto">
          <a:xfrm>
            <a:off x="174302" y="5444055"/>
            <a:ext cx="8821738" cy="1143000"/>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dirty="0">
                <a:solidFill>
                  <a:srgbClr val="FF0000"/>
                </a:solidFill>
              </a:rPr>
              <a:t>ABM Insight </a:t>
            </a:r>
            <a:r>
              <a:rPr lang="en-US" sz="3600" b="1" dirty="0" smtClean="0">
                <a:solidFill>
                  <a:srgbClr val="FF0000"/>
                </a:solidFill>
              </a:rPr>
              <a:t>#3:</a:t>
            </a:r>
            <a:r>
              <a:rPr lang="en-US" sz="3600" b="1" dirty="0" smtClean="0">
                <a:solidFill>
                  <a:srgbClr val="0000CC"/>
                </a:solidFill>
              </a:rPr>
              <a:t> </a:t>
            </a:r>
            <a:endParaRPr lang="en-US" sz="3600" b="1" dirty="0">
              <a:solidFill>
                <a:srgbClr val="0000CC"/>
              </a:solidFill>
            </a:endParaRPr>
          </a:p>
          <a:p>
            <a:pPr algn="ctr" eaLnBrk="0" hangingPunct="0"/>
            <a:r>
              <a:rPr lang="en-US" sz="2800" b="1" dirty="0">
                <a:solidFill>
                  <a:srgbClr val="0000CC"/>
                </a:solidFill>
              </a:rPr>
              <a:t>The presence of hASCs</a:t>
            </a:r>
            <a:r>
              <a:rPr lang="en-US" sz="2800" b="1" dirty="0" smtClean="0">
                <a:solidFill>
                  <a:srgbClr val="0000CC"/>
                </a:solidFill>
              </a:rPr>
              <a:t> may increase monocyte extravasation</a:t>
            </a:r>
            <a:endParaRPr lang="en-US" sz="3600" b="1" dirty="0">
              <a:solidFill>
                <a:srgbClr val="0000CC"/>
              </a:solidFill>
            </a:endParaRPr>
          </a:p>
        </p:txBody>
      </p:sp>
      <p:grpSp>
        <p:nvGrpSpPr>
          <p:cNvPr id="136224" name="Group 32"/>
          <p:cNvGrpSpPr>
            <a:grpSpLocks/>
          </p:cNvGrpSpPr>
          <p:nvPr/>
        </p:nvGrpSpPr>
        <p:grpSpPr bwMode="auto">
          <a:xfrm>
            <a:off x="854075" y="2392363"/>
            <a:ext cx="3705225" cy="1951037"/>
            <a:chOff x="1924" y="3031"/>
            <a:chExt cx="2334" cy="1229"/>
          </a:xfrm>
        </p:grpSpPr>
        <p:sp>
          <p:nvSpPr>
            <p:cNvPr id="136225" name="Freeform 33"/>
            <p:cNvSpPr>
              <a:spLocks/>
            </p:cNvSpPr>
            <p:nvPr/>
          </p:nvSpPr>
          <p:spPr bwMode="auto">
            <a:xfrm>
              <a:off x="2135" y="3925"/>
              <a:ext cx="1469" cy="335"/>
            </a:xfrm>
            <a:custGeom>
              <a:avLst/>
              <a:gdLst/>
              <a:ahLst/>
              <a:cxnLst>
                <a:cxn ang="0">
                  <a:pos x="9" y="0"/>
                </a:cxn>
                <a:cxn ang="0">
                  <a:pos x="0" y="9"/>
                </a:cxn>
                <a:cxn ang="0">
                  <a:pos x="0" y="43"/>
                </a:cxn>
                <a:cxn ang="0">
                  <a:pos x="9" y="52"/>
                </a:cxn>
                <a:cxn ang="0">
                  <a:pos x="179" y="52"/>
                </a:cxn>
                <a:cxn ang="0">
                  <a:pos x="188" y="43"/>
                </a:cxn>
                <a:cxn ang="0">
                  <a:pos x="188" y="9"/>
                </a:cxn>
                <a:cxn ang="0">
                  <a:pos x="179" y="0"/>
                </a:cxn>
                <a:cxn ang="0">
                  <a:pos x="9" y="0"/>
                </a:cxn>
              </a:cxnLst>
              <a:rect l="0" t="0" r="r" b="b"/>
              <a:pathLst>
                <a:path w="188" h="52">
                  <a:moveTo>
                    <a:pt x="9" y="0"/>
                  </a:moveTo>
                  <a:cubicBezTo>
                    <a:pt x="4" y="0"/>
                    <a:pt x="0" y="4"/>
                    <a:pt x="0" y="9"/>
                  </a:cubicBezTo>
                  <a:lnTo>
                    <a:pt x="0" y="43"/>
                  </a:lnTo>
                  <a:cubicBezTo>
                    <a:pt x="0" y="48"/>
                    <a:pt x="4" y="52"/>
                    <a:pt x="9" y="52"/>
                  </a:cubicBezTo>
                  <a:lnTo>
                    <a:pt x="179" y="52"/>
                  </a:lnTo>
                  <a:cubicBezTo>
                    <a:pt x="184" y="52"/>
                    <a:pt x="188" y="48"/>
                    <a:pt x="188" y="43"/>
                  </a:cubicBezTo>
                  <a:lnTo>
                    <a:pt x="188" y="9"/>
                  </a:lnTo>
                  <a:cubicBezTo>
                    <a:pt x="188" y="4"/>
                    <a:pt x="184" y="0"/>
                    <a:pt x="179" y="0"/>
                  </a:cubicBezTo>
                  <a:lnTo>
                    <a:pt x="9" y="0"/>
                  </a:lnTo>
                  <a:close/>
                </a:path>
              </a:pathLst>
            </a:custGeom>
            <a:solidFill>
              <a:srgbClr val="FFCC00"/>
            </a:solidFill>
            <a:ln w="7938" cap="rnd">
              <a:solidFill>
                <a:srgbClr val="000000"/>
              </a:solidFill>
              <a:prstDash val="solid"/>
              <a:round/>
              <a:headEnd/>
              <a:tailEnd/>
            </a:ln>
          </p:spPr>
          <p:txBody>
            <a:bodyPr>
              <a:prstTxWarp prst="textNoShape">
                <a:avLst/>
              </a:prstTxWarp>
            </a:bodyPr>
            <a:lstStyle/>
            <a:p>
              <a:endParaRPr lang="en-US" dirty="0"/>
            </a:p>
          </p:txBody>
        </p:sp>
        <p:sp>
          <p:nvSpPr>
            <p:cNvPr id="136226" name="Freeform 34"/>
            <p:cNvSpPr>
              <a:spLocks/>
            </p:cNvSpPr>
            <p:nvPr/>
          </p:nvSpPr>
          <p:spPr bwMode="auto">
            <a:xfrm rot="19920000">
              <a:off x="2178" y="3353"/>
              <a:ext cx="659" cy="374"/>
            </a:xfrm>
            <a:custGeom>
              <a:avLst/>
              <a:gdLst/>
              <a:ahLst/>
              <a:cxnLst>
                <a:cxn ang="0">
                  <a:pos x="123" y="58"/>
                </a:cxn>
                <a:cxn ang="0">
                  <a:pos x="44" y="58"/>
                </a:cxn>
                <a:cxn ang="0">
                  <a:pos x="5" y="60"/>
                </a:cxn>
                <a:cxn ang="0">
                  <a:pos x="10" y="41"/>
                </a:cxn>
                <a:cxn ang="0">
                  <a:pos x="24" y="31"/>
                </a:cxn>
                <a:cxn ang="0">
                  <a:pos x="71" y="11"/>
                </a:cxn>
                <a:cxn ang="0">
                  <a:pos x="108" y="7"/>
                </a:cxn>
                <a:cxn ang="0">
                  <a:pos x="123" y="58"/>
                </a:cxn>
              </a:cxnLst>
              <a:rect l="0" t="0" r="r" b="b"/>
              <a:pathLst>
                <a:path w="134" h="67">
                  <a:moveTo>
                    <a:pt x="123" y="58"/>
                  </a:moveTo>
                  <a:cubicBezTo>
                    <a:pt x="113" y="67"/>
                    <a:pt x="63" y="58"/>
                    <a:pt x="44" y="58"/>
                  </a:cubicBezTo>
                  <a:cubicBezTo>
                    <a:pt x="24" y="59"/>
                    <a:pt x="11" y="63"/>
                    <a:pt x="5" y="60"/>
                  </a:cubicBezTo>
                  <a:cubicBezTo>
                    <a:pt x="0" y="57"/>
                    <a:pt x="7" y="46"/>
                    <a:pt x="10" y="41"/>
                  </a:cubicBezTo>
                  <a:cubicBezTo>
                    <a:pt x="13" y="36"/>
                    <a:pt x="14" y="36"/>
                    <a:pt x="24" y="31"/>
                  </a:cubicBezTo>
                  <a:cubicBezTo>
                    <a:pt x="34" y="26"/>
                    <a:pt x="57" y="15"/>
                    <a:pt x="71" y="11"/>
                  </a:cubicBezTo>
                  <a:cubicBezTo>
                    <a:pt x="85" y="7"/>
                    <a:pt x="98" y="0"/>
                    <a:pt x="108" y="7"/>
                  </a:cubicBezTo>
                  <a:cubicBezTo>
                    <a:pt x="117" y="15"/>
                    <a:pt x="134" y="50"/>
                    <a:pt x="123" y="58"/>
                  </a:cubicBezTo>
                  <a:close/>
                </a:path>
              </a:pathLst>
            </a:custGeom>
            <a:solidFill>
              <a:srgbClr val="FF0000"/>
            </a:solidFill>
            <a:ln w="25400" cap="rnd">
              <a:solidFill>
                <a:srgbClr val="000000"/>
              </a:solidFill>
              <a:prstDash val="solid"/>
              <a:round/>
              <a:headEnd/>
              <a:tailEnd/>
            </a:ln>
          </p:spPr>
          <p:txBody>
            <a:bodyPr>
              <a:prstTxWarp prst="textNoShape">
                <a:avLst/>
              </a:prstTxWarp>
            </a:bodyPr>
            <a:lstStyle/>
            <a:p>
              <a:endParaRPr lang="en-US" dirty="0"/>
            </a:p>
          </p:txBody>
        </p:sp>
        <p:sp>
          <p:nvSpPr>
            <p:cNvPr id="136227" name="Freeform 35"/>
            <p:cNvSpPr>
              <a:spLocks/>
            </p:cNvSpPr>
            <p:nvPr/>
          </p:nvSpPr>
          <p:spPr bwMode="auto">
            <a:xfrm>
              <a:off x="2235" y="3529"/>
              <a:ext cx="998" cy="445"/>
            </a:xfrm>
            <a:custGeom>
              <a:avLst/>
              <a:gdLst/>
              <a:ahLst/>
              <a:cxnLst>
                <a:cxn ang="0">
                  <a:pos x="123" y="58"/>
                </a:cxn>
                <a:cxn ang="0">
                  <a:pos x="44" y="58"/>
                </a:cxn>
                <a:cxn ang="0">
                  <a:pos x="5" y="60"/>
                </a:cxn>
                <a:cxn ang="0">
                  <a:pos x="10" y="41"/>
                </a:cxn>
                <a:cxn ang="0">
                  <a:pos x="24" y="31"/>
                </a:cxn>
                <a:cxn ang="0">
                  <a:pos x="71" y="11"/>
                </a:cxn>
                <a:cxn ang="0">
                  <a:pos x="108" y="7"/>
                </a:cxn>
                <a:cxn ang="0">
                  <a:pos x="123" y="58"/>
                </a:cxn>
              </a:cxnLst>
              <a:rect l="0" t="0" r="r" b="b"/>
              <a:pathLst>
                <a:path w="134" h="67">
                  <a:moveTo>
                    <a:pt x="123" y="58"/>
                  </a:moveTo>
                  <a:cubicBezTo>
                    <a:pt x="113" y="67"/>
                    <a:pt x="63" y="58"/>
                    <a:pt x="44" y="58"/>
                  </a:cubicBezTo>
                  <a:cubicBezTo>
                    <a:pt x="24" y="59"/>
                    <a:pt x="11" y="63"/>
                    <a:pt x="5" y="60"/>
                  </a:cubicBezTo>
                  <a:cubicBezTo>
                    <a:pt x="0" y="57"/>
                    <a:pt x="7" y="46"/>
                    <a:pt x="10" y="41"/>
                  </a:cubicBezTo>
                  <a:cubicBezTo>
                    <a:pt x="13" y="36"/>
                    <a:pt x="14" y="36"/>
                    <a:pt x="24" y="31"/>
                  </a:cubicBezTo>
                  <a:cubicBezTo>
                    <a:pt x="34" y="26"/>
                    <a:pt x="57" y="15"/>
                    <a:pt x="71" y="11"/>
                  </a:cubicBezTo>
                  <a:cubicBezTo>
                    <a:pt x="85" y="7"/>
                    <a:pt x="98" y="0"/>
                    <a:pt x="108" y="7"/>
                  </a:cubicBezTo>
                  <a:cubicBezTo>
                    <a:pt x="117" y="15"/>
                    <a:pt x="134" y="50"/>
                    <a:pt x="123" y="58"/>
                  </a:cubicBezTo>
                  <a:close/>
                </a:path>
              </a:pathLst>
            </a:custGeom>
            <a:solidFill>
              <a:srgbClr val="FF0000"/>
            </a:solidFill>
            <a:ln w="25400" cap="rnd">
              <a:solidFill>
                <a:srgbClr val="000000"/>
              </a:solidFill>
              <a:prstDash val="solid"/>
              <a:round/>
              <a:headEnd/>
              <a:tailEnd/>
            </a:ln>
          </p:spPr>
          <p:txBody>
            <a:bodyPr>
              <a:prstTxWarp prst="textNoShape">
                <a:avLst/>
              </a:prstTxWarp>
            </a:bodyPr>
            <a:lstStyle/>
            <a:p>
              <a:endParaRPr lang="en-US" dirty="0"/>
            </a:p>
          </p:txBody>
        </p:sp>
        <p:sp>
          <p:nvSpPr>
            <p:cNvPr id="136228" name="Oval 36"/>
            <p:cNvSpPr>
              <a:spLocks noChangeArrowheads="1"/>
            </p:cNvSpPr>
            <p:nvPr/>
          </p:nvSpPr>
          <p:spPr bwMode="auto">
            <a:xfrm rot="3600000">
              <a:off x="3259" y="3221"/>
              <a:ext cx="111" cy="203"/>
            </a:xfrm>
            <a:prstGeom prst="ellipse">
              <a:avLst/>
            </a:prstGeom>
            <a:solidFill>
              <a:srgbClr val="000000"/>
            </a:solidFill>
            <a:ln w="8001">
              <a:solidFill>
                <a:srgbClr val="000000"/>
              </a:solidFill>
              <a:round/>
              <a:headEnd/>
              <a:tailEnd/>
            </a:ln>
          </p:spPr>
          <p:txBody>
            <a:bodyPr>
              <a:prstTxWarp prst="textNoShape">
                <a:avLst/>
              </a:prstTxWarp>
            </a:bodyPr>
            <a:lstStyle/>
            <a:p>
              <a:endParaRPr lang="en-US" dirty="0"/>
            </a:p>
          </p:txBody>
        </p:sp>
        <p:sp>
          <p:nvSpPr>
            <p:cNvPr id="136229" name="Oval 37"/>
            <p:cNvSpPr>
              <a:spLocks noChangeArrowheads="1"/>
            </p:cNvSpPr>
            <p:nvPr/>
          </p:nvSpPr>
          <p:spPr bwMode="auto">
            <a:xfrm rot="3600000">
              <a:off x="2539" y="3375"/>
              <a:ext cx="112" cy="155"/>
            </a:xfrm>
            <a:prstGeom prst="ellipse">
              <a:avLst/>
            </a:prstGeom>
            <a:solidFill>
              <a:srgbClr val="CC0000"/>
            </a:solidFill>
            <a:ln w="8001">
              <a:noFill/>
              <a:round/>
              <a:headEnd/>
              <a:tailEnd/>
            </a:ln>
          </p:spPr>
          <p:txBody>
            <a:bodyPr>
              <a:prstTxWarp prst="textNoShape">
                <a:avLst/>
              </a:prstTxWarp>
            </a:bodyPr>
            <a:lstStyle/>
            <a:p>
              <a:endParaRPr lang="en-US" dirty="0"/>
            </a:p>
          </p:txBody>
        </p:sp>
        <p:grpSp>
          <p:nvGrpSpPr>
            <p:cNvPr id="136230" name="Group 38"/>
            <p:cNvGrpSpPr>
              <a:grpSpLocks/>
            </p:cNvGrpSpPr>
            <p:nvPr/>
          </p:nvGrpSpPr>
          <p:grpSpPr bwMode="auto">
            <a:xfrm>
              <a:off x="2942" y="3031"/>
              <a:ext cx="738" cy="579"/>
              <a:chOff x="1232" y="1203"/>
              <a:chExt cx="2061" cy="1256"/>
            </a:xfrm>
          </p:grpSpPr>
          <p:grpSp>
            <p:nvGrpSpPr>
              <p:cNvPr id="136231" name="Group 39"/>
              <p:cNvGrpSpPr>
                <a:grpSpLocks/>
              </p:cNvGrpSpPr>
              <p:nvPr/>
            </p:nvGrpSpPr>
            <p:grpSpPr bwMode="auto">
              <a:xfrm>
                <a:off x="1232" y="1203"/>
                <a:ext cx="2061" cy="1256"/>
                <a:chOff x="1232" y="1203"/>
                <a:chExt cx="2061" cy="1256"/>
              </a:xfrm>
            </p:grpSpPr>
            <p:sp>
              <p:nvSpPr>
                <p:cNvPr id="136232" name="AutoShape 40"/>
                <p:cNvSpPr>
                  <a:spLocks noChangeArrowheads="1"/>
                </p:cNvSpPr>
                <p:nvPr/>
              </p:nvSpPr>
              <p:spPr bwMode="auto">
                <a:xfrm>
                  <a:off x="1232" y="1203"/>
                  <a:ext cx="1975" cy="1256"/>
                </a:xfrm>
                <a:custGeom>
                  <a:avLst/>
                  <a:gdLst>
                    <a:gd name="G0" fmla="+- 9754 0 0"/>
                    <a:gd name="G1" fmla="+- -11345388 0 0"/>
                    <a:gd name="G2" fmla="+- 0 0 -11345388"/>
                    <a:gd name="T0" fmla="*/ 0 256 1"/>
                    <a:gd name="T1" fmla="*/ 180 256 1"/>
                    <a:gd name="G3" fmla="+- -11345388 T0 T1"/>
                    <a:gd name="T2" fmla="*/ 0 256 1"/>
                    <a:gd name="T3" fmla="*/ 90 256 1"/>
                    <a:gd name="G4" fmla="+- -11345388 T2 T3"/>
                    <a:gd name="G5" fmla="*/ G4 2 1"/>
                    <a:gd name="T4" fmla="*/ 90 256 1"/>
                    <a:gd name="T5" fmla="*/ 0 256 1"/>
                    <a:gd name="G6" fmla="+- -11345388 T4 T5"/>
                    <a:gd name="G7" fmla="*/ G6 2 1"/>
                    <a:gd name="G8" fmla="abs -1134538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754"/>
                    <a:gd name="G18" fmla="*/ 9754 1 2"/>
                    <a:gd name="G19" fmla="+- G18 5400 0"/>
                    <a:gd name="G20" fmla="cos G19 -11345388"/>
                    <a:gd name="G21" fmla="sin G19 -11345388"/>
                    <a:gd name="G22" fmla="+- G20 10800 0"/>
                    <a:gd name="G23" fmla="+- G21 10800 0"/>
                    <a:gd name="G24" fmla="+- 10800 0 G20"/>
                    <a:gd name="G25" fmla="+- 9754 10800 0"/>
                    <a:gd name="G26" fmla="?: G9 G17 G25"/>
                    <a:gd name="G27" fmla="?: G9 0 21600"/>
                    <a:gd name="G28" fmla="cos 10800 -11345388"/>
                    <a:gd name="G29" fmla="sin 10800 -11345388"/>
                    <a:gd name="G30" fmla="sin 9754 -11345388"/>
                    <a:gd name="G31" fmla="+- G28 10800 0"/>
                    <a:gd name="G32" fmla="+- G29 10800 0"/>
                    <a:gd name="G33" fmla="+- G30 10800 0"/>
                    <a:gd name="G34" fmla="?: G4 0 G31"/>
                    <a:gd name="G35" fmla="?: -11345388 G34 0"/>
                    <a:gd name="G36" fmla="?: G6 G35 G31"/>
                    <a:gd name="G37" fmla="+- 21600 0 G36"/>
                    <a:gd name="G38" fmla="?: G4 0 G33"/>
                    <a:gd name="G39" fmla="?: -11345388 G38 G32"/>
                    <a:gd name="G40" fmla="?: G6 G39 0"/>
                    <a:gd name="G41" fmla="?: G4 G32 21600"/>
                    <a:gd name="G42" fmla="?: G6 G41 G33"/>
                    <a:gd name="T12" fmla="*/ 10800 w 21600"/>
                    <a:gd name="T13" fmla="*/ 0 h 21600"/>
                    <a:gd name="T14" fmla="*/ 597 w 21600"/>
                    <a:gd name="T15" fmla="*/ 9568 h 21600"/>
                    <a:gd name="T16" fmla="*/ 10800 w 21600"/>
                    <a:gd name="T17" fmla="*/ 1046 h 21600"/>
                    <a:gd name="T18" fmla="*/ 21003 w 21600"/>
                    <a:gd name="T19" fmla="*/ 956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116" y="9631"/>
                      </a:moveTo>
                      <a:cubicBezTo>
                        <a:pt x="1707" y="4731"/>
                        <a:pt x="5865" y="1045"/>
                        <a:pt x="10800" y="1045"/>
                      </a:cubicBezTo>
                      <a:cubicBezTo>
                        <a:pt x="15734" y="1045"/>
                        <a:pt x="19892" y="4731"/>
                        <a:pt x="20483" y="9631"/>
                      </a:cubicBezTo>
                      <a:lnTo>
                        <a:pt x="21522" y="9505"/>
                      </a:lnTo>
                      <a:cubicBezTo>
                        <a:pt x="20867" y="4080"/>
                        <a:pt x="16264" y="0"/>
                        <a:pt x="10799" y="0"/>
                      </a:cubicBezTo>
                      <a:cubicBezTo>
                        <a:pt x="5335" y="0"/>
                        <a:pt x="732" y="4080"/>
                        <a:pt x="77" y="9505"/>
                      </a:cubicBezTo>
                      <a:close/>
                    </a:path>
                  </a:pathLst>
                </a:custGeom>
                <a:solidFill>
                  <a:schemeClr val="tx1"/>
                </a:solidFill>
                <a:ln w="9525">
                  <a:noFill/>
                  <a:miter lim="800000"/>
                  <a:headEnd/>
                  <a:tailEnd/>
                </a:ln>
                <a:effectLst/>
              </p:spPr>
              <p:txBody>
                <a:bodyPr wrap="none" anchor="ctr">
                  <a:prstTxWarp prst="textNoShape">
                    <a:avLst/>
                  </a:prstTxWarp>
                </a:bodyPr>
                <a:lstStyle/>
                <a:p>
                  <a:endParaRPr lang="en-US" dirty="0"/>
                </a:p>
              </p:txBody>
            </p:sp>
            <p:sp>
              <p:nvSpPr>
                <p:cNvPr id="136233" name="Freeform 41"/>
                <p:cNvSpPr>
                  <a:spLocks/>
                </p:cNvSpPr>
                <p:nvPr/>
              </p:nvSpPr>
              <p:spPr bwMode="auto">
                <a:xfrm>
                  <a:off x="3000" y="1757"/>
                  <a:ext cx="293" cy="192"/>
                </a:xfrm>
                <a:custGeom>
                  <a:avLst/>
                  <a:gdLst/>
                  <a:ahLst/>
                  <a:cxnLst>
                    <a:cxn ang="0">
                      <a:pos x="202" y="0"/>
                    </a:cxn>
                    <a:cxn ang="0">
                      <a:pos x="233" y="0"/>
                    </a:cxn>
                    <a:cxn ang="0">
                      <a:pos x="293" y="0"/>
                    </a:cxn>
                    <a:cxn ang="0">
                      <a:pos x="175" y="192"/>
                    </a:cxn>
                    <a:cxn ang="0">
                      <a:pos x="0" y="7"/>
                    </a:cxn>
                    <a:cxn ang="0">
                      <a:pos x="202" y="0"/>
                    </a:cxn>
                  </a:cxnLst>
                  <a:rect l="0" t="0" r="r" b="b"/>
                  <a:pathLst>
                    <a:path w="293" h="192">
                      <a:moveTo>
                        <a:pt x="202" y="0"/>
                      </a:moveTo>
                      <a:cubicBezTo>
                        <a:pt x="212" y="0"/>
                        <a:pt x="223" y="0"/>
                        <a:pt x="233" y="0"/>
                      </a:cubicBezTo>
                      <a:lnTo>
                        <a:pt x="293" y="0"/>
                      </a:lnTo>
                      <a:lnTo>
                        <a:pt x="175" y="192"/>
                      </a:lnTo>
                      <a:lnTo>
                        <a:pt x="0" y="7"/>
                      </a:lnTo>
                      <a:lnTo>
                        <a:pt x="202" y="0"/>
                      </a:lnTo>
                      <a:close/>
                    </a:path>
                  </a:pathLst>
                </a:custGeom>
                <a:solidFill>
                  <a:schemeClr val="tx1"/>
                </a:solidFill>
                <a:ln w="9525">
                  <a:noFill/>
                  <a:round/>
                  <a:headEnd/>
                  <a:tailEnd/>
                </a:ln>
                <a:effectLst/>
              </p:spPr>
              <p:txBody>
                <a:bodyPr>
                  <a:prstTxWarp prst="textNoShape">
                    <a:avLst/>
                  </a:prstTxWarp>
                </a:bodyPr>
                <a:lstStyle/>
                <a:p>
                  <a:endParaRPr lang="en-US" dirty="0"/>
                </a:p>
              </p:txBody>
            </p:sp>
          </p:grpSp>
          <p:sp>
            <p:nvSpPr>
              <p:cNvPr id="136234" name="Rectangle 42"/>
              <p:cNvSpPr>
                <a:spLocks noChangeArrowheads="1"/>
              </p:cNvSpPr>
              <p:nvPr/>
            </p:nvSpPr>
            <p:spPr bwMode="auto">
              <a:xfrm>
                <a:off x="3110" y="1740"/>
                <a:ext cx="83" cy="56"/>
              </a:xfrm>
              <a:prstGeom prst="rect">
                <a:avLst/>
              </a:prstGeom>
              <a:solidFill>
                <a:schemeClr val="tx1"/>
              </a:solidFill>
              <a:ln w="9525">
                <a:noFill/>
                <a:miter lim="800000"/>
                <a:headEnd/>
                <a:tailEnd/>
              </a:ln>
              <a:effectLst/>
            </p:spPr>
            <p:txBody>
              <a:bodyPr wrap="none" anchor="ctr">
                <a:prstTxWarp prst="textNoShape">
                  <a:avLst/>
                </a:prstTxWarp>
              </a:bodyPr>
              <a:lstStyle/>
              <a:p>
                <a:endParaRPr lang="en-US" dirty="0"/>
              </a:p>
            </p:txBody>
          </p:sp>
        </p:grpSp>
        <p:sp>
          <p:nvSpPr>
            <p:cNvPr id="136235" name="Freeform 43"/>
            <p:cNvSpPr>
              <a:spLocks/>
            </p:cNvSpPr>
            <p:nvPr/>
          </p:nvSpPr>
          <p:spPr bwMode="auto">
            <a:xfrm>
              <a:off x="2910" y="3138"/>
              <a:ext cx="615" cy="519"/>
            </a:xfrm>
            <a:custGeom>
              <a:avLst/>
              <a:gdLst/>
              <a:ahLst/>
              <a:cxnLst>
                <a:cxn ang="0">
                  <a:pos x="140" y="570"/>
                </a:cxn>
                <a:cxn ang="0">
                  <a:pos x="902" y="58"/>
                </a:cxn>
                <a:cxn ang="0">
                  <a:pos x="1292" y="224"/>
                </a:cxn>
                <a:cxn ang="0">
                  <a:pos x="1190" y="762"/>
                </a:cxn>
                <a:cxn ang="0">
                  <a:pos x="755" y="1095"/>
                </a:cxn>
                <a:cxn ang="0">
                  <a:pos x="416" y="1165"/>
                </a:cxn>
                <a:cxn ang="0">
                  <a:pos x="556" y="928"/>
                </a:cxn>
                <a:cxn ang="0">
                  <a:pos x="326" y="922"/>
                </a:cxn>
                <a:cxn ang="0">
                  <a:pos x="64" y="941"/>
                </a:cxn>
                <a:cxn ang="0">
                  <a:pos x="140" y="570"/>
                </a:cxn>
              </a:cxnLst>
              <a:rect l="0" t="0" r="r" b="b"/>
              <a:pathLst>
                <a:path w="1340" h="1193">
                  <a:moveTo>
                    <a:pt x="140" y="570"/>
                  </a:moveTo>
                  <a:cubicBezTo>
                    <a:pt x="280" y="423"/>
                    <a:pt x="710" y="116"/>
                    <a:pt x="902" y="58"/>
                  </a:cubicBezTo>
                  <a:cubicBezTo>
                    <a:pt x="1094" y="0"/>
                    <a:pt x="1244" y="107"/>
                    <a:pt x="1292" y="224"/>
                  </a:cubicBezTo>
                  <a:cubicBezTo>
                    <a:pt x="1340" y="341"/>
                    <a:pt x="1279" y="617"/>
                    <a:pt x="1190" y="762"/>
                  </a:cubicBezTo>
                  <a:cubicBezTo>
                    <a:pt x="1101" y="907"/>
                    <a:pt x="884" y="1028"/>
                    <a:pt x="755" y="1095"/>
                  </a:cubicBezTo>
                  <a:cubicBezTo>
                    <a:pt x="626" y="1162"/>
                    <a:pt x="449" y="1193"/>
                    <a:pt x="416" y="1165"/>
                  </a:cubicBezTo>
                  <a:cubicBezTo>
                    <a:pt x="383" y="1137"/>
                    <a:pt x="571" y="968"/>
                    <a:pt x="556" y="928"/>
                  </a:cubicBezTo>
                  <a:cubicBezTo>
                    <a:pt x="541" y="888"/>
                    <a:pt x="408" y="920"/>
                    <a:pt x="326" y="922"/>
                  </a:cubicBezTo>
                  <a:cubicBezTo>
                    <a:pt x="244" y="924"/>
                    <a:pt x="91" y="995"/>
                    <a:pt x="64" y="941"/>
                  </a:cubicBezTo>
                  <a:cubicBezTo>
                    <a:pt x="37" y="887"/>
                    <a:pt x="0" y="717"/>
                    <a:pt x="140" y="570"/>
                  </a:cubicBezTo>
                  <a:close/>
                </a:path>
              </a:pathLst>
            </a:custGeom>
            <a:solidFill>
              <a:srgbClr val="FF0000"/>
            </a:solidFill>
            <a:ln w="25400">
              <a:solidFill>
                <a:schemeClr val="tx1"/>
              </a:solidFill>
              <a:round/>
              <a:headEnd/>
              <a:tailEnd/>
            </a:ln>
            <a:effectLst/>
          </p:spPr>
          <p:txBody>
            <a:bodyPr>
              <a:prstTxWarp prst="textNoShape">
                <a:avLst/>
              </a:prstTxWarp>
            </a:bodyPr>
            <a:lstStyle/>
            <a:p>
              <a:endParaRPr lang="en-US" dirty="0"/>
            </a:p>
          </p:txBody>
        </p:sp>
        <p:sp>
          <p:nvSpPr>
            <p:cNvPr id="136236" name="Oval 44"/>
            <p:cNvSpPr>
              <a:spLocks noChangeArrowheads="1"/>
            </p:cNvSpPr>
            <p:nvPr/>
          </p:nvSpPr>
          <p:spPr bwMode="auto">
            <a:xfrm>
              <a:off x="2811" y="3784"/>
              <a:ext cx="231" cy="101"/>
            </a:xfrm>
            <a:prstGeom prst="ellipse">
              <a:avLst/>
            </a:prstGeom>
            <a:solidFill>
              <a:srgbClr val="CC0000"/>
            </a:solidFill>
            <a:ln w="25400">
              <a:noFill/>
              <a:round/>
              <a:headEnd/>
              <a:tailEnd/>
            </a:ln>
          </p:spPr>
          <p:txBody>
            <a:bodyPr>
              <a:prstTxWarp prst="textNoShape">
                <a:avLst/>
              </a:prstTxWarp>
            </a:bodyPr>
            <a:lstStyle/>
            <a:p>
              <a:endParaRPr lang="en-US" dirty="0"/>
            </a:p>
          </p:txBody>
        </p:sp>
        <p:sp>
          <p:nvSpPr>
            <p:cNvPr id="136237" name="Text Box 45"/>
            <p:cNvSpPr txBox="1">
              <a:spLocks noChangeArrowheads="1"/>
            </p:cNvSpPr>
            <p:nvPr/>
          </p:nvSpPr>
          <p:spPr bwMode="auto">
            <a:xfrm>
              <a:off x="1924" y="3100"/>
              <a:ext cx="851" cy="28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t>Adherant to hASC</a:t>
              </a:r>
            </a:p>
          </p:txBody>
        </p:sp>
        <p:sp>
          <p:nvSpPr>
            <p:cNvPr id="136238" name="Text Box 46"/>
            <p:cNvSpPr txBox="1">
              <a:spLocks noChangeArrowheads="1"/>
            </p:cNvSpPr>
            <p:nvPr/>
          </p:nvSpPr>
          <p:spPr bwMode="auto">
            <a:xfrm>
              <a:off x="3481" y="3351"/>
              <a:ext cx="777" cy="28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t>Rolling on hASC</a:t>
              </a:r>
            </a:p>
          </p:txBody>
        </p:sp>
        <p:sp>
          <p:nvSpPr>
            <p:cNvPr id="136239" name="Oval 47"/>
            <p:cNvSpPr>
              <a:spLocks noChangeArrowheads="1"/>
            </p:cNvSpPr>
            <p:nvPr/>
          </p:nvSpPr>
          <p:spPr bwMode="auto">
            <a:xfrm rot="3600000">
              <a:off x="3269" y="3229"/>
              <a:ext cx="112" cy="154"/>
            </a:xfrm>
            <a:prstGeom prst="ellipse">
              <a:avLst/>
            </a:prstGeom>
            <a:solidFill>
              <a:srgbClr val="CC0000"/>
            </a:solidFill>
            <a:ln w="8001">
              <a:noFill/>
              <a:round/>
              <a:headEnd/>
              <a:tailEnd/>
            </a:ln>
          </p:spPr>
          <p:txBody>
            <a:bodyPr>
              <a:prstTxWarp prst="textNoShape">
                <a:avLst/>
              </a:prstTxWarp>
            </a:bodyPr>
            <a:lstStyle/>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6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23"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descr="BM1_W3_10x_zoom1_B1"/>
          <p:cNvPicPr>
            <a:picLocks noChangeArrowheads="1"/>
          </p:cNvPicPr>
          <p:nvPr/>
        </p:nvPicPr>
        <p:blipFill>
          <a:blip r:embed="rId2"/>
          <a:srcRect/>
          <a:stretch>
            <a:fillRect/>
          </a:stretch>
        </p:blipFill>
        <p:spPr bwMode="auto">
          <a:xfrm>
            <a:off x="4827588" y="1835150"/>
            <a:ext cx="3646487" cy="4127500"/>
          </a:xfrm>
          <a:prstGeom prst="rect">
            <a:avLst/>
          </a:prstGeom>
          <a:noFill/>
          <a:ln w="28575">
            <a:solidFill>
              <a:schemeClr val="bg1"/>
            </a:solidFill>
            <a:miter lim="800000"/>
            <a:headEnd/>
            <a:tailEnd/>
          </a:ln>
        </p:spPr>
      </p:pic>
      <p:sp>
        <p:nvSpPr>
          <p:cNvPr id="19459" name="Rectangle 4"/>
          <p:cNvSpPr>
            <a:spLocks noChangeArrowheads="1"/>
          </p:cNvSpPr>
          <p:nvPr/>
        </p:nvSpPr>
        <p:spPr bwMode="auto">
          <a:xfrm>
            <a:off x="519113" y="265113"/>
            <a:ext cx="8102600" cy="1258887"/>
          </a:xfrm>
          <a:prstGeom prst="rect">
            <a:avLst/>
          </a:prstGeom>
          <a:noFill/>
          <a:ln w="9525">
            <a:noFill/>
            <a:miter lim="800000"/>
            <a:headEnd/>
            <a:tailEnd/>
          </a:ln>
        </p:spPr>
        <p:txBody>
          <a:bodyPr>
            <a:prstTxWarp prst="textNoShape">
              <a:avLst/>
            </a:prstTxWarp>
            <a:spAutoFit/>
          </a:bodyPr>
          <a:lstStyle/>
          <a:p>
            <a:pPr algn="ctr">
              <a:lnSpc>
                <a:spcPct val="120000"/>
              </a:lnSpc>
              <a:spcBef>
                <a:spcPct val="50000"/>
              </a:spcBef>
            </a:pPr>
            <a:r>
              <a:rPr lang="en-US" sz="3200" b="1" dirty="0">
                <a:solidFill>
                  <a:srgbClr val="FF0000"/>
                </a:solidFill>
              </a:rPr>
              <a:t>Indicate how tissues function physiologically</a:t>
            </a:r>
          </a:p>
        </p:txBody>
      </p:sp>
      <p:pic>
        <p:nvPicPr>
          <p:cNvPr id="19460" name="Picture 5"/>
          <p:cNvPicPr>
            <a:picLocks noChangeAspect="1" noChangeArrowheads="1"/>
          </p:cNvPicPr>
          <p:nvPr/>
        </p:nvPicPr>
        <p:blipFill>
          <a:blip r:embed="rId3"/>
          <a:srcRect/>
          <a:stretch>
            <a:fillRect/>
          </a:stretch>
        </p:blipFill>
        <p:spPr bwMode="auto">
          <a:xfrm>
            <a:off x="792163" y="1801813"/>
            <a:ext cx="3811587" cy="4162425"/>
          </a:xfrm>
          <a:prstGeom prst="rect">
            <a:avLst/>
          </a:prstGeom>
          <a:noFill/>
          <a:ln w="28575">
            <a:solidFill>
              <a:schemeClr val="bg1"/>
            </a:solidFill>
            <a:miter lim="800000"/>
            <a:headEnd/>
            <a:tailEnd/>
          </a:ln>
        </p:spPr>
      </p:pic>
      <p:sp>
        <p:nvSpPr>
          <p:cNvPr id="19461" name="Text Box 6"/>
          <p:cNvSpPr txBox="1">
            <a:spLocks noChangeArrowheads="1"/>
          </p:cNvSpPr>
          <p:nvPr/>
        </p:nvSpPr>
        <p:spPr bwMode="auto">
          <a:xfrm>
            <a:off x="2128838" y="5978525"/>
            <a:ext cx="958850" cy="366713"/>
          </a:xfrm>
          <a:prstGeom prst="rect">
            <a:avLst/>
          </a:prstGeom>
          <a:noFill/>
          <a:ln w="9525">
            <a:noFill/>
            <a:miter lim="800000"/>
            <a:headEnd/>
            <a:tailEnd/>
          </a:ln>
        </p:spPr>
        <p:txBody>
          <a:bodyPr wrap="none">
            <a:prstTxWarp prst="textNoShape">
              <a:avLst/>
            </a:prstTxWarp>
            <a:spAutoFit/>
          </a:bodyPr>
          <a:lstStyle/>
          <a:p>
            <a:pPr algn="l"/>
            <a:r>
              <a:rPr lang="en-US" b="1"/>
              <a:t>Muscle</a:t>
            </a:r>
          </a:p>
        </p:txBody>
      </p:sp>
      <p:sp>
        <p:nvSpPr>
          <p:cNvPr id="19462" name="Text Box 7"/>
          <p:cNvSpPr txBox="1">
            <a:spLocks noChangeArrowheads="1"/>
          </p:cNvSpPr>
          <p:nvPr/>
        </p:nvSpPr>
        <p:spPr bwMode="auto">
          <a:xfrm>
            <a:off x="6105525" y="5957888"/>
            <a:ext cx="1314450" cy="366712"/>
          </a:xfrm>
          <a:prstGeom prst="rect">
            <a:avLst/>
          </a:prstGeom>
          <a:noFill/>
          <a:ln w="9525">
            <a:noFill/>
            <a:miter lim="800000"/>
            <a:headEnd/>
            <a:tailEnd/>
          </a:ln>
        </p:spPr>
        <p:txBody>
          <a:bodyPr wrap="none">
            <a:prstTxWarp prst="textNoShape">
              <a:avLst/>
            </a:prstTxWarp>
            <a:spAutoFit/>
          </a:bodyPr>
          <a:lstStyle/>
          <a:p>
            <a:pPr algn="l"/>
            <a:r>
              <a:rPr lang="en-US" b="1"/>
              <a:t>Mesentery</a:t>
            </a:r>
          </a:p>
        </p:txBody>
      </p:sp>
      <p:sp>
        <p:nvSpPr>
          <p:cNvPr id="19463" name="Text Box 8"/>
          <p:cNvSpPr txBox="1">
            <a:spLocks noChangeArrowheads="1"/>
          </p:cNvSpPr>
          <p:nvPr/>
        </p:nvSpPr>
        <p:spPr bwMode="auto">
          <a:xfrm>
            <a:off x="1111250" y="6257925"/>
            <a:ext cx="3232150" cy="366713"/>
          </a:xfrm>
          <a:prstGeom prst="rect">
            <a:avLst/>
          </a:prstGeom>
          <a:noFill/>
          <a:ln w="9525">
            <a:noFill/>
            <a:miter lim="800000"/>
            <a:headEnd/>
            <a:tailEnd/>
          </a:ln>
        </p:spPr>
        <p:txBody>
          <a:bodyPr wrap="none">
            <a:prstTxWarp prst="textNoShape">
              <a:avLst/>
            </a:prstTxWarp>
            <a:spAutoFit/>
          </a:bodyPr>
          <a:lstStyle/>
          <a:p>
            <a:pPr algn="l"/>
            <a:r>
              <a:rPr lang="en-US"/>
              <a:t>Tree-like, hierarchical network</a:t>
            </a:r>
          </a:p>
        </p:txBody>
      </p:sp>
      <p:sp>
        <p:nvSpPr>
          <p:cNvPr id="19464" name="Text Box 9"/>
          <p:cNvSpPr txBox="1">
            <a:spLocks noChangeArrowheads="1"/>
          </p:cNvSpPr>
          <p:nvPr/>
        </p:nvSpPr>
        <p:spPr bwMode="auto">
          <a:xfrm>
            <a:off x="5297488" y="6248400"/>
            <a:ext cx="2847975" cy="366713"/>
          </a:xfrm>
          <a:prstGeom prst="rect">
            <a:avLst/>
          </a:prstGeom>
          <a:noFill/>
          <a:ln w="9525">
            <a:noFill/>
            <a:miter lim="800000"/>
            <a:headEnd/>
            <a:tailEnd/>
          </a:ln>
        </p:spPr>
        <p:txBody>
          <a:bodyPr wrap="none">
            <a:prstTxWarp prst="textNoShape">
              <a:avLst/>
            </a:prstTxWarp>
            <a:spAutoFit/>
          </a:bodyPr>
          <a:lstStyle/>
          <a:p>
            <a:pPr algn="l"/>
            <a:r>
              <a:rPr lang="en-US"/>
              <a:t>Looping, 'random' network</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05"/>
          <p:cNvSpPr>
            <a:spLocks noChangeArrowheads="1"/>
          </p:cNvSpPr>
          <p:nvPr/>
        </p:nvSpPr>
        <p:spPr bwMode="auto">
          <a:xfrm rot="16200000">
            <a:off x="145687" y="2923718"/>
            <a:ext cx="2463800" cy="274637"/>
          </a:xfrm>
          <a:prstGeom prst="rect">
            <a:avLst/>
          </a:prstGeom>
          <a:noFill/>
          <a:ln w="9525">
            <a:noFill/>
            <a:miter lim="800000"/>
            <a:headEnd/>
            <a:tailEnd/>
          </a:ln>
        </p:spPr>
        <p:txBody>
          <a:bodyPr wrap="none" lIns="0" tIns="0" rIns="0" bIns="0">
            <a:prstTxWarp prst="textNoShape">
              <a:avLst/>
            </a:prstTxWarp>
            <a:spAutoFit/>
          </a:bodyPr>
          <a:lstStyle/>
          <a:p>
            <a:r>
              <a:rPr lang="en-US" sz="1800" dirty="0"/>
              <a:t>Extravasated hASCs (%)</a:t>
            </a:r>
          </a:p>
        </p:txBody>
      </p:sp>
      <p:sp>
        <p:nvSpPr>
          <p:cNvPr id="3" name="Text Box 306"/>
          <p:cNvSpPr txBox="1">
            <a:spLocks noChangeArrowheads="1"/>
          </p:cNvSpPr>
          <p:nvPr/>
        </p:nvSpPr>
        <p:spPr bwMode="auto">
          <a:xfrm>
            <a:off x="1867330" y="4891425"/>
            <a:ext cx="1189038"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dirty="0" smtClean="0"/>
              <a:t>Control</a:t>
            </a:r>
            <a:endParaRPr lang="en-US" sz="1200" dirty="0"/>
          </a:p>
        </p:txBody>
      </p:sp>
      <p:sp>
        <p:nvSpPr>
          <p:cNvPr id="5" name="Text Box 308"/>
          <p:cNvSpPr txBox="1">
            <a:spLocks noChangeArrowheads="1"/>
          </p:cNvSpPr>
          <p:nvPr/>
        </p:nvSpPr>
        <p:spPr bwMode="auto">
          <a:xfrm>
            <a:off x="3050088" y="4891425"/>
            <a:ext cx="1189037" cy="274637"/>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dirty="0"/>
              <a:t>MCP-1 KO</a:t>
            </a:r>
          </a:p>
        </p:txBody>
      </p:sp>
      <p:sp>
        <p:nvSpPr>
          <p:cNvPr id="6" name="Text Box 309"/>
          <p:cNvSpPr txBox="1">
            <a:spLocks noChangeArrowheads="1"/>
          </p:cNvSpPr>
          <p:nvPr/>
        </p:nvSpPr>
        <p:spPr bwMode="auto">
          <a:xfrm>
            <a:off x="4175625" y="4889837"/>
            <a:ext cx="1189038"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dirty="0"/>
              <a:t>IL-8 KO</a:t>
            </a:r>
          </a:p>
        </p:txBody>
      </p:sp>
      <p:sp>
        <p:nvSpPr>
          <p:cNvPr id="7" name="Text Box 310"/>
          <p:cNvSpPr txBox="1">
            <a:spLocks noChangeArrowheads="1"/>
          </p:cNvSpPr>
          <p:nvPr/>
        </p:nvSpPr>
        <p:spPr bwMode="auto">
          <a:xfrm>
            <a:off x="5301163" y="4889837"/>
            <a:ext cx="1189037"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dirty="0"/>
              <a:t>IL-1</a:t>
            </a:r>
            <a:r>
              <a:rPr lang="en-US" sz="1200" dirty="0">
                <a:latin typeface="Symbol" pitchFamily="-65" charset="2"/>
              </a:rPr>
              <a:t>b</a:t>
            </a:r>
            <a:r>
              <a:rPr lang="en-US" sz="1200" dirty="0"/>
              <a:t> KO</a:t>
            </a:r>
          </a:p>
        </p:txBody>
      </p:sp>
      <p:sp>
        <p:nvSpPr>
          <p:cNvPr id="8" name="Text Box 311"/>
          <p:cNvSpPr txBox="1">
            <a:spLocks noChangeArrowheads="1"/>
          </p:cNvSpPr>
          <p:nvPr/>
        </p:nvSpPr>
        <p:spPr bwMode="auto">
          <a:xfrm>
            <a:off x="6436225" y="4893012"/>
            <a:ext cx="1189038" cy="2746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dirty="0"/>
              <a:t>SDF-1</a:t>
            </a:r>
            <a:r>
              <a:rPr lang="en-US" sz="1200" dirty="0">
                <a:latin typeface="Symbol" pitchFamily="-65" charset="2"/>
              </a:rPr>
              <a:t>a</a:t>
            </a:r>
            <a:r>
              <a:rPr lang="en-US" sz="1200" dirty="0"/>
              <a:t> KO</a:t>
            </a:r>
          </a:p>
        </p:txBody>
      </p:sp>
      <p:sp>
        <p:nvSpPr>
          <p:cNvPr id="9" name="Text Box 312"/>
          <p:cNvSpPr txBox="1">
            <a:spLocks noChangeArrowheads="1"/>
          </p:cNvSpPr>
          <p:nvPr/>
        </p:nvSpPr>
        <p:spPr bwMode="auto">
          <a:xfrm>
            <a:off x="5364663" y="3176925"/>
            <a:ext cx="1081087"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dirty="0"/>
              <a:t>*</a:t>
            </a:r>
          </a:p>
        </p:txBody>
      </p:sp>
      <p:sp>
        <p:nvSpPr>
          <p:cNvPr id="10" name="Text Box 313"/>
          <p:cNvSpPr txBox="1">
            <a:spLocks noChangeArrowheads="1"/>
          </p:cNvSpPr>
          <p:nvPr/>
        </p:nvSpPr>
        <p:spPr bwMode="auto">
          <a:xfrm>
            <a:off x="6712450" y="3611900"/>
            <a:ext cx="64135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dirty="0"/>
              <a:t>**</a:t>
            </a:r>
          </a:p>
        </p:txBody>
      </p:sp>
      <p:sp>
        <p:nvSpPr>
          <p:cNvPr id="27" name="Line 330"/>
          <p:cNvSpPr>
            <a:spLocks noChangeShapeType="1"/>
          </p:cNvSpPr>
          <p:nvPr/>
        </p:nvSpPr>
        <p:spPr bwMode="auto">
          <a:xfrm flipV="1">
            <a:off x="2438830" y="1587837"/>
            <a:ext cx="1588" cy="260350"/>
          </a:xfrm>
          <a:prstGeom prst="line">
            <a:avLst/>
          </a:prstGeom>
          <a:noFill/>
          <a:ln w="7938">
            <a:solidFill>
              <a:srgbClr val="000000"/>
            </a:solidFill>
            <a:round/>
            <a:headEnd/>
            <a:tailEnd/>
          </a:ln>
        </p:spPr>
        <p:txBody>
          <a:bodyPr>
            <a:prstTxWarp prst="textNoShape">
              <a:avLst/>
            </a:prstTxWarp>
          </a:bodyPr>
          <a:lstStyle/>
          <a:p>
            <a:endParaRPr lang="en-US" dirty="0"/>
          </a:p>
        </p:txBody>
      </p:sp>
      <p:sp>
        <p:nvSpPr>
          <p:cNvPr id="28" name="Line 331"/>
          <p:cNvSpPr>
            <a:spLocks noChangeShapeType="1"/>
          </p:cNvSpPr>
          <p:nvPr/>
        </p:nvSpPr>
        <p:spPr bwMode="auto">
          <a:xfrm>
            <a:off x="2408668" y="1587837"/>
            <a:ext cx="68262" cy="1588"/>
          </a:xfrm>
          <a:prstGeom prst="line">
            <a:avLst/>
          </a:prstGeom>
          <a:noFill/>
          <a:ln w="7938">
            <a:solidFill>
              <a:srgbClr val="000000"/>
            </a:solidFill>
            <a:round/>
            <a:headEnd/>
            <a:tailEnd/>
          </a:ln>
        </p:spPr>
        <p:txBody>
          <a:bodyPr>
            <a:prstTxWarp prst="textNoShape">
              <a:avLst/>
            </a:prstTxWarp>
          </a:bodyPr>
          <a:lstStyle/>
          <a:p>
            <a:endParaRPr lang="en-US" dirty="0"/>
          </a:p>
        </p:txBody>
      </p:sp>
      <p:sp>
        <p:nvSpPr>
          <p:cNvPr id="31" name="Line 334"/>
          <p:cNvSpPr>
            <a:spLocks noChangeShapeType="1"/>
          </p:cNvSpPr>
          <p:nvPr/>
        </p:nvSpPr>
        <p:spPr bwMode="auto">
          <a:xfrm flipV="1">
            <a:off x="3634288" y="1679912"/>
            <a:ext cx="1587" cy="168275"/>
          </a:xfrm>
          <a:prstGeom prst="line">
            <a:avLst/>
          </a:prstGeom>
          <a:noFill/>
          <a:ln w="7938">
            <a:solidFill>
              <a:srgbClr val="000000"/>
            </a:solidFill>
            <a:round/>
            <a:headEnd/>
            <a:tailEnd/>
          </a:ln>
        </p:spPr>
        <p:txBody>
          <a:bodyPr>
            <a:prstTxWarp prst="textNoShape">
              <a:avLst/>
            </a:prstTxWarp>
          </a:bodyPr>
          <a:lstStyle/>
          <a:p>
            <a:endParaRPr lang="en-US" dirty="0"/>
          </a:p>
        </p:txBody>
      </p:sp>
      <p:sp>
        <p:nvSpPr>
          <p:cNvPr id="32" name="Line 335"/>
          <p:cNvSpPr>
            <a:spLocks noChangeShapeType="1"/>
          </p:cNvSpPr>
          <p:nvPr/>
        </p:nvSpPr>
        <p:spPr bwMode="auto">
          <a:xfrm>
            <a:off x="3604125" y="1679912"/>
            <a:ext cx="68263" cy="1588"/>
          </a:xfrm>
          <a:prstGeom prst="line">
            <a:avLst/>
          </a:prstGeom>
          <a:noFill/>
          <a:ln w="7938">
            <a:solidFill>
              <a:srgbClr val="000000"/>
            </a:solidFill>
            <a:round/>
            <a:headEnd/>
            <a:tailEnd/>
          </a:ln>
        </p:spPr>
        <p:txBody>
          <a:bodyPr>
            <a:prstTxWarp prst="textNoShape">
              <a:avLst/>
            </a:prstTxWarp>
          </a:bodyPr>
          <a:lstStyle/>
          <a:p>
            <a:endParaRPr lang="en-US" dirty="0"/>
          </a:p>
        </p:txBody>
      </p:sp>
      <p:sp>
        <p:nvSpPr>
          <p:cNvPr id="33" name="Line 336"/>
          <p:cNvSpPr>
            <a:spLocks noChangeShapeType="1"/>
          </p:cNvSpPr>
          <p:nvPr/>
        </p:nvSpPr>
        <p:spPr bwMode="auto">
          <a:xfrm flipV="1">
            <a:off x="4763000" y="1938675"/>
            <a:ext cx="1588" cy="144462"/>
          </a:xfrm>
          <a:prstGeom prst="line">
            <a:avLst/>
          </a:prstGeom>
          <a:noFill/>
          <a:ln w="7938">
            <a:solidFill>
              <a:srgbClr val="000000"/>
            </a:solidFill>
            <a:round/>
            <a:headEnd/>
            <a:tailEnd/>
          </a:ln>
        </p:spPr>
        <p:txBody>
          <a:bodyPr>
            <a:prstTxWarp prst="textNoShape">
              <a:avLst/>
            </a:prstTxWarp>
          </a:bodyPr>
          <a:lstStyle/>
          <a:p>
            <a:endParaRPr lang="en-US" dirty="0"/>
          </a:p>
        </p:txBody>
      </p:sp>
      <p:sp>
        <p:nvSpPr>
          <p:cNvPr id="34" name="Line 337"/>
          <p:cNvSpPr>
            <a:spLocks noChangeShapeType="1"/>
          </p:cNvSpPr>
          <p:nvPr/>
        </p:nvSpPr>
        <p:spPr bwMode="auto">
          <a:xfrm>
            <a:off x="4731250" y="1938675"/>
            <a:ext cx="69850" cy="1587"/>
          </a:xfrm>
          <a:prstGeom prst="line">
            <a:avLst/>
          </a:prstGeom>
          <a:noFill/>
          <a:ln w="7938">
            <a:solidFill>
              <a:srgbClr val="000000"/>
            </a:solidFill>
            <a:round/>
            <a:headEnd/>
            <a:tailEnd/>
          </a:ln>
        </p:spPr>
        <p:txBody>
          <a:bodyPr>
            <a:prstTxWarp prst="textNoShape">
              <a:avLst/>
            </a:prstTxWarp>
          </a:bodyPr>
          <a:lstStyle/>
          <a:p>
            <a:endParaRPr lang="en-US" dirty="0"/>
          </a:p>
        </p:txBody>
      </p:sp>
      <p:sp>
        <p:nvSpPr>
          <p:cNvPr id="35" name="Line 338"/>
          <p:cNvSpPr>
            <a:spLocks noChangeShapeType="1"/>
          </p:cNvSpPr>
          <p:nvPr/>
        </p:nvSpPr>
        <p:spPr bwMode="auto">
          <a:xfrm flipV="1">
            <a:off x="5890125" y="3500775"/>
            <a:ext cx="1588" cy="176212"/>
          </a:xfrm>
          <a:prstGeom prst="line">
            <a:avLst/>
          </a:prstGeom>
          <a:noFill/>
          <a:ln w="7938">
            <a:solidFill>
              <a:srgbClr val="000000"/>
            </a:solidFill>
            <a:round/>
            <a:headEnd/>
            <a:tailEnd/>
          </a:ln>
        </p:spPr>
        <p:txBody>
          <a:bodyPr>
            <a:prstTxWarp prst="textNoShape">
              <a:avLst/>
            </a:prstTxWarp>
          </a:bodyPr>
          <a:lstStyle/>
          <a:p>
            <a:endParaRPr lang="en-US" dirty="0"/>
          </a:p>
        </p:txBody>
      </p:sp>
      <p:sp>
        <p:nvSpPr>
          <p:cNvPr id="36" name="Line 339"/>
          <p:cNvSpPr>
            <a:spLocks noChangeShapeType="1"/>
          </p:cNvSpPr>
          <p:nvPr/>
        </p:nvSpPr>
        <p:spPr bwMode="auto">
          <a:xfrm>
            <a:off x="5859963" y="3500775"/>
            <a:ext cx="68262" cy="1587"/>
          </a:xfrm>
          <a:prstGeom prst="line">
            <a:avLst/>
          </a:prstGeom>
          <a:noFill/>
          <a:ln w="7938">
            <a:solidFill>
              <a:srgbClr val="000000"/>
            </a:solidFill>
            <a:round/>
            <a:headEnd/>
            <a:tailEnd/>
          </a:ln>
        </p:spPr>
        <p:txBody>
          <a:bodyPr>
            <a:prstTxWarp prst="textNoShape">
              <a:avLst/>
            </a:prstTxWarp>
          </a:bodyPr>
          <a:lstStyle/>
          <a:p>
            <a:endParaRPr lang="en-US" dirty="0"/>
          </a:p>
        </p:txBody>
      </p:sp>
      <p:sp>
        <p:nvSpPr>
          <p:cNvPr id="37" name="Line 340"/>
          <p:cNvSpPr>
            <a:spLocks noChangeShapeType="1"/>
          </p:cNvSpPr>
          <p:nvPr/>
        </p:nvSpPr>
        <p:spPr bwMode="auto">
          <a:xfrm flipV="1">
            <a:off x="7018838" y="3927812"/>
            <a:ext cx="1587" cy="84138"/>
          </a:xfrm>
          <a:prstGeom prst="line">
            <a:avLst/>
          </a:prstGeom>
          <a:noFill/>
          <a:ln w="7938">
            <a:solidFill>
              <a:srgbClr val="000000"/>
            </a:solidFill>
            <a:round/>
            <a:headEnd/>
            <a:tailEnd/>
          </a:ln>
        </p:spPr>
        <p:txBody>
          <a:bodyPr>
            <a:prstTxWarp prst="textNoShape">
              <a:avLst/>
            </a:prstTxWarp>
          </a:bodyPr>
          <a:lstStyle/>
          <a:p>
            <a:endParaRPr lang="en-US" dirty="0"/>
          </a:p>
        </p:txBody>
      </p:sp>
      <p:sp>
        <p:nvSpPr>
          <p:cNvPr id="38" name="Line 341"/>
          <p:cNvSpPr>
            <a:spLocks noChangeShapeType="1"/>
          </p:cNvSpPr>
          <p:nvPr/>
        </p:nvSpPr>
        <p:spPr bwMode="auto">
          <a:xfrm>
            <a:off x="6987088" y="3927812"/>
            <a:ext cx="69850" cy="1588"/>
          </a:xfrm>
          <a:prstGeom prst="line">
            <a:avLst/>
          </a:prstGeom>
          <a:noFill/>
          <a:ln w="7938">
            <a:solidFill>
              <a:srgbClr val="000000"/>
            </a:solidFill>
            <a:round/>
            <a:headEnd/>
            <a:tailEnd/>
          </a:ln>
        </p:spPr>
        <p:txBody>
          <a:bodyPr>
            <a:prstTxWarp prst="textNoShape">
              <a:avLst/>
            </a:prstTxWarp>
          </a:bodyPr>
          <a:lstStyle/>
          <a:p>
            <a:endParaRPr lang="en-US" dirty="0"/>
          </a:p>
        </p:txBody>
      </p:sp>
      <p:sp>
        <p:nvSpPr>
          <p:cNvPr id="39" name="Line 342"/>
          <p:cNvSpPr>
            <a:spLocks noChangeShapeType="1"/>
          </p:cNvSpPr>
          <p:nvPr/>
        </p:nvSpPr>
        <p:spPr bwMode="auto">
          <a:xfrm>
            <a:off x="1883205" y="1383050"/>
            <a:ext cx="1588" cy="3497262"/>
          </a:xfrm>
          <a:prstGeom prst="line">
            <a:avLst/>
          </a:prstGeom>
          <a:noFill/>
          <a:ln w="12700">
            <a:solidFill>
              <a:srgbClr val="000000"/>
            </a:solidFill>
            <a:round/>
            <a:headEnd/>
            <a:tailEnd/>
          </a:ln>
        </p:spPr>
        <p:txBody>
          <a:bodyPr>
            <a:prstTxWarp prst="textNoShape">
              <a:avLst/>
            </a:prstTxWarp>
          </a:bodyPr>
          <a:lstStyle/>
          <a:p>
            <a:endParaRPr lang="en-US" dirty="0"/>
          </a:p>
        </p:txBody>
      </p:sp>
      <p:grpSp>
        <p:nvGrpSpPr>
          <p:cNvPr id="53" name="Group 52"/>
          <p:cNvGrpSpPr/>
          <p:nvPr/>
        </p:nvGrpSpPr>
        <p:grpSpPr>
          <a:xfrm>
            <a:off x="1883205" y="1383050"/>
            <a:ext cx="5730613" cy="3498850"/>
            <a:chOff x="1445262" y="1563446"/>
            <a:chExt cx="6767513" cy="3498850"/>
          </a:xfrm>
        </p:grpSpPr>
        <p:sp>
          <p:nvSpPr>
            <p:cNvPr id="11" name="Line 314"/>
            <p:cNvSpPr>
              <a:spLocks noChangeShapeType="1"/>
            </p:cNvSpPr>
            <p:nvPr/>
          </p:nvSpPr>
          <p:spPr bwMode="auto">
            <a:xfrm>
              <a:off x="1445262" y="4709871"/>
              <a:ext cx="6746875" cy="1587"/>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2" name="Line 315"/>
            <p:cNvSpPr>
              <a:spLocks noChangeShapeType="1"/>
            </p:cNvSpPr>
            <p:nvPr/>
          </p:nvSpPr>
          <p:spPr bwMode="auto">
            <a:xfrm>
              <a:off x="1445262" y="4359033"/>
              <a:ext cx="6767513" cy="1588"/>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3" name="Line 316"/>
            <p:cNvSpPr>
              <a:spLocks noChangeShapeType="1"/>
            </p:cNvSpPr>
            <p:nvPr/>
          </p:nvSpPr>
          <p:spPr bwMode="auto">
            <a:xfrm>
              <a:off x="1445262" y="4009783"/>
              <a:ext cx="6767513" cy="1588"/>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4" name="Line 317"/>
            <p:cNvSpPr>
              <a:spLocks noChangeShapeType="1"/>
            </p:cNvSpPr>
            <p:nvPr/>
          </p:nvSpPr>
          <p:spPr bwMode="auto">
            <a:xfrm flipV="1">
              <a:off x="1445262" y="3651008"/>
              <a:ext cx="6767513" cy="7938"/>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5" name="Line 318"/>
            <p:cNvSpPr>
              <a:spLocks noChangeShapeType="1"/>
            </p:cNvSpPr>
            <p:nvPr/>
          </p:nvSpPr>
          <p:spPr bwMode="auto">
            <a:xfrm>
              <a:off x="1445262" y="3308108"/>
              <a:ext cx="6767513" cy="1588"/>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6" name="Line 319"/>
            <p:cNvSpPr>
              <a:spLocks noChangeShapeType="1"/>
            </p:cNvSpPr>
            <p:nvPr/>
          </p:nvSpPr>
          <p:spPr bwMode="auto">
            <a:xfrm>
              <a:off x="1445262" y="2965208"/>
              <a:ext cx="6767513" cy="1588"/>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7" name="Line 320"/>
            <p:cNvSpPr>
              <a:spLocks noChangeShapeType="1"/>
            </p:cNvSpPr>
            <p:nvPr/>
          </p:nvSpPr>
          <p:spPr bwMode="auto">
            <a:xfrm>
              <a:off x="1445262" y="2614371"/>
              <a:ext cx="6767513" cy="1587"/>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8" name="Line 321"/>
            <p:cNvSpPr>
              <a:spLocks noChangeShapeType="1"/>
            </p:cNvSpPr>
            <p:nvPr/>
          </p:nvSpPr>
          <p:spPr bwMode="auto">
            <a:xfrm>
              <a:off x="1445262" y="2263533"/>
              <a:ext cx="6767513" cy="1588"/>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9" name="Line 322"/>
            <p:cNvSpPr>
              <a:spLocks noChangeShapeType="1"/>
            </p:cNvSpPr>
            <p:nvPr/>
          </p:nvSpPr>
          <p:spPr bwMode="auto">
            <a:xfrm>
              <a:off x="1445262" y="1914283"/>
              <a:ext cx="6767513" cy="1588"/>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20" name="Line 323"/>
            <p:cNvSpPr>
              <a:spLocks noChangeShapeType="1"/>
            </p:cNvSpPr>
            <p:nvPr/>
          </p:nvSpPr>
          <p:spPr bwMode="auto">
            <a:xfrm>
              <a:off x="1445262" y="1563446"/>
              <a:ext cx="6767513" cy="1587"/>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40" name="Line 343"/>
            <p:cNvSpPr>
              <a:spLocks noChangeShapeType="1"/>
            </p:cNvSpPr>
            <p:nvPr/>
          </p:nvSpPr>
          <p:spPr bwMode="auto">
            <a:xfrm>
              <a:off x="1445262" y="5060708"/>
              <a:ext cx="6767513" cy="1588"/>
            </a:xfrm>
            <a:prstGeom prst="line">
              <a:avLst/>
            </a:prstGeom>
            <a:noFill/>
            <a:ln w="12700">
              <a:solidFill>
                <a:srgbClr val="000000"/>
              </a:solidFill>
              <a:round/>
              <a:headEnd/>
              <a:tailEnd/>
            </a:ln>
          </p:spPr>
          <p:txBody>
            <a:bodyPr>
              <a:prstTxWarp prst="textNoShape">
                <a:avLst/>
              </a:prstTxWarp>
            </a:bodyPr>
            <a:lstStyle/>
            <a:p>
              <a:endParaRPr lang="en-US" dirty="0"/>
            </a:p>
          </p:txBody>
        </p:sp>
      </p:grpSp>
      <p:sp>
        <p:nvSpPr>
          <p:cNvPr id="41" name="Rectangle 344"/>
          <p:cNvSpPr>
            <a:spLocks noChangeArrowheads="1"/>
          </p:cNvSpPr>
          <p:nvPr/>
        </p:nvSpPr>
        <p:spPr bwMode="auto">
          <a:xfrm>
            <a:off x="1754618" y="4780300"/>
            <a:ext cx="76200"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0</a:t>
            </a:r>
            <a:endParaRPr lang="en-US" sz="1200" dirty="0"/>
          </a:p>
        </p:txBody>
      </p:sp>
      <p:sp>
        <p:nvSpPr>
          <p:cNvPr id="42" name="Rectangle 345"/>
          <p:cNvSpPr>
            <a:spLocks noChangeArrowheads="1"/>
          </p:cNvSpPr>
          <p:nvPr/>
        </p:nvSpPr>
        <p:spPr bwMode="auto">
          <a:xfrm>
            <a:off x="1754618" y="4429462"/>
            <a:ext cx="76200"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1</a:t>
            </a:r>
            <a:endParaRPr lang="en-US" sz="1200" dirty="0"/>
          </a:p>
        </p:txBody>
      </p:sp>
      <p:sp>
        <p:nvSpPr>
          <p:cNvPr id="43" name="Rectangle 346"/>
          <p:cNvSpPr>
            <a:spLocks noChangeArrowheads="1"/>
          </p:cNvSpPr>
          <p:nvPr/>
        </p:nvSpPr>
        <p:spPr bwMode="auto">
          <a:xfrm>
            <a:off x="1754618" y="4078625"/>
            <a:ext cx="76200"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2</a:t>
            </a:r>
            <a:endParaRPr lang="en-US" sz="1200" dirty="0"/>
          </a:p>
        </p:txBody>
      </p:sp>
      <p:sp>
        <p:nvSpPr>
          <p:cNvPr id="44" name="Rectangle 347"/>
          <p:cNvSpPr>
            <a:spLocks noChangeArrowheads="1"/>
          </p:cNvSpPr>
          <p:nvPr/>
        </p:nvSpPr>
        <p:spPr bwMode="auto">
          <a:xfrm>
            <a:off x="1754618" y="3727787"/>
            <a:ext cx="76200"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3</a:t>
            </a:r>
            <a:endParaRPr lang="en-US" sz="1200" dirty="0"/>
          </a:p>
        </p:txBody>
      </p:sp>
      <p:sp>
        <p:nvSpPr>
          <p:cNvPr id="45" name="Rectangle 348"/>
          <p:cNvSpPr>
            <a:spLocks noChangeArrowheads="1"/>
          </p:cNvSpPr>
          <p:nvPr/>
        </p:nvSpPr>
        <p:spPr bwMode="auto">
          <a:xfrm>
            <a:off x="1754618" y="3378537"/>
            <a:ext cx="76200"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4</a:t>
            </a:r>
            <a:endParaRPr lang="en-US" sz="1200" dirty="0"/>
          </a:p>
        </p:txBody>
      </p:sp>
      <p:sp>
        <p:nvSpPr>
          <p:cNvPr id="46" name="Rectangle 349"/>
          <p:cNvSpPr>
            <a:spLocks noChangeArrowheads="1"/>
          </p:cNvSpPr>
          <p:nvPr/>
        </p:nvSpPr>
        <p:spPr bwMode="auto">
          <a:xfrm>
            <a:off x="1754618" y="3019762"/>
            <a:ext cx="76200"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5</a:t>
            </a:r>
            <a:endParaRPr lang="en-US" sz="1200" dirty="0"/>
          </a:p>
        </p:txBody>
      </p:sp>
      <p:sp>
        <p:nvSpPr>
          <p:cNvPr id="47" name="Rectangle 350"/>
          <p:cNvSpPr>
            <a:spLocks noChangeArrowheads="1"/>
          </p:cNvSpPr>
          <p:nvPr/>
        </p:nvSpPr>
        <p:spPr bwMode="auto">
          <a:xfrm>
            <a:off x="1754618" y="2684800"/>
            <a:ext cx="76200"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6</a:t>
            </a:r>
            <a:endParaRPr lang="en-US" sz="1200" dirty="0"/>
          </a:p>
        </p:txBody>
      </p:sp>
      <p:sp>
        <p:nvSpPr>
          <p:cNvPr id="48" name="Rectangle 351"/>
          <p:cNvSpPr>
            <a:spLocks noChangeArrowheads="1"/>
          </p:cNvSpPr>
          <p:nvPr/>
        </p:nvSpPr>
        <p:spPr bwMode="auto">
          <a:xfrm>
            <a:off x="1754618" y="2333962"/>
            <a:ext cx="76200"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7</a:t>
            </a:r>
            <a:endParaRPr lang="en-US" sz="1200" dirty="0"/>
          </a:p>
        </p:txBody>
      </p:sp>
      <p:sp>
        <p:nvSpPr>
          <p:cNvPr id="49" name="Rectangle 352"/>
          <p:cNvSpPr>
            <a:spLocks noChangeArrowheads="1"/>
          </p:cNvSpPr>
          <p:nvPr/>
        </p:nvSpPr>
        <p:spPr bwMode="auto">
          <a:xfrm>
            <a:off x="1746680" y="1983125"/>
            <a:ext cx="76200"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8</a:t>
            </a:r>
            <a:endParaRPr lang="en-US" sz="1200" dirty="0"/>
          </a:p>
        </p:txBody>
      </p:sp>
      <p:sp>
        <p:nvSpPr>
          <p:cNvPr id="50" name="Rectangle 353"/>
          <p:cNvSpPr>
            <a:spLocks noChangeArrowheads="1"/>
          </p:cNvSpPr>
          <p:nvPr/>
        </p:nvSpPr>
        <p:spPr bwMode="auto">
          <a:xfrm>
            <a:off x="1748268" y="1633875"/>
            <a:ext cx="76200"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9</a:t>
            </a:r>
            <a:endParaRPr lang="en-US" sz="1200" dirty="0"/>
          </a:p>
        </p:txBody>
      </p:sp>
      <p:sp>
        <p:nvSpPr>
          <p:cNvPr id="51" name="Rectangle 354"/>
          <p:cNvSpPr>
            <a:spLocks noChangeArrowheads="1"/>
          </p:cNvSpPr>
          <p:nvPr/>
        </p:nvSpPr>
        <p:spPr bwMode="auto">
          <a:xfrm>
            <a:off x="1680005" y="1284625"/>
            <a:ext cx="152400"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10</a:t>
            </a:r>
            <a:endParaRPr lang="en-US" sz="1200" dirty="0"/>
          </a:p>
        </p:txBody>
      </p:sp>
      <p:sp>
        <p:nvSpPr>
          <p:cNvPr id="52" name="Line 355"/>
          <p:cNvSpPr>
            <a:spLocks noChangeShapeType="1"/>
          </p:cNvSpPr>
          <p:nvPr/>
        </p:nvSpPr>
        <p:spPr bwMode="auto">
          <a:xfrm>
            <a:off x="7588750" y="1384637"/>
            <a:ext cx="1588" cy="3497263"/>
          </a:xfrm>
          <a:prstGeom prst="line">
            <a:avLst/>
          </a:prstGeom>
          <a:noFill/>
          <a:ln w="0">
            <a:solidFill>
              <a:srgbClr val="000000"/>
            </a:solidFill>
            <a:round/>
            <a:headEnd/>
            <a:tailEnd/>
          </a:ln>
        </p:spPr>
        <p:txBody>
          <a:bodyPr>
            <a:prstTxWarp prst="textNoShape">
              <a:avLst/>
            </a:prstTxWarp>
          </a:bodyPr>
          <a:lstStyle/>
          <a:p>
            <a:endParaRPr lang="en-US" dirty="0"/>
          </a:p>
        </p:txBody>
      </p:sp>
      <p:sp>
        <p:nvSpPr>
          <p:cNvPr id="21" name="Rectangle 324"/>
          <p:cNvSpPr>
            <a:spLocks noChangeArrowheads="1"/>
          </p:cNvSpPr>
          <p:nvPr/>
        </p:nvSpPr>
        <p:spPr bwMode="auto">
          <a:xfrm>
            <a:off x="2218168" y="1848187"/>
            <a:ext cx="449262" cy="3032125"/>
          </a:xfrm>
          <a:prstGeom prst="rect">
            <a:avLst/>
          </a:prstGeom>
          <a:solidFill>
            <a:schemeClr val="bg2"/>
          </a:solidFill>
          <a:ln w="12700">
            <a:solidFill>
              <a:srgbClr val="000000"/>
            </a:solidFill>
            <a:miter lim="800000"/>
            <a:headEnd/>
            <a:tailEnd/>
          </a:ln>
        </p:spPr>
        <p:txBody>
          <a:bodyPr>
            <a:prstTxWarp prst="textNoShape">
              <a:avLst/>
            </a:prstTxWarp>
          </a:bodyPr>
          <a:lstStyle/>
          <a:p>
            <a:endParaRPr lang="en-US" dirty="0"/>
          </a:p>
        </p:txBody>
      </p:sp>
      <p:sp>
        <p:nvSpPr>
          <p:cNvPr id="23" name="Rectangle 326"/>
          <p:cNvSpPr>
            <a:spLocks noChangeArrowheads="1"/>
          </p:cNvSpPr>
          <p:nvPr/>
        </p:nvSpPr>
        <p:spPr bwMode="auto">
          <a:xfrm>
            <a:off x="3413625" y="1848187"/>
            <a:ext cx="449263" cy="3032125"/>
          </a:xfrm>
          <a:prstGeom prst="rect">
            <a:avLst/>
          </a:prstGeom>
          <a:solidFill>
            <a:schemeClr val="bg2"/>
          </a:solidFill>
          <a:ln w="12700">
            <a:solidFill>
              <a:srgbClr val="000000"/>
            </a:solidFill>
            <a:miter lim="800000"/>
            <a:headEnd/>
            <a:tailEnd/>
          </a:ln>
        </p:spPr>
        <p:txBody>
          <a:bodyPr>
            <a:prstTxWarp prst="textNoShape">
              <a:avLst/>
            </a:prstTxWarp>
          </a:bodyPr>
          <a:lstStyle/>
          <a:p>
            <a:endParaRPr lang="en-US" dirty="0"/>
          </a:p>
        </p:txBody>
      </p:sp>
      <p:sp>
        <p:nvSpPr>
          <p:cNvPr id="24" name="Rectangle 327"/>
          <p:cNvSpPr>
            <a:spLocks noChangeArrowheads="1"/>
          </p:cNvSpPr>
          <p:nvPr/>
        </p:nvSpPr>
        <p:spPr bwMode="auto">
          <a:xfrm>
            <a:off x="4540750" y="2083137"/>
            <a:ext cx="450850" cy="2797175"/>
          </a:xfrm>
          <a:prstGeom prst="rect">
            <a:avLst/>
          </a:prstGeom>
          <a:solidFill>
            <a:schemeClr val="bg2"/>
          </a:solidFill>
          <a:ln w="12700">
            <a:solidFill>
              <a:srgbClr val="000000"/>
            </a:solidFill>
            <a:miter lim="800000"/>
            <a:headEnd/>
            <a:tailEnd/>
          </a:ln>
        </p:spPr>
        <p:txBody>
          <a:bodyPr>
            <a:prstTxWarp prst="textNoShape">
              <a:avLst/>
            </a:prstTxWarp>
          </a:bodyPr>
          <a:lstStyle/>
          <a:p>
            <a:endParaRPr lang="en-US" dirty="0"/>
          </a:p>
        </p:txBody>
      </p:sp>
      <p:sp>
        <p:nvSpPr>
          <p:cNvPr id="25" name="Rectangle 328"/>
          <p:cNvSpPr>
            <a:spLocks noChangeArrowheads="1"/>
          </p:cNvSpPr>
          <p:nvPr/>
        </p:nvSpPr>
        <p:spPr bwMode="auto">
          <a:xfrm>
            <a:off x="5669463" y="3676987"/>
            <a:ext cx="449262" cy="1203325"/>
          </a:xfrm>
          <a:prstGeom prst="rect">
            <a:avLst/>
          </a:prstGeom>
          <a:solidFill>
            <a:schemeClr val="bg2"/>
          </a:solidFill>
          <a:ln w="12700">
            <a:solidFill>
              <a:srgbClr val="000000"/>
            </a:solidFill>
            <a:miter lim="800000"/>
            <a:headEnd/>
            <a:tailEnd/>
          </a:ln>
        </p:spPr>
        <p:txBody>
          <a:bodyPr>
            <a:prstTxWarp prst="textNoShape">
              <a:avLst/>
            </a:prstTxWarp>
          </a:bodyPr>
          <a:lstStyle/>
          <a:p>
            <a:endParaRPr lang="en-US" dirty="0"/>
          </a:p>
        </p:txBody>
      </p:sp>
      <p:sp>
        <p:nvSpPr>
          <p:cNvPr id="26" name="Rectangle 329"/>
          <p:cNvSpPr>
            <a:spLocks noChangeArrowheads="1"/>
          </p:cNvSpPr>
          <p:nvPr/>
        </p:nvSpPr>
        <p:spPr bwMode="auto">
          <a:xfrm>
            <a:off x="6796588" y="4011950"/>
            <a:ext cx="450850" cy="868362"/>
          </a:xfrm>
          <a:prstGeom prst="rect">
            <a:avLst/>
          </a:prstGeom>
          <a:solidFill>
            <a:schemeClr val="bg2"/>
          </a:solidFill>
          <a:ln w="12700">
            <a:solidFill>
              <a:srgbClr val="000000"/>
            </a:solidFill>
            <a:miter lim="800000"/>
            <a:headEnd/>
            <a:tailEnd/>
          </a:ln>
        </p:spPr>
        <p:txBody>
          <a:bodyPr>
            <a:prstTxWarp prst="textNoShape">
              <a:avLst/>
            </a:prstTxWarp>
          </a:bodyPr>
          <a:lstStyle/>
          <a:p>
            <a:endParaRPr lang="en-US" dirty="0"/>
          </a:p>
        </p:txBody>
      </p:sp>
      <p:sp>
        <p:nvSpPr>
          <p:cNvPr id="54" name="AutoShape 144"/>
          <p:cNvSpPr>
            <a:spLocks noChangeArrowheads="1"/>
          </p:cNvSpPr>
          <p:nvPr/>
        </p:nvSpPr>
        <p:spPr bwMode="auto">
          <a:xfrm>
            <a:off x="6539841" y="3628032"/>
            <a:ext cx="975340" cy="1616326"/>
          </a:xfrm>
          <a:prstGeom prst="roundRect">
            <a:avLst>
              <a:gd name="adj" fmla="val 16667"/>
            </a:avLst>
          </a:prstGeom>
          <a:solidFill>
            <a:srgbClr val="F3ABE9">
              <a:alpha val="50000"/>
            </a:srgbClr>
          </a:solidFill>
          <a:ln w="57150">
            <a:solidFill>
              <a:srgbClr val="D60093"/>
            </a:solidFill>
            <a:round/>
            <a:headEnd/>
            <a:tailEnd/>
          </a:ln>
          <a:effectLst/>
        </p:spPr>
        <p:txBody>
          <a:bodyPr wrap="none" anchor="ctr">
            <a:prstTxWarp prst="textNoShape">
              <a:avLst/>
            </a:prstTxWarp>
          </a:bodyPr>
          <a:lstStyle/>
          <a:p>
            <a:endParaRPr lang="en-US" dirty="0"/>
          </a:p>
        </p:txBody>
      </p:sp>
      <p:sp>
        <p:nvSpPr>
          <p:cNvPr id="55" name="Rectangle 30"/>
          <p:cNvSpPr>
            <a:spLocks noChangeArrowheads="1"/>
          </p:cNvSpPr>
          <p:nvPr/>
        </p:nvSpPr>
        <p:spPr bwMode="auto">
          <a:xfrm>
            <a:off x="0" y="238125"/>
            <a:ext cx="9144000" cy="911225"/>
          </a:xfrm>
          <a:prstGeom prst="rect">
            <a:avLst/>
          </a:prstGeom>
          <a:noFill/>
          <a:ln w="9525">
            <a:noFill/>
            <a:miter lim="800000"/>
            <a:headEnd/>
            <a:tailEnd/>
          </a:ln>
          <a:effectLst/>
        </p:spPr>
        <p:txBody>
          <a:bodyPr anchor="ctr">
            <a:prstTxWarp prst="textNoShape">
              <a:avLst/>
            </a:prstTxWarp>
          </a:bodyPr>
          <a:lstStyle/>
          <a:p>
            <a:pPr algn="ctr" eaLnBrk="0" hangingPunct="0"/>
            <a:r>
              <a:rPr lang="en-US" sz="4000" b="1" dirty="0" smtClean="0">
                <a:solidFill>
                  <a:srgbClr val="0000CC"/>
                </a:solidFill>
              </a:rPr>
              <a:t>Designing therapeutic strategies</a:t>
            </a:r>
            <a:endParaRPr lang="en-US" sz="4000" b="1" dirty="0">
              <a:solidFill>
                <a:srgbClr val="0000CC"/>
              </a:solidFill>
            </a:endParaRPr>
          </a:p>
        </p:txBody>
      </p:sp>
      <p:sp>
        <p:nvSpPr>
          <p:cNvPr id="56" name="Rectangle 31"/>
          <p:cNvSpPr>
            <a:spLocks noChangeArrowheads="1"/>
          </p:cNvSpPr>
          <p:nvPr/>
        </p:nvSpPr>
        <p:spPr bwMode="auto">
          <a:xfrm>
            <a:off x="174302" y="5444055"/>
            <a:ext cx="8821738" cy="1143000"/>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dirty="0">
                <a:solidFill>
                  <a:srgbClr val="FF0000"/>
                </a:solidFill>
              </a:rPr>
              <a:t>ABM Insight </a:t>
            </a:r>
            <a:r>
              <a:rPr lang="en-US" sz="3600" b="1" dirty="0" smtClean="0">
                <a:solidFill>
                  <a:srgbClr val="FF0000"/>
                </a:solidFill>
              </a:rPr>
              <a:t>#4:</a:t>
            </a:r>
            <a:r>
              <a:rPr lang="en-US" sz="3600" b="1" dirty="0" smtClean="0">
                <a:solidFill>
                  <a:srgbClr val="0000CC"/>
                </a:solidFill>
              </a:rPr>
              <a:t> </a:t>
            </a:r>
          </a:p>
          <a:p>
            <a:pPr algn="ctr" eaLnBrk="0" hangingPunct="0"/>
            <a:r>
              <a:rPr lang="en-US" sz="2800" b="1" dirty="0" smtClean="0">
                <a:solidFill>
                  <a:srgbClr val="0000CC"/>
                </a:solidFill>
              </a:rPr>
              <a:t>SDF-1</a:t>
            </a:r>
            <a:r>
              <a:rPr lang="en-US" sz="2800" b="1" dirty="0" smtClean="0">
                <a:solidFill>
                  <a:srgbClr val="0000CC"/>
                </a:solidFill>
                <a:latin typeface="Symbol" charset="2"/>
                <a:cs typeface="Symbol" charset="2"/>
              </a:rPr>
              <a:t>a</a:t>
            </a:r>
            <a:r>
              <a:rPr lang="en-US" sz="2800" b="1" dirty="0" smtClean="0">
                <a:solidFill>
                  <a:srgbClr val="0000CC"/>
                </a:solidFill>
              </a:rPr>
              <a:t> may be a good target for manipulation</a:t>
            </a:r>
            <a:endParaRPr lang="en-US" sz="3600" b="1"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Rectangle 31"/>
          <p:cNvSpPr>
            <a:spLocks noChangeArrowheads="1"/>
          </p:cNvSpPr>
          <p:nvPr/>
        </p:nvSpPr>
        <p:spPr bwMode="auto">
          <a:xfrm>
            <a:off x="198962" y="93274"/>
            <a:ext cx="8821738" cy="1143000"/>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dirty="0">
                <a:solidFill>
                  <a:srgbClr val="FF0000"/>
                </a:solidFill>
              </a:rPr>
              <a:t>ABM Insight </a:t>
            </a:r>
            <a:r>
              <a:rPr lang="en-US" sz="3600" b="1" dirty="0" smtClean="0">
                <a:solidFill>
                  <a:srgbClr val="FF0000"/>
                </a:solidFill>
              </a:rPr>
              <a:t>#4:</a:t>
            </a:r>
            <a:r>
              <a:rPr lang="en-US" sz="3600" b="1" dirty="0" smtClean="0">
                <a:solidFill>
                  <a:srgbClr val="0000CC"/>
                </a:solidFill>
              </a:rPr>
              <a:t> </a:t>
            </a:r>
          </a:p>
          <a:p>
            <a:pPr algn="ctr" eaLnBrk="0" hangingPunct="0"/>
            <a:r>
              <a:rPr lang="en-US" sz="2800" b="1" dirty="0" smtClean="0">
                <a:solidFill>
                  <a:srgbClr val="0000CC"/>
                </a:solidFill>
              </a:rPr>
              <a:t>SDF-1</a:t>
            </a:r>
            <a:r>
              <a:rPr lang="en-US" sz="2800" b="1" dirty="0" smtClean="0">
                <a:solidFill>
                  <a:srgbClr val="0000CC"/>
                </a:solidFill>
                <a:latin typeface="Symbol" charset="2"/>
                <a:cs typeface="Symbol" charset="2"/>
              </a:rPr>
              <a:t>a</a:t>
            </a:r>
            <a:r>
              <a:rPr lang="en-US" sz="2800" b="1" dirty="0" smtClean="0">
                <a:solidFill>
                  <a:srgbClr val="0000CC"/>
                </a:solidFill>
              </a:rPr>
              <a:t> may be a good target for manipulation</a:t>
            </a:r>
            <a:endParaRPr lang="en-US" sz="3600" b="1" dirty="0">
              <a:solidFill>
                <a:srgbClr val="0000CC"/>
              </a:solidFill>
            </a:endParaRPr>
          </a:p>
        </p:txBody>
      </p:sp>
      <p:pic>
        <p:nvPicPr>
          <p:cNvPr id="34" name="Picture 178"/>
          <p:cNvPicPr>
            <a:picLocks noChangeAspect="1" noChangeArrowheads="1"/>
          </p:cNvPicPr>
          <p:nvPr/>
        </p:nvPicPr>
        <p:blipFill>
          <a:blip r:embed="rId2"/>
          <a:srcRect/>
          <a:stretch>
            <a:fillRect/>
          </a:stretch>
        </p:blipFill>
        <p:spPr bwMode="auto">
          <a:xfrm>
            <a:off x="597948" y="4209552"/>
            <a:ext cx="2573338" cy="1662113"/>
          </a:xfrm>
          <a:prstGeom prst="rect">
            <a:avLst/>
          </a:prstGeom>
          <a:noFill/>
        </p:spPr>
      </p:pic>
      <p:pic>
        <p:nvPicPr>
          <p:cNvPr id="35" name="Picture 179"/>
          <p:cNvPicPr>
            <a:picLocks noChangeAspect="1" noChangeArrowheads="1"/>
          </p:cNvPicPr>
          <p:nvPr/>
        </p:nvPicPr>
        <p:blipFill>
          <a:blip r:embed="rId3"/>
          <a:srcRect/>
          <a:stretch>
            <a:fillRect/>
          </a:stretch>
        </p:blipFill>
        <p:spPr bwMode="auto">
          <a:xfrm>
            <a:off x="632873" y="2134689"/>
            <a:ext cx="2568575" cy="1658938"/>
          </a:xfrm>
          <a:prstGeom prst="rect">
            <a:avLst/>
          </a:prstGeom>
          <a:noFill/>
        </p:spPr>
      </p:pic>
      <p:sp>
        <p:nvSpPr>
          <p:cNvPr id="36" name="Rectangle 188"/>
          <p:cNvSpPr>
            <a:spLocks noChangeArrowheads="1"/>
          </p:cNvSpPr>
          <p:nvPr/>
        </p:nvSpPr>
        <p:spPr bwMode="auto">
          <a:xfrm>
            <a:off x="1672685" y="1863227"/>
            <a:ext cx="578759" cy="215444"/>
          </a:xfrm>
          <a:prstGeom prst="rect">
            <a:avLst/>
          </a:prstGeom>
          <a:noFill/>
          <a:ln w="9525">
            <a:noFill/>
            <a:miter lim="800000"/>
            <a:headEnd/>
            <a:tailEnd/>
          </a:ln>
        </p:spPr>
        <p:txBody>
          <a:bodyPr wrap="none" lIns="0" tIns="0" rIns="0" bIns="0">
            <a:prstTxWarp prst="textNoShape">
              <a:avLst/>
            </a:prstTxWarp>
            <a:spAutoFit/>
          </a:bodyPr>
          <a:lstStyle/>
          <a:p>
            <a:pPr algn="ctr"/>
            <a:r>
              <a:rPr lang="en-US" sz="1400" b="0" dirty="0" smtClean="0">
                <a:solidFill>
                  <a:srgbClr val="000000"/>
                </a:solidFill>
              </a:rPr>
              <a:t>Control</a:t>
            </a:r>
            <a:endParaRPr lang="en-US" sz="1400" b="0" dirty="0"/>
          </a:p>
        </p:txBody>
      </p:sp>
      <p:sp>
        <p:nvSpPr>
          <p:cNvPr id="38" name="Freeform 191"/>
          <p:cNvSpPr>
            <a:spLocks/>
          </p:cNvSpPr>
          <p:nvPr/>
        </p:nvSpPr>
        <p:spPr bwMode="auto">
          <a:xfrm>
            <a:off x="2106073" y="2680789"/>
            <a:ext cx="792163" cy="903288"/>
          </a:xfrm>
          <a:custGeom>
            <a:avLst/>
            <a:gdLst/>
            <a:ahLst/>
            <a:cxnLst>
              <a:cxn ang="0">
                <a:pos x="76" y="0"/>
              </a:cxn>
              <a:cxn ang="0">
                <a:pos x="198" y="0"/>
              </a:cxn>
              <a:cxn ang="0">
                <a:pos x="262" y="96"/>
              </a:cxn>
              <a:cxn ang="0">
                <a:pos x="256" y="288"/>
              </a:cxn>
              <a:cxn ang="0">
                <a:pos x="339" y="390"/>
              </a:cxn>
              <a:cxn ang="0">
                <a:pos x="339" y="441"/>
              </a:cxn>
              <a:cxn ang="0">
                <a:pos x="147" y="441"/>
              </a:cxn>
              <a:cxn ang="0">
                <a:pos x="96" y="371"/>
              </a:cxn>
              <a:cxn ang="0">
                <a:pos x="51" y="217"/>
              </a:cxn>
              <a:cxn ang="0">
                <a:pos x="0" y="102"/>
              </a:cxn>
              <a:cxn ang="0">
                <a:pos x="0" y="25"/>
              </a:cxn>
              <a:cxn ang="0">
                <a:pos x="76" y="0"/>
              </a:cxn>
            </a:cxnLst>
            <a:rect l="0" t="0" r="r" b="b"/>
            <a:pathLst>
              <a:path w="339" h="441">
                <a:moveTo>
                  <a:pt x="76" y="0"/>
                </a:moveTo>
                <a:lnTo>
                  <a:pt x="198" y="0"/>
                </a:lnTo>
                <a:lnTo>
                  <a:pt x="262" y="96"/>
                </a:lnTo>
                <a:lnTo>
                  <a:pt x="256" y="288"/>
                </a:lnTo>
                <a:lnTo>
                  <a:pt x="339" y="390"/>
                </a:lnTo>
                <a:lnTo>
                  <a:pt x="339" y="441"/>
                </a:lnTo>
                <a:lnTo>
                  <a:pt x="147" y="441"/>
                </a:lnTo>
                <a:lnTo>
                  <a:pt x="96" y="371"/>
                </a:lnTo>
                <a:lnTo>
                  <a:pt x="51" y="217"/>
                </a:lnTo>
                <a:lnTo>
                  <a:pt x="0" y="102"/>
                </a:lnTo>
                <a:lnTo>
                  <a:pt x="0" y="25"/>
                </a:lnTo>
                <a:lnTo>
                  <a:pt x="76" y="0"/>
                </a:lnTo>
                <a:close/>
              </a:path>
            </a:pathLst>
          </a:custGeom>
          <a:noFill/>
          <a:ln w="31750" cap="flat" cmpd="sng">
            <a:solidFill>
              <a:srgbClr val="000000"/>
            </a:solidFill>
            <a:prstDash val="dash"/>
            <a:round/>
            <a:headEnd type="none" w="med" len="med"/>
            <a:tailEnd type="none" w="med" len="med"/>
          </a:ln>
          <a:effectLst/>
        </p:spPr>
        <p:txBody>
          <a:bodyPr>
            <a:prstTxWarp prst="textNoShape">
              <a:avLst/>
            </a:prstTxWarp>
          </a:bodyPr>
          <a:lstStyle/>
          <a:p>
            <a:endParaRPr lang="en-US" dirty="0"/>
          </a:p>
        </p:txBody>
      </p:sp>
      <p:sp>
        <p:nvSpPr>
          <p:cNvPr id="39" name="Freeform 192"/>
          <p:cNvSpPr>
            <a:spLocks/>
          </p:cNvSpPr>
          <p:nvPr/>
        </p:nvSpPr>
        <p:spPr bwMode="auto">
          <a:xfrm>
            <a:off x="2410873" y="4488952"/>
            <a:ext cx="600075" cy="974725"/>
          </a:xfrm>
          <a:custGeom>
            <a:avLst/>
            <a:gdLst/>
            <a:ahLst/>
            <a:cxnLst>
              <a:cxn ang="0">
                <a:pos x="0" y="51"/>
              </a:cxn>
              <a:cxn ang="0">
                <a:pos x="64" y="0"/>
              </a:cxn>
              <a:cxn ang="0">
                <a:pos x="180" y="6"/>
              </a:cxn>
              <a:cxn ang="0">
                <a:pos x="231" y="121"/>
              </a:cxn>
              <a:cxn ang="0">
                <a:pos x="212" y="275"/>
              </a:cxn>
              <a:cxn ang="0">
                <a:pos x="250" y="397"/>
              </a:cxn>
              <a:cxn ang="0">
                <a:pos x="250" y="467"/>
              </a:cxn>
              <a:cxn ang="0">
                <a:pos x="7" y="467"/>
              </a:cxn>
              <a:cxn ang="0">
                <a:pos x="0" y="51"/>
              </a:cxn>
            </a:cxnLst>
            <a:rect l="0" t="0" r="r" b="b"/>
            <a:pathLst>
              <a:path w="250" h="467">
                <a:moveTo>
                  <a:pt x="0" y="51"/>
                </a:moveTo>
                <a:lnTo>
                  <a:pt x="64" y="0"/>
                </a:lnTo>
                <a:lnTo>
                  <a:pt x="180" y="6"/>
                </a:lnTo>
                <a:lnTo>
                  <a:pt x="231" y="121"/>
                </a:lnTo>
                <a:lnTo>
                  <a:pt x="212" y="275"/>
                </a:lnTo>
                <a:lnTo>
                  <a:pt x="250" y="397"/>
                </a:lnTo>
                <a:lnTo>
                  <a:pt x="250" y="467"/>
                </a:lnTo>
                <a:lnTo>
                  <a:pt x="7" y="467"/>
                </a:lnTo>
                <a:lnTo>
                  <a:pt x="0" y="51"/>
                </a:lnTo>
                <a:close/>
              </a:path>
            </a:pathLst>
          </a:custGeom>
          <a:noFill/>
          <a:ln w="31750" cap="flat" cmpd="sng">
            <a:solidFill>
              <a:srgbClr val="000000"/>
            </a:solidFill>
            <a:prstDash val="dash"/>
            <a:round/>
            <a:headEnd type="none" w="med" len="med"/>
            <a:tailEnd type="none" w="med" len="med"/>
          </a:ln>
          <a:effectLst/>
        </p:spPr>
        <p:txBody>
          <a:bodyPr>
            <a:prstTxWarp prst="textNoShape">
              <a:avLst/>
            </a:prstTxWarp>
          </a:bodyPr>
          <a:lstStyle/>
          <a:p>
            <a:endParaRPr lang="en-US" dirty="0"/>
          </a:p>
        </p:txBody>
      </p:sp>
      <p:sp>
        <p:nvSpPr>
          <p:cNvPr id="40" name="Text Box 55"/>
          <p:cNvSpPr txBox="1">
            <a:spLocks noChangeArrowheads="1"/>
          </p:cNvSpPr>
          <p:nvPr/>
        </p:nvSpPr>
        <p:spPr bwMode="auto">
          <a:xfrm>
            <a:off x="913103" y="3952351"/>
            <a:ext cx="2041318" cy="307777"/>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1400" b="0" dirty="0" smtClean="0"/>
              <a:t>SDF-1</a:t>
            </a:r>
            <a:r>
              <a:rPr lang="en-US" sz="1400" b="0" dirty="0" smtClean="0">
                <a:latin typeface="Symbol" charset="2"/>
                <a:cs typeface="Symbol" charset="2"/>
              </a:rPr>
              <a:t>a</a:t>
            </a:r>
            <a:r>
              <a:rPr lang="en-US" sz="1400" dirty="0" smtClean="0">
                <a:latin typeface="Arial"/>
                <a:cs typeface="Arial"/>
              </a:rPr>
              <a:t> treated</a:t>
            </a:r>
            <a:endParaRPr lang="en-US" sz="1400" b="0" dirty="0" smtClean="0">
              <a:latin typeface="Arial"/>
              <a:cs typeface="Arial"/>
            </a:endParaRPr>
          </a:p>
        </p:txBody>
      </p:sp>
      <p:pic>
        <p:nvPicPr>
          <p:cNvPr id="44" name="Picture 43"/>
          <p:cNvPicPr>
            <a:picLocks noChangeAspect="1" noChangeArrowheads="1"/>
          </p:cNvPicPr>
          <p:nvPr/>
        </p:nvPicPr>
        <p:blipFill>
          <a:blip r:embed="rId4" cstate="print"/>
          <a:srcRect/>
          <a:stretch>
            <a:fillRect/>
          </a:stretch>
        </p:blipFill>
        <p:spPr bwMode="auto">
          <a:xfrm>
            <a:off x="3593794" y="1911685"/>
            <a:ext cx="5334652" cy="4465052"/>
          </a:xfrm>
          <a:prstGeom prst="rect">
            <a:avLst/>
          </a:prstGeom>
          <a:noFill/>
          <a:ln w="9525">
            <a:noFill/>
            <a:round/>
            <a:headEnd/>
            <a:tailEnd/>
          </a:ln>
          <a:effectLst/>
        </p:spPr>
      </p:pic>
      <p:sp>
        <p:nvSpPr>
          <p:cNvPr id="45" name="TextBox 44"/>
          <p:cNvSpPr txBox="1"/>
          <p:nvPr/>
        </p:nvSpPr>
        <p:spPr>
          <a:xfrm rot="16200000">
            <a:off x="1285739" y="3916945"/>
            <a:ext cx="4982892" cy="369332"/>
          </a:xfrm>
          <a:prstGeom prst="rect">
            <a:avLst/>
          </a:prstGeom>
          <a:solidFill>
            <a:schemeClr val="bg1"/>
          </a:solidFill>
        </p:spPr>
        <p:txBody>
          <a:bodyPr wrap="square" rtlCol="0">
            <a:spAutoFit/>
          </a:bodyPr>
          <a:lstStyle/>
          <a:p>
            <a:r>
              <a:rPr lang="en-US" dirty="0" smtClean="0"/>
              <a:t># hASCs in ischemic / # hASCs in </a:t>
            </a:r>
            <a:r>
              <a:rPr lang="en-US" dirty="0" err="1" smtClean="0"/>
              <a:t>contralateral</a:t>
            </a:r>
            <a:endParaRPr lang="en-US" dirty="0"/>
          </a:p>
        </p:txBody>
      </p:sp>
      <p:sp>
        <p:nvSpPr>
          <p:cNvPr id="46" name="Rectangle 45"/>
          <p:cNvSpPr/>
          <p:nvPr/>
        </p:nvSpPr>
        <p:spPr>
          <a:xfrm>
            <a:off x="3943685" y="1791368"/>
            <a:ext cx="5160211" cy="3876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3983789" y="6194925"/>
            <a:ext cx="5160211" cy="38768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p:cNvSpPr/>
          <p:nvPr/>
        </p:nvSpPr>
        <p:spPr>
          <a:xfrm rot="16200000">
            <a:off x="6390108" y="3715071"/>
            <a:ext cx="5160211" cy="1871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4424949" y="5908843"/>
            <a:ext cx="1082841" cy="369332"/>
          </a:xfrm>
          <a:prstGeom prst="rect">
            <a:avLst/>
          </a:prstGeom>
          <a:solidFill>
            <a:schemeClr val="bg1"/>
          </a:solidFill>
        </p:spPr>
        <p:txBody>
          <a:bodyPr wrap="square" rtlCol="0">
            <a:spAutoFit/>
          </a:bodyPr>
          <a:lstStyle/>
          <a:p>
            <a:pPr algn="ctr"/>
            <a:r>
              <a:rPr lang="en-US" dirty="0" smtClean="0"/>
              <a:t>- SDF-1</a:t>
            </a:r>
            <a:endParaRPr lang="en-US" dirty="0"/>
          </a:p>
        </p:txBody>
      </p:sp>
      <p:sp>
        <p:nvSpPr>
          <p:cNvPr id="50" name="TextBox 49"/>
          <p:cNvSpPr txBox="1"/>
          <p:nvPr/>
        </p:nvSpPr>
        <p:spPr>
          <a:xfrm>
            <a:off x="7192212" y="5900822"/>
            <a:ext cx="1697788" cy="369332"/>
          </a:xfrm>
          <a:prstGeom prst="rect">
            <a:avLst/>
          </a:prstGeom>
          <a:solidFill>
            <a:schemeClr val="bg1"/>
          </a:solidFill>
        </p:spPr>
        <p:txBody>
          <a:bodyPr wrap="square" rtlCol="0">
            <a:spAutoFit/>
          </a:bodyPr>
          <a:lstStyle/>
          <a:p>
            <a:pPr algn="ctr"/>
            <a:r>
              <a:rPr lang="en-US" dirty="0" smtClean="0"/>
              <a:t>+ SDF-1</a:t>
            </a:r>
            <a:endParaRPr lang="en-US" dirty="0"/>
          </a:p>
        </p:txBody>
      </p:sp>
      <p:sp>
        <p:nvSpPr>
          <p:cNvPr id="51" name="TextBox 50"/>
          <p:cNvSpPr txBox="1"/>
          <p:nvPr/>
        </p:nvSpPr>
        <p:spPr>
          <a:xfrm>
            <a:off x="5954293" y="5895476"/>
            <a:ext cx="1082841" cy="646331"/>
          </a:xfrm>
          <a:prstGeom prst="rect">
            <a:avLst/>
          </a:prstGeom>
          <a:solidFill>
            <a:schemeClr val="bg1"/>
          </a:solidFill>
        </p:spPr>
        <p:txBody>
          <a:bodyPr wrap="square" rtlCol="0">
            <a:spAutoFit/>
          </a:bodyPr>
          <a:lstStyle/>
          <a:p>
            <a:pPr algn="ctr"/>
            <a:r>
              <a:rPr lang="en-US" dirty="0" smtClean="0"/>
              <a:t>Block CD49d</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311150" y="134938"/>
            <a:ext cx="8624888" cy="1143000"/>
          </a:xfrm>
          <a:prstGeom prst="rect">
            <a:avLst/>
          </a:prstGeom>
          <a:noFill/>
          <a:ln w="9525">
            <a:noFill/>
            <a:miter lim="800000"/>
            <a:headEnd/>
            <a:tailEnd/>
          </a:ln>
          <a:effectLst/>
        </p:spPr>
        <p:txBody>
          <a:bodyPr anchor="ctr">
            <a:prstTxWarp prst="textNoShape">
              <a:avLst/>
            </a:prstTxWarp>
          </a:bodyPr>
          <a:lstStyle/>
          <a:p>
            <a:pPr algn="ctr"/>
            <a:r>
              <a:rPr lang="en-US" sz="4000" b="1" dirty="0">
                <a:solidFill>
                  <a:srgbClr val="0000CC"/>
                </a:solidFill>
              </a:rPr>
              <a:t>How is Combining ABM with Experiments Useful?</a:t>
            </a:r>
          </a:p>
        </p:txBody>
      </p:sp>
      <p:sp>
        <p:nvSpPr>
          <p:cNvPr id="137219" name="Text Box 3"/>
          <p:cNvSpPr txBox="1">
            <a:spLocks noChangeArrowheads="1"/>
          </p:cNvSpPr>
          <p:nvPr/>
        </p:nvSpPr>
        <p:spPr bwMode="auto">
          <a:xfrm>
            <a:off x="151975" y="1614342"/>
            <a:ext cx="8794750" cy="3108544"/>
          </a:xfrm>
          <a:prstGeom prst="rect">
            <a:avLst/>
          </a:prstGeom>
          <a:noFill/>
          <a:ln w="9525">
            <a:noFill/>
            <a:miter lim="800000"/>
            <a:headEnd/>
            <a:tailEnd/>
          </a:ln>
          <a:effectLst/>
        </p:spPr>
        <p:txBody>
          <a:bodyPr>
            <a:prstTxWarp prst="textNoShape">
              <a:avLst/>
            </a:prstTxWarp>
            <a:spAutoFit/>
          </a:bodyPr>
          <a:lstStyle/>
          <a:p>
            <a:pPr>
              <a:buFont typeface="Wingdings" pitchFamily="-65" charset="2"/>
              <a:buChar char="§"/>
            </a:pPr>
            <a:r>
              <a:rPr lang="en-US" sz="2800" b="1" dirty="0"/>
              <a:t> Identify key </a:t>
            </a:r>
            <a:r>
              <a:rPr lang="en-US" sz="2800" b="1" dirty="0" smtClean="0"/>
              <a:t>parameters</a:t>
            </a:r>
          </a:p>
          <a:p>
            <a:pPr>
              <a:buFont typeface="Wingdings" pitchFamily="-65" charset="2"/>
              <a:buChar char="§"/>
            </a:pPr>
            <a:endParaRPr lang="en-US" sz="2800" b="1" dirty="0"/>
          </a:p>
          <a:p>
            <a:pPr>
              <a:buFont typeface="Wingdings" pitchFamily="-65" charset="2"/>
              <a:buChar char="§"/>
            </a:pPr>
            <a:r>
              <a:rPr lang="en-US" sz="2800" b="1" dirty="0"/>
              <a:t> Quantitatively pinpoint voids in understanding</a:t>
            </a:r>
          </a:p>
          <a:p>
            <a:pPr>
              <a:buFont typeface="Wingdings" pitchFamily="-65" charset="2"/>
              <a:buChar char="§"/>
            </a:pPr>
            <a:endParaRPr lang="en-US" sz="2800" b="1" dirty="0"/>
          </a:p>
          <a:p>
            <a:pPr>
              <a:buFont typeface="Wingdings" pitchFamily="-65" charset="2"/>
              <a:buChar char="§"/>
            </a:pPr>
            <a:r>
              <a:rPr lang="en-US" sz="2800" b="1" dirty="0"/>
              <a:t> Compare alternative hypotheses</a:t>
            </a:r>
          </a:p>
          <a:p>
            <a:pPr>
              <a:buFont typeface="Wingdings" pitchFamily="-65" charset="2"/>
              <a:buChar char="§"/>
            </a:pPr>
            <a:endParaRPr lang="en-US" sz="2800" b="1" dirty="0"/>
          </a:p>
          <a:p>
            <a:pPr>
              <a:buFont typeface="Wingdings" pitchFamily="-65" charset="2"/>
              <a:buChar char="§"/>
            </a:pPr>
            <a:r>
              <a:rPr lang="en-US" sz="2800" b="1" dirty="0"/>
              <a:t> Suggest and refine new </a:t>
            </a:r>
            <a:r>
              <a:rPr lang="en-US" sz="2800" b="1" dirty="0" smtClean="0"/>
              <a:t>hypotheses</a:t>
            </a:r>
          </a:p>
        </p:txBody>
      </p:sp>
      <p:sp>
        <p:nvSpPr>
          <p:cNvPr id="137220" name="Text Box 4"/>
          <p:cNvSpPr txBox="1">
            <a:spLocks noChangeArrowheads="1"/>
          </p:cNvSpPr>
          <p:nvPr/>
        </p:nvSpPr>
        <p:spPr bwMode="auto">
          <a:xfrm>
            <a:off x="0" y="6217968"/>
            <a:ext cx="4586788" cy="646331"/>
          </a:xfrm>
          <a:prstGeom prst="rect">
            <a:avLst/>
          </a:prstGeom>
          <a:noFill/>
          <a:ln w="9525">
            <a:noFill/>
            <a:miter lim="800000"/>
            <a:headEnd/>
            <a:tailEnd/>
          </a:ln>
          <a:effectLst/>
        </p:spPr>
        <p:txBody>
          <a:bodyPr wrap="none">
            <a:prstTxWarp prst="textNoShape">
              <a:avLst/>
            </a:prstTxWarp>
            <a:spAutoFit/>
          </a:bodyPr>
          <a:lstStyle/>
          <a:p>
            <a:r>
              <a:rPr lang="en-US" sz="1200" dirty="0"/>
              <a:t>Peirce, Skalak, Papin,</a:t>
            </a:r>
            <a:r>
              <a:rPr lang="en-US" sz="1200" i="1" dirty="0"/>
              <a:t> IBM Journal of Research</a:t>
            </a:r>
            <a:r>
              <a:rPr lang="en-US" sz="1200" dirty="0"/>
              <a:t>, 2006</a:t>
            </a:r>
          </a:p>
          <a:p>
            <a:r>
              <a:rPr lang="en-US" sz="1200" dirty="0"/>
              <a:t>Thorne, Bailey, Peirce, </a:t>
            </a:r>
            <a:r>
              <a:rPr lang="en-US" sz="1200" i="1" dirty="0"/>
              <a:t>Briefings in Bioinformatics</a:t>
            </a:r>
            <a:r>
              <a:rPr lang="en-US" sz="1200" dirty="0"/>
              <a:t>,</a:t>
            </a:r>
            <a:r>
              <a:rPr lang="en-US" sz="1200" dirty="0" smtClean="0"/>
              <a:t> 2008</a:t>
            </a:r>
          </a:p>
          <a:p>
            <a:r>
              <a:rPr lang="en-US" sz="1200" dirty="0"/>
              <a:t>Thorne, Bailey, DeSimone, Peirce, </a:t>
            </a:r>
            <a:r>
              <a:rPr lang="en-US" sz="1200" i="1" dirty="0"/>
              <a:t>Birth Defects Research</a:t>
            </a:r>
            <a:r>
              <a:rPr lang="en-US" sz="1200" dirty="0"/>
              <a:t>,</a:t>
            </a:r>
            <a:r>
              <a:rPr lang="en-US" sz="1200" dirty="0" smtClean="0"/>
              <a:t> 2008</a:t>
            </a:r>
            <a:endParaRPr lang="en-US" sz="1200" dirty="0"/>
          </a:p>
        </p:txBody>
      </p:sp>
      <p:pic>
        <p:nvPicPr>
          <p:cNvPr id="5" name="Picture 4"/>
          <p:cNvPicPr>
            <a:picLocks noChangeAspect="1" noChangeArrowheads="1"/>
          </p:cNvPicPr>
          <p:nvPr/>
        </p:nvPicPr>
        <p:blipFill>
          <a:blip r:embed="rId2"/>
          <a:srcRect/>
          <a:stretch>
            <a:fillRect/>
          </a:stretch>
        </p:blipFill>
        <p:spPr bwMode="auto">
          <a:xfrm>
            <a:off x="6630700" y="4167198"/>
            <a:ext cx="2513300" cy="2678473"/>
          </a:xfrm>
          <a:prstGeom prst="rect">
            <a:avLst/>
          </a:prstGeom>
          <a:noFill/>
          <a:ln w="9525">
            <a:noFill/>
            <a:miter lim="800000"/>
            <a:headEnd/>
            <a:tailEnd/>
          </a:ln>
          <a:effectLst/>
        </p:spPr>
      </p:pic>
      <p:grpSp>
        <p:nvGrpSpPr>
          <p:cNvPr id="8" name="Group 7"/>
          <p:cNvGrpSpPr/>
          <p:nvPr/>
        </p:nvGrpSpPr>
        <p:grpSpPr>
          <a:xfrm>
            <a:off x="722415" y="4808306"/>
            <a:ext cx="5254639" cy="1104492"/>
            <a:chOff x="722415" y="4808306"/>
            <a:chExt cx="5254639" cy="1104492"/>
          </a:xfrm>
        </p:grpSpPr>
        <p:sp>
          <p:nvSpPr>
            <p:cNvPr id="6" name="Rectangle 5"/>
            <p:cNvSpPr/>
            <p:nvPr/>
          </p:nvSpPr>
          <p:spPr>
            <a:xfrm>
              <a:off x="722415" y="5389578"/>
              <a:ext cx="5254639" cy="523220"/>
            </a:xfrm>
            <a:prstGeom prst="rect">
              <a:avLst/>
            </a:prstGeom>
          </p:spPr>
          <p:txBody>
            <a:bodyPr wrap="none">
              <a:spAutoFit/>
            </a:bodyPr>
            <a:lstStyle/>
            <a:p>
              <a:r>
                <a:rPr lang="en-US" sz="2800" b="1" dirty="0" smtClean="0">
                  <a:solidFill>
                    <a:srgbClr val="FF0099"/>
                  </a:solidFill>
                </a:rPr>
                <a:t>Accelerate discovery process</a:t>
              </a:r>
              <a:endParaRPr lang="en-US" sz="2800" b="1" dirty="0">
                <a:solidFill>
                  <a:srgbClr val="FF0099"/>
                </a:solidFill>
              </a:endParaRPr>
            </a:p>
          </p:txBody>
        </p:sp>
        <p:sp>
          <p:nvSpPr>
            <p:cNvPr id="7" name="Down Arrow 6"/>
            <p:cNvSpPr/>
            <p:nvPr/>
          </p:nvSpPr>
          <p:spPr>
            <a:xfrm>
              <a:off x="2996113" y="4808306"/>
              <a:ext cx="456198" cy="591791"/>
            </a:xfrm>
            <a:prstGeom prst="downArrow">
              <a:avLst/>
            </a:prstGeom>
            <a:solidFill>
              <a:srgbClr val="0000CC"/>
            </a:solidFill>
            <a:ln>
              <a:solidFill>
                <a:srgbClr val="0000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 name="TextBox 9"/>
          <p:cNvSpPr txBox="1"/>
          <p:nvPr/>
        </p:nvSpPr>
        <p:spPr>
          <a:xfrm>
            <a:off x="4672335" y="1701395"/>
            <a:ext cx="1659717" cy="369332"/>
          </a:xfrm>
          <a:prstGeom prst="rect">
            <a:avLst/>
          </a:prstGeom>
          <a:noFill/>
        </p:spPr>
        <p:txBody>
          <a:bodyPr wrap="none" rtlCol="0">
            <a:spAutoFit/>
          </a:bodyPr>
          <a:lstStyle/>
          <a:p>
            <a:r>
              <a:rPr lang="en-US" dirty="0" smtClean="0">
                <a:solidFill>
                  <a:srgbClr val="FF0099"/>
                </a:solidFill>
              </a:rPr>
              <a:t>(e.g. VCAM-1)</a:t>
            </a:r>
            <a:endParaRPr lang="en-US" dirty="0">
              <a:solidFill>
                <a:srgbClr val="FF0099"/>
              </a:solidFill>
            </a:endParaRPr>
          </a:p>
        </p:txBody>
      </p:sp>
      <p:sp>
        <p:nvSpPr>
          <p:cNvPr id="11" name="TextBox 10"/>
          <p:cNvSpPr txBox="1"/>
          <p:nvPr/>
        </p:nvSpPr>
        <p:spPr>
          <a:xfrm>
            <a:off x="7352586" y="2944126"/>
            <a:ext cx="1313468" cy="369332"/>
          </a:xfrm>
          <a:prstGeom prst="rect">
            <a:avLst/>
          </a:prstGeom>
          <a:noFill/>
        </p:spPr>
        <p:txBody>
          <a:bodyPr wrap="none" rtlCol="0">
            <a:spAutoFit/>
          </a:bodyPr>
          <a:lstStyle/>
          <a:p>
            <a:r>
              <a:rPr lang="en-US" dirty="0" smtClean="0">
                <a:solidFill>
                  <a:srgbClr val="FF0099"/>
                </a:solidFill>
              </a:rPr>
              <a:t>(e.g. P-sel)</a:t>
            </a:r>
            <a:endParaRPr lang="en-US" dirty="0">
              <a:solidFill>
                <a:srgbClr val="FF0099"/>
              </a:solidFill>
            </a:endParaRPr>
          </a:p>
        </p:txBody>
      </p:sp>
      <p:sp>
        <p:nvSpPr>
          <p:cNvPr id="12" name="TextBox 11"/>
          <p:cNvSpPr txBox="1"/>
          <p:nvPr/>
        </p:nvSpPr>
        <p:spPr>
          <a:xfrm>
            <a:off x="5983482" y="3408049"/>
            <a:ext cx="1600093" cy="369332"/>
          </a:xfrm>
          <a:prstGeom prst="rect">
            <a:avLst/>
          </a:prstGeom>
          <a:noFill/>
        </p:spPr>
        <p:txBody>
          <a:bodyPr wrap="none" rtlCol="0">
            <a:spAutoFit/>
          </a:bodyPr>
          <a:lstStyle/>
          <a:p>
            <a:r>
              <a:rPr lang="en-US" dirty="0" smtClean="0">
                <a:solidFill>
                  <a:srgbClr val="FF0099"/>
                </a:solidFill>
              </a:rPr>
              <a:t>(e.g. SDF-1</a:t>
            </a:r>
            <a:r>
              <a:rPr lang="en-US" dirty="0" smtClean="0">
                <a:solidFill>
                  <a:srgbClr val="FF0099"/>
                </a:solidFill>
                <a:latin typeface="Symbol" charset="2"/>
                <a:cs typeface="Symbol" charset="2"/>
              </a:rPr>
              <a:t>a</a:t>
            </a:r>
            <a:r>
              <a:rPr lang="en-US" dirty="0" smtClean="0">
                <a:solidFill>
                  <a:srgbClr val="FF0099"/>
                </a:solidFill>
              </a:rPr>
              <a:t>)</a:t>
            </a:r>
            <a:endParaRPr lang="en-US" dirty="0">
              <a:solidFill>
                <a:srgbClr val="FF0099"/>
              </a:solidFill>
            </a:endParaRPr>
          </a:p>
        </p:txBody>
      </p:sp>
      <p:sp>
        <p:nvSpPr>
          <p:cNvPr id="13" name="TextBox 12"/>
          <p:cNvSpPr txBox="1"/>
          <p:nvPr/>
        </p:nvSpPr>
        <p:spPr>
          <a:xfrm>
            <a:off x="3848741" y="4686725"/>
            <a:ext cx="2734291" cy="369332"/>
          </a:xfrm>
          <a:prstGeom prst="rect">
            <a:avLst/>
          </a:prstGeom>
          <a:noFill/>
        </p:spPr>
        <p:txBody>
          <a:bodyPr wrap="square" rtlCol="0">
            <a:spAutoFit/>
          </a:bodyPr>
          <a:lstStyle/>
          <a:p>
            <a:r>
              <a:rPr lang="en-US" dirty="0" smtClean="0">
                <a:solidFill>
                  <a:srgbClr val="FF0099"/>
                </a:solidFill>
              </a:rPr>
              <a:t>(e.g.</a:t>
            </a:r>
            <a:r>
              <a:rPr lang="en-US" dirty="0" smtClean="0">
                <a:solidFill>
                  <a:srgbClr val="FF0099"/>
                </a:solidFill>
              </a:rPr>
              <a:t> secondary capture)</a:t>
            </a:r>
            <a:endParaRPr lang="en-US" dirty="0">
              <a:solidFill>
                <a:srgbClr val="FF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415983" y="5672141"/>
            <a:ext cx="3989387" cy="615553"/>
          </a:xfrm>
          <a:prstGeom prst="rect">
            <a:avLst/>
          </a:prstGeom>
          <a:noFill/>
          <a:ln w="9525">
            <a:noFill/>
            <a:miter lim="800000"/>
            <a:headEnd/>
            <a:tailEnd/>
          </a:ln>
          <a:effectLst/>
        </p:spPr>
        <p:txBody>
          <a:bodyPr>
            <a:prstTxWarp prst="textNoShape">
              <a:avLst/>
            </a:prstTxWarp>
            <a:spAutoFit/>
          </a:bodyPr>
          <a:lstStyle/>
          <a:p>
            <a:pPr eaLnBrk="0" hangingPunct="0"/>
            <a:r>
              <a:rPr lang="en-US" b="1" u="sng" dirty="0">
                <a:solidFill>
                  <a:srgbClr val="2F479D"/>
                </a:solidFill>
                <a:ea typeface="Arial" pitchFamily="-65" charset="0"/>
                <a:cs typeface="Arial" pitchFamily="-65" charset="0"/>
              </a:rPr>
              <a:t>UVA Dept. of Cell Biology</a:t>
            </a:r>
          </a:p>
          <a:p>
            <a:pPr eaLnBrk="0" hangingPunct="0"/>
            <a:r>
              <a:rPr lang="en-US" sz="1600" b="1" dirty="0">
                <a:ea typeface="Arial" pitchFamily="-65" charset="0"/>
                <a:cs typeface="Arial" pitchFamily="-65" charset="0"/>
              </a:rPr>
              <a:t>Doug DeSimone, Ph.D.</a:t>
            </a:r>
          </a:p>
        </p:txBody>
      </p:sp>
      <p:sp>
        <p:nvSpPr>
          <p:cNvPr id="93187" name="Rectangle 3"/>
          <p:cNvSpPr>
            <a:spLocks noChangeArrowheads="1"/>
          </p:cNvSpPr>
          <p:nvPr/>
        </p:nvSpPr>
        <p:spPr bwMode="auto">
          <a:xfrm>
            <a:off x="434443" y="5012142"/>
            <a:ext cx="3989387" cy="615553"/>
          </a:xfrm>
          <a:prstGeom prst="rect">
            <a:avLst/>
          </a:prstGeom>
          <a:noFill/>
          <a:ln w="9525">
            <a:noFill/>
            <a:miter lim="800000"/>
            <a:headEnd/>
            <a:tailEnd/>
          </a:ln>
          <a:effectLst/>
        </p:spPr>
        <p:txBody>
          <a:bodyPr>
            <a:prstTxWarp prst="textNoShape">
              <a:avLst/>
            </a:prstTxWarp>
            <a:spAutoFit/>
          </a:bodyPr>
          <a:lstStyle/>
          <a:p>
            <a:pPr eaLnBrk="0" hangingPunct="0"/>
            <a:r>
              <a:rPr lang="en-US" b="1" u="sng" dirty="0">
                <a:solidFill>
                  <a:srgbClr val="2F479D"/>
                </a:solidFill>
                <a:ea typeface="Arial" pitchFamily="-65" charset="0"/>
                <a:cs typeface="Arial" pitchFamily="-65" charset="0"/>
              </a:rPr>
              <a:t>UVA Dept. of Plastic Surgery</a:t>
            </a:r>
          </a:p>
          <a:p>
            <a:pPr eaLnBrk="0" hangingPunct="0"/>
            <a:r>
              <a:rPr lang="en-US" sz="1600" b="1" dirty="0">
                <a:ea typeface="Arial" pitchFamily="-65" charset="0"/>
                <a:cs typeface="Arial" pitchFamily="-65" charset="0"/>
              </a:rPr>
              <a:t>Adam J. Katz, M.D.</a:t>
            </a:r>
          </a:p>
        </p:txBody>
      </p:sp>
      <p:sp>
        <p:nvSpPr>
          <p:cNvPr id="93188" name="Rectangle 4"/>
          <p:cNvSpPr>
            <a:spLocks noChangeArrowheads="1"/>
          </p:cNvSpPr>
          <p:nvPr/>
        </p:nvSpPr>
        <p:spPr bwMode="auto">
          <a:xfrm>
            <a:off x="425951" y="3811517"/>
            <a:ext cx="3974199" cy="492443"/>
          </a:xfrm>
          <a:prstGeom prst="rect">
            <a:avLst/>
          </a:prstGeom>
          <a:noFill/>
          <a:ln w="9525">
            <a:noFill/>
            <a:miter lim="800000"/>
            <a:headEnd/>
            <a:tailEnd/>
          </a:ln>
          <a:effectLst/>
        </p:spPr>
        <p:txBody>
          <a:bodyPr wrap="square">
            <a:prstTxWarp prst="textNoShape">
              <a:avLst/>
            </a:prstTxWarp>
            <a:spAutoFit/>
          </a:bodyPr>
          <a:lstStyle/>
          <a:p>
            <a:pPr eaLnBrk="0" hangingPunct="0"/>
            <a:r>
              <a:rPr lang="en-US" b="1" u="sng" dirty="0">
                <a:solidFill>
                  <a:srgbClr val="2F479D"/>
                </a:solidFill>
                <a:ea typeface="Arial" pitchFamily="-65" charset="0"/>
                <a:cs typeface="Arial" pitchFamily="-65" charset="0"/>
              </a:rPr>
              <a:t>UVA Biomedical Engineering</a:t>
            </a:r>
            <a:endParaRPr lang="en-US" b="1" u="sng" dirty="0" smtClean="0">
              <a:solidFill>
                <a:srgbClr val="2F479D"/>
              </a:solidFill>
              <a:ea typeface="Arial" pitchFamily="-65" charset="0"/>
              <a:cs typeface="Arial" pitchFamily="-65" charset="0"/>
            </a:endParaRPr>
          </a:p>
          <a:p>
            <a:pPr eaLnBrk="0" hangingPunct="0"/>
            <a:endParaRPr lang="en-US" sz="800" b="1" dirty="0" smtClean="0">
              <a:ea typeface="Arial" pitchFamily="-65" charset="0"/>
              <a:cs typeface="Arial" pitchFamily="-65" charset="0"/>
            </a:endParaRPr>
          </a:p>
        </p:txBody>
      </p:sp>
      <p:sp>
        <p:nvSpPr>
          <p:cNvPr id="93189" name="Rectangle 5"/>
          <p:cNvSpPr>
            <a:spLocks noChangeArrowheads="1"/>
          </p:cNvSpPr>
          <p:nvPr/>
        </p:nvSpPr>
        <p:spPr bwMode="auto">
          <a:xfrm>
            <a:off x="457200" y="0"/>
            <a:ext cx="8229600" cy="993412"/>
          </a:xfrm>
          <a:prstGeom prst="rect">
            <a:avLst/>
          </a:prstGeom>
          <a:noFill/>
          <a:ln w="9525">
            <a:noFill/>
            <a:miter lim="800000"/>
            <a:headEnd/>
            <a:tailEnd/>
          </a:ln>
          <a:effectLst/>
        </p:spPr>
        <p:txBody>
          <a:bodyPr anchor="ctr">
            <a:prstTxWarp prst="textNoShape">
              <a:avLst/>
            </a:prstTxWarp>
          </a:bodyPr>
          <a:lstStyle/>
          <a:p>
            <a:pPr algn="ctr"/>
            <a:r>
              <a:rPr lang="en-US" sz="4000" b="1" dirty="0">
                <a:solidFill>
                  <a:srgbClr val="0000CC"/>
                </a:solidFill>
              </a:rPr>
              <a:t>Acknowledgements</a:t>
            </a:r>
          </a:p>
        </p:txBody>
      </p:sp>
      <p:pic>
        <p:nvPicPr>
          <p:cNvPr id="9" name="Picture 8"/>
          <p:cNvPicPr>
            <a:picLocks noChangeAspect="1"/>
          </p:cNvPicPr>
          <p:nvPr/>
        </p:nvPicPr>
        <p:blipFill>
          <a:blip r:embed="rId2"/>
          <a:srcRect l="3231" t="1689" r="7892" b="28431"/>
          <a:stretch>
            <a:fillRect/>
          </a:stretch>
        </p:blipFill>
        <p:spPr>
          <a:xfrm>
            <a:off x="3771971" y="1086947"/>
            <a:ext cx="4960883" cy="2764926"/>
          </a:xfrm>
          <a:prstGeom prst="rect">
            <a:avLst/>
          </a:prstGeom>
        </p:spPr>
      </p:pic>
      <p:sp>
        <p:nvSpPr>
          <p:cNvPr id="10" name="Rectangle 9"/>
          <p:cNvSpPr/>
          <p:nvPr/>
        </p:nvSpPr>
        <p:spPr>
          <a:xfrm>
            <a:off x="442994" y="848138"/>
            <a:ext cx="1481971" cy="400110"/>
          </a:xfrm>
          <a:prstGeom prst="rect">
            <a:avLst/>
          </a:prstGeom>
        </p:spPr>
        <p:txBody>
          <a:bodyPr wrap="none">
            <a:spAutoFit/>
          </a:bodyPr>
          <a:lstStyle/>
          <a:p>
            <a:pPr algn="ctr" eaLnBrk="0" hangingPunct="0"/>
            <a:r>
              <a:rPr lang="en-US" sz="2000" b="1" u="sng" dirty="0" smtClean="0">
                <a:solidFill>
                  <a:srgbClr val="2F479D"/>
                </a:solidFill>
                <a:ea typeface="Arial" pitchFamily="-65" charset="0"/>
                <a:cs typeface="Arial" pitchFamily="-65" charset="0"/>
              </a:rPr>
              <a:t>Peirce Lab</a:t>
            </a:r>
            <a:endParaRPr lang="en-US" sz="2000" b="1" u="sng" dirty="0">
              <a:solidFill>
                <a:srgbClr val="2F479D"/>
              </a:solidFill>
              <a:ea typeface="Arial" pitchFamily="-65" charset="0"/>
              <a:cs typeface="Arial" pitchFamily="-65" charset="0"/>
            </a:endParaRPr>
          </a:p>
        </p:txBody>
      </p:sp>
      <p:sp>
        <p:nvSpPr>
          <p:cNvPr id="11" name="Rectangle 10"/>
          <p:cNvSpPr/>
          <p:nvPr/>
        </p:nvSpPr>
        <p:spPr>
          <a:xfrm>
            <a:off x="437105" y="1213636"/>
            <a:ext cx="3255035" cy="2616101"/>
          </a:xfrm>
          <a:prstGeom prst="rect">
            <a:avLst/>
          </a:prstGeom>
        </p:spPr>
        <p:txBody>
          <a:bodyPr wrap="square">
            <a:spAutoFit/>
          </a:bodyPr>
          <a:lstStyle/>
          <a:p>
            <a:pPr eaLnBrk="0" hangingPunct="0"/>
            <a:r>
              <a:rPr lang="en-US" sz="1600" b="1" dirty="0" smtClean="0">
                <a:ea typeface="Arial" pitchFamily="-65" charset="0"/>
                <a:cs typeface="Arial" pitchFamily="-65" charset="0"/>
              </a:rPr>
              <a:t>Alex Bailey, Ph.D.</a:t>
            </a:r>
          </a:p>
          <a:p>
            <a:pPr eaLnBrk="0" hangingPunct="0"/>
            <a:r>
              <a:rPr lang="en-US" sz="1600" b="1" dirty="0" smtClean="0">
                <a:ea typeface="Arial" pitchFamily="-65" charset="0"/>
                <a:cs typeface="Arial" pitchFamily="-65" charset="0"/>
              </a:rPr>
              <a:t>Bryan Thorne</a:t>
            </a:r>
          </a:p>
          <a:p>
            <a:pPr eaLnBrk="0" hangingPunct="0"/>
            <a:r>
              <a:rPr lang="en-US" sz="1600" b="1" dirty="0" smtClean="0">
                <a:ea typeface="Arial" pitchFamily="-65" charset="0"/>
                <a:cs typeface="Arial" pitchFamily="-65" charset="0"/>
              </a:rPr>
              <a:t>Peter Amos</a:t>
            </a:r>
          </a:p>
          <a:p>
            <a:pPr eaLnBrk="0" hangingPunct="0"/>
            <a:r>
              <a:rPr lang="en-US" sz="1600" b="1" dirty="0" smtClean="0">
                <a:ea typeface="Arial" pitchFamily="-65" charset="0"/>
                <a:cs typeface="Arial" pitchFamily="-65" charset="0"/>
              </a:rPr>
              <a:t>Alyssa Taylor</a:t>
            </a:r>
          </a:p>
          <a:p>
            <a:pPr eaLnBrk="0" hangingPunct="0"/>
            <a:r>
              <a:rPr lang="en-US" sz="1600" b="1" dirty="0" smtClean="0">
                <a:ea typeface="Arial" pitchFamily="-65" charset="0"/>
                <a:cs typeface="Arial" pitchFamily="-65" charset="0"/>
              </a:rPr>
              <a:t>Jason </a:t>
            </a:r>
            <a:r>
              <a:rPr lang="en-US" sz="1600" b="1" dirty="0" err="1" smtClean="0">
                <a:ea typeface="Arial" pitchFamily="-65" charset="0"/>
                <a:cs typeface="Arial" pitchFamily="-65" charset="0"/>
              </a:rPr>
              <a:t>Glaw</a:t>
            </a:r>
            <a:endParaRPr lang="en-US" sz="1600" b="1" dirty="0" smtClean="0">
              <a:ea typeface="Arial" pitchFamily="-65" charset="0"/>
              <a:cs typeface="Arial" pitchFamily="-65" charset="0"/>
            </a:endParaRPr>
          </a:p>
          <a:p>
            <a:pPr eaLnBrk="0" hangingPunct="0"/>
            <a:r>
              <a:rPr lang="en-US" sz="1600" b="1" dirty="0" err="1" smtClean="0">
                <a:ea typeface="Arial" pitchFamily="-65" charset="0"/>
                <a:cs typeface="Arial" pitchFamily="-65" charset="0"/>
              </a:rPr>
              <a:t>J’Neka</a:t>
            </a:r>
            <a:r>
              <a:rPr lang="en-US" sz="1600" b="1" dirty="0" smtClean="0">
                <a:ea typeface="Arial" pitchFamily="-65" charset="0"/>
                <a:cs typeface="Arial" pitchFamily="-65" charset="0"/>
              </a:rPr>
              <a:t> Claxton</a:t>
            </a:r>
          </a:p>
          <a:p>
            <a:pPr eaLnBrk="0" hangingPunct="0"/>
            <a:r>
              <a:rPr lang="en-US" sz="1600" b="1" dirty="0" smtClean="0">
                <a:ea typeface="Arial" pitchFamily="-65" charset="0"/>
                <a:cs typeface="Arial" pitchFamily="-65" charset="0"/>
              </a:rPr>
              <a:t>Blair Stocks</a:t>
            </a:r>
          </a:p>
          <a:p>
            <a:pPr eaLnBrk="0" hangingPunct="0"/>
            <a:r>
              <a:rPr lang="en-US" sz="1600" b="1" dirty="0" smtClean="0">
                <a:ea typeface="Arial" pitchFamily="-65" charset="0"/>
                <a:cs typeface="Arial" pitchFamily="-65" charset="0"/>
              </a:rPr>
              <a:t>Carolyn </a:t>
            </a:r>
            <a:r>
              <a:rPr lang="en-US" sz="1600" b="1" dirty="0" err="1" smtClean="0">
                <a:ea typeface="Arial" pitchFamily="-65" charset="0"/>
                <a:cs typeface="Arial" pitchFamily="-65" charset="0"/>
              </a:rPr>
              <a:t>Mulvey</a:t>
            </a:r>
            <a:endParaRPr lang="en-US" sz="1600" b="1" dirty="0" smtClean="0">
              <a:ea typeface="Arial" pitchFamily="-65" charset="0"/>
              <a:cs typeface="Arial" pitchFamily="-65" charset="0"/>
            </a:endParaRPr>
          </a:p>
          <a:p>
            <a:pPr eaLnBrk="0" hangingPunct="0"/>
            <a:r>
              <a:rPr lang="en-US" sz="1600" b="1" dirty="0" smtClean="0">
                <a:ea typeface="Arial" pitchFamily="-65" charset="0"/>
                <a:cs typeface="Arial" pitchFamily="-65" charset="0"/>
              </a:rPr>
              <a:t>Katelyn Murray</a:t>
            </a:r>
          </a:p>
          <a:p>
            <a:pPr eaLnBrk="0" hangingPunct="0"/>
            <a:r>
              <a:rPr lang="en-US" sz="1600" b="1" dirty="0" smtClean="0">
                <a:ea typeface="Arial" pitchFamily="-65" charset="0"/>
                <a:cs typeface="Arial" pitchFamily="-65" charset="0"/>
              </a:rPr>
              <a:t>Yi </a:t>
            </a:r>
            <a:r>
              <a:rPr lang="en-US" sz="1600" b="1" dirty="0" err="1" smtClean="0">
                <a:ea typeface="Arial" pitchFamily="-65" charset="0"/>
                <a:cs typeface="Arial" pitchFamily="-65" charset="0"/>
              </a:rPr>
              <a:t>Cai</a:t>
            </a:r>
            <a:r>
              <a:rPr lang="en-US" sz="1600" b="1" dirty="0" smtClean="0">
                <a:ea typeface="Arial" pitchFamily="-65" charset="0"/>
                <a:cs typeface="Arial" pitchFamily="-65" charset="0"/>
              </a:rPr>
              <a:t> </a:t>
            </a:r>
          </a:p>
        </p:txBody>
      </p:sp>
      <p:sp>
        <p:nvSpPr>
          <p:cNvPr id="12" name="Rectangle 11"/>
          <p:cNvSpPr/>
          <p:nvPr/>
        </p:nvSpPr>
        <p:spPr>
          <a:xfrm>
            <a:off x="134689" y="4111616"/>
            <a:ext cx="2812479" cy="861774"/>
          </a:xfrm>
          <a:prstGeom prst="rect">
            <a:avLst/>
          </a:prstGeom>
        </p:spPr>
        <p:txBody>
          <a:bodyPr wrap="square">
            <a:spAutoFit/>
          </a:bodyPr>
          <a:lstStyle/>
          <a:p>
            <a:pPr eaLnBrk="0" hangingPunct="0"/>
            <a:r>
              <a:rPr lang="en-US" sz="1600" b="1" dirty="0" smtClean="0">
                <a:ea typeface="Arial" pitchFamily="-65" charset="0"/>
                <a:cs typeface="Arial" pitchFamily="-65" charset="0"/>
              </a:rPr>
              <a:t>     Jason Papin, Ph.D.</a:t>
            </a:r>
          </a:p>
          <a:p>
            <a:pPr eaLnBrk="0" hangingPunct="0"/>
            <a:r>
              <a:rPr lang="en-US" sz="1600" b="1" dirty="0" smtClean="0">
                <a:ea typeface="Arial" pitchFamily="-65" charset="0"/>
                <a:cs typeface="Arial" pitchFamily="-65" charset="0"/>
              </a:rPr>
              <a:t>     Mike Lawrence, </a:t>
            </a:r>
            <a:r>
              <a:rPr lang="en-US" sz="1600" b="1" dirty="0" err="1" smtClean="0">
                <a:ea typeface="Arial" pitchFamily="-65" charset="0"/>
                <a:cs typeface="Arial" pitchFamily="-65" charset="0"/>
              </a:rPr>
              <a:t>Ph.D</a:t>
            </a:r>
            <a:endParaRPr lang="en-US" sz="1600" b="1" dirty="0" smtClean="0">
              <a:ea typeface="Arial" pitchFamily="-65" charset="0"/>
              <a:cs typeface="Arial" pitchFamily="-65" charset="0"/>
            </a:endParaRPr>
          </a:p>
          <a:p>
            <a:pPr eaLnBrk="0" hangingPunct="0"/>
            <a:r>
              <a:rPr lang="en-US" sz="1600" b="1" dirty="0" smtClean="0">
                <a:ea typeface="Arial" pitchFamily="-65" charset="0"/>
                <a:cs typeface="Arial" pitchFamily="-65" charset="0"/>
              </a:rPr>
              <a:t>     Ed </a:t>
            </a:r>
            <a:r>
              <a:rPr lang="en-US" sz="1600" b="1" dirty="0" err="1" smtClean="0">
                <a:ea typeface="Arial" pitchFamily="-65" charset="0"/>
                <a:cs typeface="Arial" pitchFamily="-65" charset="0"/>
              </a:rPr>
              <a:t>Botchwey</a:t>
            </a:r>
            <a:r>
              <a:rPr lang="en-US" sz="1600" b="1" dirty="0" smtClean="0">
                <a:ea typeface="Arial" pitchFamily="-65" charset="0"/>
                <a:cs typeface="Arial" pitchFamily="-65" charset="0"/>
              </a:rPr>
              <a:t>, Ph.D.</a:t>
            </a:r>
            <a:endParaRPr lang="en-US" sz="1600" dirty="0"/>
          </a:p>
        </p:txBody>
      </p:sp>
      <p:sp>
        <p:nvSpPr>
          <p:cNvPr id="13" name="Rectangle 2"/>
          <p:cNvSpPr>
            <a:spLocks noChangeArrowheads="1"/>
          </p:cNvSpPr>
          <p:nvPr/>
        </p:nvSpPr>
        <p:spPr bwMode="auto">
          <a:xfrm>
            <a:off x="4686279" y="5444562"/>
            <a:ext cx="3989387" cy="553998"/>
          </a:xfrm>
          <a:prstGeom prst="rect">
            <a:avLst/>
          </a:prstGeom>
          <a:noFill/>
          <a:ln w="9525">
            <a:noFill/>
            <a:miter lim="800000"/>
            <a:headEnd/>
            <a:tailEnd/>
          </a:ln>
          <a:effectLst/>
        </p:spPr>
        <p:txBody>
          <a:bodyPr>
            <a:prstTxWarp prst="textNoShape">
              <a:avLst/>
            </a:prstTxWarp>
            <a:spAutoFit/>
          </a:bodyPr>
          <a:lstStyle/>
          <a:p>
            <a:pPr eaLnBrk="0" hangingPunct="0"/>
            <a:r>
              <a:rPr lang="en-US" sz="1400" b="1" u="sng" dirty="0" smtClean="0">
                <a:solidFill>
                  <a:srgbClr val="2F479D"/>
                </a:solidFill>
                <a:ea typeface="Arial" pitchFamily="-65" charset="0"/>
                <a:cs typeface="Arial" pitchFamily="-65" charset="0"/>
              </a:rPr>
              <a:t>La Jolla Institute for Allergy &amp; Immunology</a:t>
            </a:r>
          </a:p>
          <a:p>
            <a:pPr eaLnBrk="0" hangingPunct="0"/>
            <a:r>
              <a:rPr lang="en-US" sz="1600" b="1" dirty="0" smtClean="0">
                <a:ea typeface="Arial" pitchFamily="-65" charset="0"/>
                <a:cs typeface="Arial" pitchFamily="-65" charset="0"/>
              </a:rPr>
              <a:t>Klaus </a:t>
            </a:r>
            <a:r>
              <a:rPr lang="en-US" sz="1600" b="1" dirty="0" err="1" smtClean="0">
                <a:ea typeface="Arial" pitchFamily="-65" charset="0"/>
                <a:cs typeface="Arial" pitchFamily="-65" charset="0"/>
              </a:rPr>
              <a:t>Ley</a:t>
            </a:r>
            <a:r>
              <a:rPr lang="en-US" sz="1600" b="1" dirty="0" smtClean="0">
                <a:ea typeface="Arial" pitchFamily="-65" charset="0"/>
                <a:cs typeface="Arial" pitchFamily="-65" charset="0"/>
              </a:rPr>
              <a:t>, M.D.</a:t>
            </a:r>
            <a:endParaRPr lang="en-US" sz="1600" b="1" dirty="0">
              <a:ea typeface="Arial" pitchFamily="-65" charset="0"/>
              <a:cs typeface="Arial" pitchFamily="-65" charset="0"/>
            </a:endParaRPr>
          </a:p>
        </p:txBody>
      </p:sp>
      <p:pic>
        <p:nvPicPr>
          <p:cNvPr id="14" name="Picture 14" descr="aha_logo"/>
          <p:cNvPicPr>
            <a:picLocks noChangeAspect="1" noChangeArrowheads="1"/>
          </p:cNvPicPr>
          <p:nvPr/>
        </p:nvPicPr>
        <p:blipFill>
          <a:blip r:embed="rId3"/>
          <a:srcRect b="22960"/>
          <a:stretch>
            <a:fillRect/>
          </a:stretch>
        </p:blipFill>
        <p:spPr bwMode="auto">
          <a:xfrm>
            <a:off x="4897057" y="6324063"/>
            <a:ext cx="1541462" cy="517525"/>
          </a:xfrm>
          <a:prstGeom prst="rect">
            <a:avLst/>
          </a:prstGeom>
          <a:noFill/>
        </p:spPr>
      </p:pic>
      <p:pic>
        <p:nvPicPr>
          <p:cNvPr id="15" name="Picture 16" descr="nhlbilogo"/>
          <p:cNvPicPr>
            <a:picLocks noChangeAspect="1" noChangeArrowheads="1"/>
          </p:cNvPicPr>
          <p:nvPr/>
        </p:nvPicPr>
        <p:blipFill>
          <a:blip r:embed="rId4"/>
          <a:srcRect/>
          <a:stretch>
            <a:fillRect/>
          </a:stretch>
        </p:blipFill>
        <p:spPr bwMode="auto">
          <a:xfrm>
            <a:off x="161925" y="6262900"/>
            <a:ext cx="542925" cy="542925"/>
          </a:xfrm>
          <a:prstGeom prst="rect">
            <a:avLst/>
          </a:prstGeom>
          <a:noFill/>
        </p:spPr>
      </p:pic>
      <p:pic>
        <p:nvPicPr>
          <p:cNvPr id="16" name="Picture 18" descr="main_topbnr-n"/>
          <p:cNvPicPr>
            <a:picLocks noChangeAspect="1" noChangeArrowheads="1"/>
          </p:cNvPicPr>
          <p:nvPr/>
        </p:nvPicPr>
        <p:blipFill>
          <a:blip r:embed="rId5"/>
          <a:srcRect t="16667" r="9070" b="38333"/>
          <a:stretch>
            <a:fillRect/>
          </a:stretch>
        </p:blipFill>
        <p:spPr bwMode="auto">
          <a:xfrm>
            <a:off x="728790" y="6514563"/>
            <a:ext cx="2789237" cy="227012"/>
          </a:xfrm>
          <a:prstGeom prst="rect">
            <a:avLst/>
          </a:prstGeom>
          <a:noFill/>
        </p:spPr>
      </p:pic>
      <p:pic>
        <p:nvPicPr>
          <p:cNvPr id="17" name="Picture 19" descr="bernecvrclogo copy"/>
          <p:cNvPicPr>
            <a:picLocks noChangeAspect="1" noChangeArrowheads="1"/>
          </p:cNvPicPr>
          <p:nvPr/>
        </p:nvPicPr>
        <p:blipFill>
          <a:blip r:embed="rId6"/>
          <a:srcRect l="17018" t="13574" r="20073" b="5431"/>
          <a:stretch>
            <a:fillRect/>
          </a:stretch>
        </p:blipFill>
        <p:spPr bwMode="auto">
          <a:xfrm>
            <a:off x="8639608" y="6136521"/>
            <a:ext cx="315780" cy="457410"/>
          </a:xfrm>
          <a:prstGeom prst="rect">
            <a:avLst/>
          </a:prstGeom>
          <a:noFill/>
        </p:spPr>
      </p:pic>
      <p:sp>
        <p:nvSpPr>
          <p:cNvPr id="18" name="Text Box 20"/>
          <p:cNvSpPr txBox="1">
            <a:spLocks noChangeArrowheads="1"/>
          </p:cNvSpPr>
          <p:nvPr/>
        </p:nvSpPr>
        <p:spPr bwMode="auto">
          <a:xfrm>
            <a:off x="6587988" y="6368224"/>
            <a:ext cx="2544286" cy="461665"/>
          </a:xfrm>
          <a:prstGeom prst="rect">
            <a:avLst/>
          </a:prstGeom>
          <a:noFill/>
          <a:ln w="9525">
            <a:noFill/>
            <a:miter lim="800000"/>
            <a:headEnd/>
            <a:tailEnd/>
          </a:ln>
          <a:effectLst/>
        </p:spPr>
        <p:txBody>
          <a:bodyPr wrap="none">
            <a:prstTxWarp prst="textNoShape">
              <a:avLst/>
            </a:prstTxWarp>
            <a:spAutoFit/>
          </a:bodyPr>
          <a:lstStyle/>
          <a:p>
            <a:r>
              <a:rPr lang="en-US" sz="1200" b="0" dirty="0">
                <a:effectLst>
                  <a:outerShdw blurRad="38100" dist="38100" dir="2700000" algn="tl">
                    <a:srgbClr val="DDDDDD"/>
                  </a:outerShdw>
                </a:effectLst>
                <a:latin typeface="Calibri" pitchFamily="-65" charset="0"/>
              </a:rPr>
              <a:t>ROBERT M. BERNE</a:t>
            </a:r>
          </a:p>
          <a:p>
            <a:r>
              <a:rPr lang="en-US" sz="1200" b="0" dirty="0">
                <a:effectLst>
                  <a:outerShdw blurRad="38100" dist="38100" dir="2700000" algn="tl">
                    <a:srgbClr val="DDDDDD"/>
                  </a:outerShdw>
                </a:effectLst>
                <a:latin typeface="Calibri" pitchFamily="-65" charset="0"/>
              </a:rPr>
              <a:t>CARDIOVASCULAR RESEARCH CENTER</a:t>
            </a:r>
            <a:r>
              <a:rPr lang="en-US" sz="1200" b="0" dirty="0" smtClean="0">
                <a:effectLst>
                  <a:outerShdw blurRad="38100" dist="38100" dir="2700000" algn="tl">
                    <a:srgbClr val="DDDDDD"/>
                  </a:outerShdw>
                </a:effectLst>
                <a:latin typeface="Calibri" pitchFamily="-65" charset="0"/>
              </a:rPr>
              <a:t> </a:t>
            </a:r>
            <a:endParaRPr lang="en-US" sz="1200" b="0" dirty="0">
              <a:effectLst>
                <a:outerShdw blurRad="38100" dist="38100" dir="2700000" algn="tl">
                  <a:srgbClr val="DDDDDD"/>
                </a:outerShdw>
              </a:effectLst>
              <a:latin typeface="Calibri" pitchFamily="-65" charset="0"/>
            </a:endParaRPr>
          </a:p>
        </p:txBody>
      </p:sp>
      <p:pic>
        <p:nvPicPr>
          <p:cNvPr id="19" name="Picture 21"/>
          <p:cNvPicPr>
            <a:picLocks noChangeAspect="1" noChangeArrowheads="1"/>
          </p:cNvPicPr>
          <p:nvPr/>
        </p:nvPicPr>
        <p:blipFill>
          <a:blip r:embed="rId7"/>
          <a:srcRect l="833" t="4688" r="78334" b="12500"/>
          <a:stretch>
            <a:fillRect/>
          </a:stretch>
        </p:blipFill>
        <p:spPr bwMode="auto">
          <a:xfrm>
            <a:off x="3782828" y="6161671"/>
            <a:ext cx="806449" cy="682380"/>
          </a:xfrm>
          <a:prstGeom prst="rect">
            <a:avLst/>
          </a:prstGeom>
          <a:noFill/>
          <a:ln w="9525">
            <a:noFill/>
            <a:miter lim="800000"/>
            <a:headEnd/>
            <a:tailEnd/>
          </a:ln>
          <a:effectLst/>
        </p:spPr>
      </p:pic>
      <p:sp>
        <p:nvSpPr>
          <p:cNvPr id="20" name="Rectangle 2"/>
          <p:cNvSpPr>
            <a:spLocks noChangeArrowheads="1"/>
          </p:cNvSpPr>
          <p:nvPr/>
        </p:nvSpPr>
        <p:spPr bwMode="auto">
          <a:xfrm>
            <a:off x="4686279" y="4003328"/>
            <a:ext cx="3989387" cy="584776"/>
          </a:xfrm>
          <a:prstGeom prst="rect">
            <a:avLst/>
          </a:prstGeom>
          <a:noFill/>
          <a:ln w="9525">
            <a:noFill/>
            <a:miter lim="800000"/>
            <a:headEnd/>
            <a:tailEnd/>
          </a:ln>
          <a:effectLst/>
        </p:spPr>
        <p:txBody>
          <a:bodyPr>
            <a:prstTxWarp prst="textNoShape">
              <a:avLst/>
            </a:prstTxWarp>
            <a:spAutoFit/>
          </a:bodyPr>
          <a:lstStyle/>
          <a:p>
            <a:pPr eaLnBrk="0" hangingPunct="0"/>
            <a:r>
              <a:rPr lang="en-US" sz="1400" b="1" u="sng" dirty="0" smtClean="0">
                <a:solidFill>
                  <a:srgbClr val="2F479D"/>
                </a:solidFill>
                <a:ea typeface="Arial" pitchFamily="-65" charset="0"/>
                <a:cs typeface="Arial" pitchFamily="-65" charset="0"/>
              </a:rPr>
              <a:t>JHU Institute for Computational Medicine</a:t>
            </a:r>
          </a:p>
          <a:p>
            <a:pPr eaLnBrk="0" hangingPunct="0"/>
            <a:r>
              <a:rPr lang="en-US" b="1" dirty="0" err="1" smtClean="0">
                <a:ea typeface="Arial" pitchFamily="-65" charset="0"/>
                <a:cs typeface="Arial" pitchFamily="-65" charset="0"/>
              </a:rPr>
              <a:t>Feilim</a:t>
            </a:r>
            <a:r>
              <a:rPr lang="en-US" b="1" dirty="0" smtClean="0">
                <a:ea typeface="Arial" pitchFamily="-65" charset="0"/>
                <a:cs typeface="Arial" pitchFamily="-65" charset="0"/>
              </a:rPr>
              <a:t> Mac Gabhann, </a:t>
            </a:r>
            <a:r>
              <a:rPr lang="en-US" b="1" dirty="0">
                <a:ea typeface="Arial" pitchFamily="-65" charset="0"/>
                <a:cs typeface="Arial" pitchFamily="-65" charset="0"/>
              </a:rPr>
              <a:t>Ph.D.</a:t>
            </a:r>
          </a:p>
        </p:txBody>
      </p:sp>
      <p:sp>
        <p:nvSpPr>
          <p:cNvPr id="21" name="Rectangle 2"/>
          <p:cNvSpPr>
            <a:spLocks noChangeArrowheads="1"/>
          </p:cNvSpPr>
          <p:nvPr/>
        </p:nvSpPr>
        <p:spPr bwMode="auto">
          <a:xfrm>
            <a:off x="4686279" y="4775280"/>
            <a:ext cx="3989387" cy="553998"/>
          </a:xfrm>
          <a:prstGeom prst="rect">
            <a:avLst/>
          </a:prstGeom>
          <a:noFill/>
          <a:ln w="9525">
            <a:noFill/>
            <a:miter lim="800000"/>
            <a:headEnd/>
            <a:tailEnd/>
          </a:ln>
          <a:effectLst/>
        </p:spPr>
        <p:txBody>
          <a:bodyPr>
            <a:prstTxWarp prst="textNoShape">
              <a:avLst/>
            </a:prstTxWarp>
            <a:spAutoFit/>
          </a:bodyPr>
          <a:lstStyle/>
          <a:p>
            <a:pPr eaLnBrk="0" hangingPunct="0"/>
            <a:r>
              <a:rPr lang="en-US" sz="1400" b="1" u="sng" dirty="0" smtClean="0">
                <a:solidFill>
                  <a:srgbClr val="2F479D"/>
                </a:solidFill>
                <a:ea typeface="Arial" pitchFamily="-65" charset="0"/>
                <a:cs typeface="Arial" pitchFamily="-65" charset="0"/>
              </a:rPr>
              <a:t>Texas A&amp;M Biomedical Engineering</a:t>
            </a:r>
          </a:p>
          <a:p>
            <a:pPr eaLnBrk="0" hangingPunct="0"/>
            <a:r>
              <a:rPr lang="en-US" sz="1600" b="1" dirty="0" smtClean="0">
                <a:ea typeface="Arial" pitchFamily="-65" charset="0"/>
                <a:cs typeface="Arial" pitchFamily="-65" charset="0"/>
              </a:rPr>
              <a:t>Jay Humphrey, </a:t>
            </a:r>
            <a:r>
              <a:rPr lang="en-US" sz="1600" b="1" dirty="0">
                <a:ea typeface="Arial" pitchFamily="-65" charset="0"/>
                <a:cs typeface="Arial" pitchFamily="-65" charset="0"/>
              </a:rPr>
              <a:t>Ph.D.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3060" name="Rectangle 4"/>
          <p:cNvSpPr>
            <a:spLocks noGrp="1" noChangeArrowheads="1"/>
          </p:cNvSpPr>
          <p:nvPr>
            <p:ph type="title"/>
          </p:nvPr>
        </p:nvSpPr>
        <p:spPr/>
        <p:txBody>
          <a:bodyPr/>
          <a:lstStyle/>
          <a:p>
            <a:endParaRPr lang="en-US"/>
          </a:p>
        </p:txBody>
      </p:sp>
      <p:sp>
        <p:nvSpPr>
          <p:cNvPr id="173061" name="Rectangle 5"/>
          <p:cNvSpPr>
            <a:spLocks noChangeArrowheads="1"/>
          </p:cNvSpPr>
          <p:nvPr/>
        </p:nvSpPr>
        <p:spPr bwMode="auto">
          <a:xfrm>
            <a:off x="0" y="0"/>
            <a:ext cx="9144000" cy="6858000"/>
          </a:xfrm>
          <a:prstGeom prst="rect">
            <a:avLst/>
          </a:prstGeom>
          <a:solidFill>
            <a:srgbClr val="0000CC"/>
          </a:solidFill>
          <a:ln w="9525">
            <a:solidFill>
              <a:schemeClr val="tx1"/>
            </a:solid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2346744" y="525249"/>
            <a:ext cx="5038725" cy="4217364"/>
          </a:xfrm>
          <a:prstGeom prst="rect">
            <a:avLst/>
          </a:prstGeom>
          <a:noFill/>
          <a:ln w="9525">
            <a:noFill/>
            <a:round/>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34081"/>
            <a:ext cx="9144000" cy="6023919"/>
          </a:xfrm>
          <a:prstGeom prst="rect">
            <a:avLst/>
          </a:prstGeom>
        </p:spPr>
      </p:pic>
      <p:sp>
        <p:nvSpPr>
          <p:cNvPr id="4" name="Freeform 3"/>
          <p:cNvSpPr/>
          <p:nvPr/>
        </p:nvSpPr>
        <p:spPr>
          <a:xfrm>
            <a:off x="1557445" y="1545634"/>
            <a:ext cx="2779441" cy="2252551"/>
          </a:xfrm>
          <a:custGeom>
            <a:avLst/>
            <a:gdLst>
              <a:gd name="connsiteX0" fmla="*/ 71882 w 2779441"/>
              <a:gd name="connsiteY0" fmla="*/ 119816 h 2252551"/>
              <a:gd name="connsiteX1" fmla="*/ 59902 w 2779441"/>
              <a:gd name="connsiteY1" fmla="*/ 323504 h 2252551"/>
              <a:gd name="connsiteX2" fmla="*/ 47922 w 2779441"/>
              <a:gd name="connsiteY2" fmla="*/ 359449 h 2252551"/>
              <a:gd name="connsiteX3" fmla="*/ 35941 w 2779441"/>
              <a:gd name="connsiteY3" fmla="*/ 407376 h 2252551"/>
              <a:gd name="connsiteX4" fmla="*/ 11980 w 2779441"/>
              <a:gd name="connsiteY4" fmla="*/ 467284 h 2252551"/>
              <a:gd name="connsiteX5" fmla="*/ 0 w 2779441"/>
              <a:gd name="connsiteY5" fmla="*/ 503229 h 2252551"/>
              <a:gd name="connsiteX6" fmla="*/ 23961 w 2779441"/>
              <a:gd name="connsiteY6" fmla="*/ 635027 h 2252551"/>
              <a:gd name="connsiteX7" fmla="*/ 47922 w 2779441"/>
              <a:gd name="connsiteY7" fmla="*/ 658991 h 2252551"/>
              <a:gd name="connsiteX8" fmla="*/ 71882 w 2779441"/>
              <a:gd name="connsiteY8" fmla="*/ 694936 h 2252551"/>
              <a:gd name="connsiteX9" fmla="*/ 83863 w 2779441"/>
              <a:gd name="connsiteY9" fmla="*/ 730881 h 2252551"/>
              <a:gd name="connsiteX10" fmla="*/ 119804 w 2779441"/>
              <a:gd name="connsiteY10" fmla="*/ 754844 h 2252551"/>
              <a:gd name="connsiteX11" fmla="*/ 143764 w 2779441"/>
              <a:gd name="connsiteY11" fmla="*/ 790789 h 2252551"/>
              <a:gd name="connsiteX12" fmla="*/ 179705 w 2779441"/>
              <a:gd name="connsiteY12" fmla="*/ 862679 h 2252551"/>
              <a:gd name="connsiteX13" fmla="*/ 227627 w 2779441"/>
              <a:gd name="connsiteY13" fmla="*/ 886642 h 2252551"/>
              <a:gd name="connsiteX14" fmla="*/ 287528 w 2779441"/>
              <a:gd name="connsiteY14" fmla="*/ 958532 h 2252551"/>
              <a:gd name="connsiteX15" fmla="*/ 395352 w 2779441"/>
              <a:gd name="connsiteY15" fmla="*/ 994477 h 2252551"/>
              <a:gd name="connsiteX16" fmla="*/ 455253 w 2779441"/>
              <a:gd name="connsiteY16" fmla="*/ 1066367 h 2252551"/>
              <a:gd name="connsiteX17" fmla="*/ 467234 w 2779441"/>
              <a:gd name="connsiteY17" fmla="*/ 1102312 h 2252551"/>
              <a:gd name="connsiteX18" fmla="*/ 563076 w 2779441"/>
              <a:gd name="connsiteY18" fmla="*/ 1138257 h 2252551"/>
              <a:gd name="connsiteX19" fmla="*/ 658919 w 2779441"/>
              <a:gd name="connsiteY19" fmla="*/ 1162220 h 2252551"/>
              <a:gd name="connsiteX20" fmla="*/ 706841 w 2779441"/>
              <a:gd name="connsiteY20" fmla="*/ 1186183 h 2252551"/>
              <a:gd name="connsiteX21" fmla="*/ 898526 w 2779441"/>
              <a:gd name="connsiteY21" fmla="*/ 1210147 h 2252551"/>
              <a:gd name="connsiteX22" fmla="*/ 934467 w 2779441"/>
              <a:gd name="connsiteY22" fmla="*/ 1222128 h 2252551"/>
              <a:gd name="connsiteX23" fmla="*/ 970408 w 2779441"/>
              <a:gd name="connsiteY23" fmla="*/ 1341945 h 2252551"/>
              <a:gd name="connsiteX24" fmla="*/ 1006349 w 2779441"/>
              <a:gd name="connsiteY24" fmla="*/ 1365908 h 2252551"/>
              <a:gd name="connsiteX25" fmla="*/ 1030310 w 2779441"/>
              <a:gd name="connsiteY25" fmla="*/ 1389872 h 2252551"/>
              <a:gd name="connsiteX26" fmla="*/ 1114172 w 2779441"/>
              <a:gd name="connsiteY26" fmla="*/ 1401853 h 2252551"/>
              <a:gd name="connsiteX27" fmla="*/ 1174074 w 2779441"/>
              <a:gd name="connsiteY27" fmla="*/ 1497706 h 2252551"/>
              <a:gd name="connsiteX28" fmla="*/ 1293878 w 2779441"/>
              <a:gd name="connsiteY28" fmla="*/ 1521670 h 2252551"/>
              <a:gd name="connsiteX29" fmla="*/ 1533485 w 2779441"/>
              <a:gd name="connsiteY29" fmla="*/ 1533651 h 2252551"/>
              <a:gd name="connsiteX30" fmla="*/ 1569426 w 2779441"/>
              <a:gd name="connsiteY30" fmla="*/ 1557615 h 2252551"/>
              <a:gd name="connsiteX31" fmla="*/ 1581406 w 2779441"/>
              <a:gd name="connsiteY31" fmla="*/ 1701395 h 2252551"/>
              <a:gd name="connsiteX32" fmla="*/ 1593386 w 2779441"/>
              <a:gd name="connsiteY32" fmla="*/ 1749321 h 2252551"/>
              <a:gd name="connsiteX33" fmla="*/ 1641308 w 2779441"/>
              <a:gd name="connsiteY33" fmla="*/ 1761303 h 2252551"/>
              <a:gd name="connsiteX34" fmla="*/ 1701209 w 2779441"/>
              <a:gd name="connsiteY34" fmla="*/ 1773285 h 2252551"/>
              <a:gd name="connsiteX35" fmla="*/ 1713190 w 2779441"/>
              <a:gd name="connsiteY35" fmla="*/ 1845174 h 2252551"/>
              <a:gd name="connsiteX36" fmla="*/ 1749131 w 2779441"/>
              <a:gd name="connsiteY36" fmla="*/ 1869138 h 2252551"/>
              <a:gd name="connsiteX37" fmla="*/ 1773092 w 2779441"/>
              <a:gd name="connsiteY37" fmla="*/ 1905083 h 2252551"/>
              <a:gd name="connsiteX38" fmla="*/ 1797052 w 2779441"/>
              <a:gd name="connsiteY38" fmla="*/ 2036881 h 2252551"/>
              <a:gd name="connsiteX39" fmla="*/ 1976757 w 2779441"/>
              <a:gd name="connsiteY39" fmla="*/ 2096789 h 2252551"/>
              <a:gd name="connsiteX40" fmla="*/ 2012698 w 2779441"/>
              <a:gd name="connsiteY40" fmla="*/ 2120753 h 2252551"/>
              <a:gd name="connsiteX41" fmla="*/ 2048640 w 2779441"/>
              <a:gd name="connsiteY41" fmla="*/ 2132734 h 2252551"/>
              <a:gd name="connsiteX42" fmla="*/ 2072600 w 2779441"/>
              <a:gd name="connsiteY42" fmla="*/ 2168679 h 2252551"/>
              <a:gd name="connsiteX43" fmla="*/ 2144482 w 2779441"/>
              <a:gd name="connsiteY43" fmla="*/ 2228587 h 2252551"/>
              <a:gd name="connsiteX44" fmla="*/ 2168443 w 2779441"/>
              <a:gd name="connsiteY44" fmla="*/ 2252551 h 2252551"/>
              <a:gd name="connsiteX45" fmla="*/ 2360129 w 2779441"/>
              <a:gd name="connsiteY45" fmla="*/ 2228587 h 2252551"/>
              <a:gd name="connsiteX46" fmla="*/ 2455971 w 2779441"/>
              <a:gd name="connsiteY46" fmla="*/ 2168679 h 2252551"/>
              <a:gd name="connsiteX47" fmla="*/ 2527853 w 2779441"/>
              <a:gd name="connsiteY47" fmla="*/ 2132734 h 2252551"/>
              <a:gd name="connsiteX48" fmla="*/ 2575775 w 2779441"/>
              <a:gd name="connsiteY48" fmla="*/ 2060844 h 2252551"/>
              <a:gd name="connsiteX49" fmla="*/ 2587755 w 2779441"/>
              <a:gd name="connsiteY49" fmla="*/ 2012918 h 2252551"/>
              <a:gd name="connsiteX50" fmla="*/ 2635677 w 2779441"/>
              <a:gd name="connsiteY50" fmla="*/ 1929046 h 2252551"/>
              <a:gd name="connsiteX51" fmla="*/ 2647657 w 2779441"/>
              <a:gd name="connsiteY51" fmla="*/ 1893101 h 2252551"/>
              <a:gd name="connsiteX52" fmla="*/ 2659637 w 2779441"/>
              <a:gd name="connsiteY52" fmla="*/ 1845174 h 2252551"/>
              <a:gd name="connsiteX53" fmla="*/ 2707559 w 2779441"/>
              <a:gd name="connsiteY53" fmla="*/ 1809230 h 2252551"/>
              <a:gd name="connsiteX54" fmla="*/ 2755480 w 2779441"/>
              <a:gd name="connsiteY54" fmla="*/ 1749321 h 2252551"/>
              <a:gd name="connsiteX55" fmla="*/ 2743500 w 2779441"/>
              <a:gd name="connsiteY55" fmla="*/ 1653468 h 2252551"/>
              <a:gd name="connsiteX56" fmla="*/ 2779441 w 2779441"/>
              <a:gd name="connsiteY56" fmla="*/ 1425817 h 2252551"/>
              <a:gd name="connsiteX57" fmla="*/ 2755480 w 2779441"/>
              <a:gd name="connsiteY57" fmla="*/ 1174202 h 2252551"/>
              <a:gd name="connsiteX58" fmla="*/ 2731519 w 2779441"/>
              <a:gd name="connsiteY58" fmla="*/ 1066367 h 2252551"/>
              <a:gd name="connsiteX59" fmla="*/ 2719539 w 2779441"/>
              <a:gd name="connsiteY59" fmla="*/ 934569 h 2252551"/>
              <a:gd name="connsiteX60" fmla="*/ 2707559 w 2779441"/>
              <a:gd name="connsiteY60" fmla="*/ 718899 h 2252551"/>
              <a:gd name="connsiteX61" fmla="*/ 2671618 w 2779441"/>
              <a:gd name="connsiteY61" fmla="*/ 706917 h 2252551"/>
              <a:gd name="connsiteX62" fmla="*/ 2623696 w 2779441"/>
              <a:gd name="connsiteY62" fmla="*/ 647009 h 2252551"/>
              <a:gd name="connsiteX63" fmla="*/ 2611716 w 2779441"/>
              <a:gd name="connsiteY63" fmla="*/ 611064 h 2252551"/>
              <a:gd name="connsiteX64" fmla="*/ 2563794 w 2779441"/>
              <a:gd name="connsiteY64" fmla="*/ 539174 h 2252551"/>
              <a:gd name="connsiteX65" fmla="*/ 2575775 w 2779441"/>
              <a:gd name="connsiteY65" fmla="*/ 431339 h 2252551"/>
              <a:gd name="connsiteX66" fmla="*/ 2611716 w 2779441"/>
              <a:gd name="connsiteY66" fmla="*/ 335486 h 2252551"/>
              <a:gd name="connsiteX67" fmla="*/ 2623696 w 2779441"/>
              <a:gd name="connsiteY67" fmla="*/ 287559 h 2252551"/>
              <a:gd name="connsiteX68" fmla="*/ 2659637 w 2779441"/>
              <a:gd name="connsiteY68" fmla="*/ 275578 h 2252551"/>
              <a:gd name="connsiteX69" fmla="*/ 2707559 w 2779441"/>
              <a:gd name="connsiteY69" fmla="*/ 263596 h 2252551"/>
              <a:gd name="connsiteX70" fmla="*/ 2695578 w 2779441"/>
              <a:gd name="connsiteY70" fmla="*/ 131798 h 2252551"/>
              <a:gd name="connsiteX71" fmla="*/ 2611716 w 2779441"/>
              <a:gd name="connsiteY71" fmla="*/ 47926 h 2252551"/>
              <a:gd name="connsiteX72" fmla="*/ 2551814 w 2779441"/>
              <a:gd name="connsiteY72" fmla="*/ 35945 h 2252551"/>
              <a:gd name="connsiteX73" fmla="*/ 2420030 w 2779441"/>
              <a:gd name="connsiteY73" fmla="*/ 0 h 2252551"/>
              <a:gd name="connsiteX74" fmla="*/ 2180423 w 2779441"/>
              <a:gd name="connsiteY74" fmla="*/ 11981 h 2252551"/>
              <a:gd name="connsiteX75" fmla="*/ 2024679 w 2779441"/>
              <a:gd name="connsiteY75" fmla="*/ 47926 h 2252551"/>
              <a:gd name="connsiteX76" fmla="*/ 1952797 w 2779441"/>
              <a:gd name="connsiteY76" fmla="*/ 59908 h 2252551"/>
              <a:gd name="connsiteX77" fmla="*/ 1916856 w 2779441"/>
              <a:gd name="connsiteY77" fmla="*/ 71889 h 2252551"/>
              <a:gd name="connsiteX78" fmla="*/ 1832993 w 2779441"/>
              <a:gd name="connsiteY78" fmla="*/ 83871 h 2252551"/>
              <a:gd name="connsiteX79" fmla="*/ 1773092 w 2779441"/>
              <a:gd name="connsiteY79" fmla="*/ 95853 h 2252551"/>
              <a:gd name="connsiteX80" fmla="*/ 1737150 w 2779441"/>
              <a:gd name="connsiteY80" fmla="*/ 119816 h 2252551"/>
              <a:gd name="connsiteX81" fmla="*/ 1689229 w 2779441"/>
              <a:gd name="connsiteY81" fmla="*/ 155761 h 2252551"/>
              <a:gd name="connsiteX82" fmla="*/ 1545465 w 2779441"/>
              <a:gd name="connsiteY82" fmla="*/ 191706 h 2252551"/>
              <a:gd name="connsiteX83" fmla="*/ 1341799 w 2779441"/>
              <a:gd name="connsiteY83" fmla="*/ 203688 h 2252551"/>
              <a:gd name="connsiteX84" fmla="*/ 1018330 w 2779441"/>
              <a:gd name="connsiteY84" fmla="*/ 191706 h 2252551"/>
              <a:gd name="connsiteX85" fmla="*/ 910507 w 2779441"/>
              <a:gd name="connsiteY85" fmla="*/ 167743 h 2252551"/>
              <a:gd name="connsiteX86" fmla="*/ 814664 w 2779441"/>
              <a:gd name="connsiteY86" fmla="*/ 131798 h 2252551"/>
              <a:gd name="connsiteX87" fmla="*/ 730801 w 2779441"/>
              <a:gd name="connsiteY87" fmla="*/ 107834 h 2252551"/>
              <a:gd name="connsiteX88" fmla="*/ 563076 w 2779441"/>
              <a:gd name="connsiteY88" fmla="*/ 95853 h 2252551"/>
              <a:gd name="connsiteX89" fmla="*/ 419312 w 2779441"/>
              <a:gd name="connsiteY89" fmla="*/ 71889 h 2252551"/>
              <a:gd name="connsiteX90" fmla="*/ 347430 w 2779441"/>
              <a:gd name="connsiteY90" fmla="*/ 59908 h 2252551"/>
              <a:gd name="connsiteX91" fmla="*/ 239607 w 2779441"/>
              <a:gd name="connsiteY91" fmla="*/ 83871 h 2252551"/>
              <a:gd name="connsiteX92" fmla="*/ 203666 w 2779441"/>
              <a:gd name="connsiteY92" fmla="*/ 119816 h 2252551"/>
              <a:gd name="connsiteX93" fmla="*/ 131784 w 2779441"/>
              <a:gd name="connsiteY93" fmla="*/ 143779 h 2252551"/>
              <a:gd name="connsiteX94" fmla="*/ 71882 w 2779441"/>
              <a:gd name="connsiteY94" fmla="*/ 179724 h 2252551"/>
              <a:gd name="connsiteX95" fmla="*/ 47922 w 2779441"/>
              <a:gd name="connsiteY95" fmla="*/ 203688 h 2252551"/>
              <a:gd name="connsiteX96" fmla="*/ 35941 w 2779441"/>
              <a:gd name="connsiteY96" fmla="*/ 347468 h 225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779441" h="2252551">
                <a:moveTo>
                  <a:pt x="71882" y="119816"/>
                </a:moveTo>
                <a:cubicBezTo>
                  <a:pt x="67889" y="187712"/>
                  <a:pt x="66669" y="255828"/>
                  <a:pt x="59902" y="323504"/>
                </a:cubicBezTo>
                <a:cubicBezTo>
                  <a:pt x="58645" y="336071"/>
                  <a:pt x="51391" y="347305"/>
                  <a:pt x="47922" y="359449"/>
                </a:cubicBezTo>
                <a:cubicBezTo>
                  <a:pt x="43399" y="375283"/>
                  <a:pt x="41148" y="391754"/>
                  <a:pt x="35941" y="407376"/>
                </a:cubicBezTo>
                <a:cubicBezTo>
                  <a:pt x="29140" y="427780"/>
                  <a:pt x="19531" y="447146"/>
                  <a:pt x="11980" y="467284"/>
                </a:cubicBezTo>
                <a:cubicBezTo>
                  <a:pt x="7546" y="479110"/>
                  <a:pt x="3993" y="491247"/>
                  <a:pt x="0" y="503229"/>
                </a:cubicBezTo>
                <a:cubicBezTo>
                  <a:pt x="7987" y="547162"/>
                  <a:pt x="10830" y="592348"/>
                  <a:pt x="23961" y="635027"/>
                </a:cubicBezTo>
                <a:cubicBezTo>
                  <a:pt x="27283" y="645824"/>
                  <a:pt x="40866" y="650170"/>
                  <a:pt x="47922" y="658991"/>
                </a:cubicBezTo>
                <a:cubicBezTo>
                  <a:pt x="56917" y="670236"/>
                  <a:pt x="65443" y="682056"/>
                  <a:pt x="71882" y="694936"/>
                </a:cubicBezTo>
                <a:cubicBezTo>
                  <a:pt x="77530" y="706233"/>
                  <a:pt x="75974" y="721018"/>
                  <a:pt x="83863" y="730881"/>
                </a:cubicBezTo>
                <a:cubicBezTo>
                  <a:pt x="92857" y="742125"/>
                  <a:pt x="107824" y="746856"/>
                  <a:pt x="119804" y="754844"/>
                </a:cubicBezTo>
                <a:cubicBezTo>
                  <a:pt x="127791" y="766826"/>
                  <a:pt x="137325" y="777909"/>
                  <a:pt x="143764" y="790789"/>
                </a:cubicBezTo>
                <a:cubicBezTo>
                  <a:pt x="158948" y="821160"/>
                  <a:pt x="150280" y="838156"/>
                  <a:pt x="179705" y="862679"/>
                </a:cubicBezTo>
                <a:cubicBezTo>
                  <a:pt x="193425" y="874113"/>
                  <a:pt x="211653" y="878654"/>
                  <a:pt x="227627" y="886642"/>
                </a:cubicBezTo>
                <a:cubicBezTo>
                  <a:pt x="241750" y="929018"/>
                  <a:pt x="236097" y="934792"/>
                  <a:pt x="287528" y="958532"/>
                </a:cubicBezTo>
                <a:cubicBezTo>
                  <a:pt x="321926" y="974410"/>
                  <a:pt x="395352" y="994477"/>
                  <a:pt x="395352" y="994477"/>
                </a:cubicBezTo>
                <a:cubicBezTo>
                  <a:pt x="474755" y="1153307"/>
                  <a:pt x="364945" y="953472"/>
                  <a:pt x="455253" y="1066367"/>
                </a:cubicBezTo>
                <a:cubicBezTo>
                  <a:pt x="463142" y="1076230"/>
                  <a:pt x="457532" y="1094226"/>
                  <a:pt x="467234" y="1102312"/>
                </a:cubicBezTo>
                <a:cubicBezTo>
                  <a:pt x="473121" y="1107218"/>
                  <a:pt x="545337" y="1133419"/>
                  <a:pt x="563076" y="1138257"/>
                </a:cubicBezTo>
                <a:cubicBezTo>
                  <a:pt x="594846" y="1146923"/>
                  <a:pt x="629465" y="1147492"/>
                  <a:pt x="658919" y="1162220"/>
                </a:cubicBezTo>
                <a:cubicBezTo>
                  <a:pt x="674893" y="1170208"/>
                  <a:pt x="689735" y="1181051"/>
                  <a:pt x="706841" y="1186183"/>
                </a:cubicBezTo>
                <a:cubicBezTo>
                  <a:pt x="743999" y="1197332"/>
                  <a:pt x="877328" y="1208027"/>
                  <a:pt x="898526" y="1210147"/>
                </a:cubicBezTo>
                <a:cubicBezTo>
                  <a:pt x="910506" y="1214141"/>
                  <a:pt x="926579" y="1212266"/>
                  <a:pt x="934467" y="1222128"/>
                </a:cubicBezTo>
                <a:cubicBezTo>
                  <a:pt x="961868" y="1256382"/>
                  <a:pt x="926985" y="1312993"/>
                  <a:pt x="970408" y="1341945"/>
                </a:cubicBezTo>
                <a:cubicBezTo>
                  <a:pt x="982388" y="1349933"/>
                  <a:pt x="995106" y="1356912"/>
                  <a:pt x="1006349" y="1365908"/>
                </a:cubicBezTo>
                <a:cubicBezTo>
                  <a:pt x="1015169" y="1372965"/>
                  <a:pt x="1019594" y="1386300"/>
                  <a:pt x="1030310" y="1389872"/>
                </a:cubicBezTo>
                <a:cubicBezTo>
                  <a:pt x="1057098" y="1398802"/>
                  <a:pt x="1086218" y="1397859"/>
                  <a:pt x="1114172" y="1401853"/>
                </a:cubicBezTo>
                <a:cubicBezTo>
                  <a:pt x="1134139" y="1433804"/>
                  <a:pt x="1142726" y="1476805"/>
                  <a:pt x="1174074" y="1497706"/>
                </a:cubicBezTo>
                <a:cubicBezTo>
                  <a:pt x="1207959" y="1520298"/>
                  <a:pt x="1253203" y="1519636"/>
                  <a:pt x="1293878" y="1521670"/>
                </a:cubicBezTo>
                <a:lnTo>
                  <a:pt x="1533485" y="1533651"/>
                </a:lnTo>
                <a:cubicBezTo>
                  <a:pt x="1545465" y="1541639"/>
                  <a:pt x="1565471" y="1543770"/>
                  <a:pt x="1569426" y="1557615"/>
                </a:cubicBezTo>
                <a:cubicBezTo>
                  <a:pt x="1582637" y="1603858"/>
                  <a:pt x="1575442" y="1653674"/>
                  <a:pt x="1581406" y="1701395"/>
                </a:cubicBezTo>
                <a:cubicBezTo>
                  <a:pt x="1583448" y="1717735"/>
                  <a:pt x="1581743" y="1737677"/>
                  <a:pt x="1593386" y="1749321"/>
                </a:cubicBezTo>
                <a:cubicBezTo>
                  <a:pt x="1605028" y="1760965"/>
                  <a:pt x="1625234" y="1757731"/>
                  <a:pt x="1641308" y="1761303"/>
                </a:cubicBezTo>
                <a:cubicBezTo>
                  <a:pt x="1661186" y="1765721"/>
                  <a:pt x="1681242" y="1769291"/>
                  <a:pt x="1701209" y="1773285"/>
                </a:cubicBezTo>
                <a:cubicBezTo>
                  <a:pt x="1705203" y="1797248"/>
                  <a:pt x="1702326" y="1823445"/>
                  <a:pt x="1713190" y="1845174"/>
                </a:cubicBezTo>
                <a:cubicBezTo>
                  <a:pt x="1719629" y="1858053"/>
                  <a:pt x="1738950" y="1858956"/>
                  <a:pt x="1749131" y="1869138"/>
                </a:cubicBezTo>
                <a:cubicBezTo>
                  <a:pt x="1759313" y="1879321"/>
                  <a:pt x="1765105" y="1893101"/>
                  <a:pt x="1773092" y="1905083"/>
                </a:cubicBezTo>
                <a:cubicBezTo>
                  <a:pt x="1781079" y="1949016"/>
                  <a:pt x="1776041" y="1997481"/>
                  <a:pt x="1797052" y="2036881"/>
                </a:cubicBezTo>
                <a:cubicBezTo>
                  <a:pt x="1829169" y="2097107"/>
                  <a:pt x="1928027" y="2091374"/>
                  <a:pt x="1976757" y="2096789"/>
                </a:cubicBezTo>
                <a:cubicBezTo>
                  <a:pt x="1988737" y="2104777"/>
                  <a:pt x="1999819" y="2114313"/>
                  <a:pt x="2012698" y="2120753"/>
                </a:cubicBezTo>
                <a:cubicBezTo>
                  <a:pt x="2023993" y="2126401"/>
                  <a:pt x="2038779" y="2124844"/>
                  <a:pt x="2048640" y="2132734"/>
                </a:cubicBezTo>
                <a:cubicBezTo>
                  <a:pt x="2059884" y="2141730"/>
                  <a:pt x="2063382" y="2157616"/>
                  <a:pt x="2072600" y="2168679"/>
                </a:cubicBezTo>
                <a:cubicBezTo>
                  <a:pt x="2115288" y="2219911"/>
                  <a:pt x="2097361" y="2190886"/>
                  <a:pt x="2144482" y="2228587"/>
                </a:cubicBezTo>
                <a:cubicBezTo>
                  <a:pt x="2153302" y="2235644"/>
                  <a:pt x="2160456" y="2244563"/>
                  <a:pt x="2168443" y="2252551"/>
                </a:cubicBezTo>
                <a:cubicBezTo>
                  <a:pt x="2232338" y="2244563"/>
                  <a:pt x="2296987" y="2241217"/>
                  <a:pt x="2360129" y="2228587"/>
                </a:cubicBezTo>
                <a:cubicBezTo>
                  <a:pt x="2391403" y="2222332"/>
                  <a:pt x="2432344" y="2185557"/>
                  <a:pt x="2455971" y="2168679"/>
                </a:cubicBezTo>
                <a:cubicBezTo>
                  <a:pt x="2496612" y="2139646"/>
                  <a:pt x="2483345" y="2147572"/>
                  <a:pt x="2527853" y="2132734"/>
                </a:cubicBezTo>
                <a:cubicBezTo>
                  <a:pt x="2543827" y="2108771"/>
                  <a:pt x="2568791" y="2088784"/>
                  <a:pt x="2575775" y="2060844"/>
                </a:cubicBezTo>
                <a:cubicBezTo>
                  <a:pt x="2579768" y="2044869"/>
                  <a:pt x="2581974" y="2028337"/>
                  <a:pt x="2587755" y="2012918"/>
                </a:cubicBezTo>
                <a:cubicBezTo>
                  <a:pt x="2600784" y="1978171"/>
                  <a:pt x="2615814" y="1958843"/>
                  <a:pt x="2635677" y="1929046"/>
                </a:cubicBezTo>
                <a:cubicBezTo>
                  <a:pt x="2639670" y="1917064"/>
                  <a:pt x="2644188" y="1905245"/>
                  <a:pt x="2647657" y="1893101"/>
                </a:cubicBezTo>
                <a:cubicBezTo>
                  <a:pt x="2652180" y="1877267"/>
                  <a:pt x="2650066" y="1858574"/>
                  <a:pt x="2659637" y="1845174"/>
                </a:cubicBezTo>
                <a:cubicBezTo>
                  <a:pt x="2671242" y="1828925"/>
                  <a:pt x="2692220" y="1822014"/>
                  <a:pt x="2707559" y="1809230"/>
                </a:cubicBezTo>
                <a:cubicBezTo>
                  <a:pt x="2733162" y="1787892"/>
                  <a:pt x="2736139" y="1778336"/>
                  <a:pt x="2755480" y="1749321"/>
                </a:cubicBezTo>
                <a:cubicBezTo>
                  <a:pt x="2751487" y="1717370"/>
                  <a:pt x="2742160" y="1685640"/>
                  <a:pt x="2743500" y="1653468"/>
                </a:cubicBezTo>
                <a:cubicBezTo>
                  <a:pt x="2749578" y="1507578"/>
                  <a:pt x="2750910" y="1511414"/>
                  <a:pt x="2779441" y="1425817"/>
                </a:cubicBezTo>
                <a:cubicBezTo>
                  <a:pt x="2771454" y="1341945"/>
                  <a:pt x="2765136" y="1257898"/>
                  <a:pt x="2755480" y="1174202"/>
                </a:cubicBezTo>
                <a:cubicBezTo>
                  <a:pt x="2752220" y="1145942"/>
                  <a:pt x="2738778" y="1095402"/>
                  <a:pt x="2731519" y="1066367"/>
                </a:cubicBezTo>
                <a:cubicBezTo>
                  <a:pt x="2727526" y="1022434"/>
                  <a:pt x="2722574" y="978578"/>
                  <a:pt x="2719539" y="934569"/>
                </a:cubicBezTo>
                <a:cubicBezTo>
                  <a:pt x="2714586" y="862739"/>
                  <a:pt x="2722390" y="789356"/>
                  <a:pt x="2707559" y="718899"/>
                </a:cubicBezTo>
                <a:cubicBezTo>
                  <a:pt x="2704958" y="706541"/>
                  <a:pt x="2683598" y="710911"/>
                  <a:pt x="2671618" y="706917"/>
                </a:cubicBezTo>
                <a:cubicBezTo>
                  <a:pt x="2641502" y="616563"/>
                  <a:pt x="2685630" y="724435"/>
                  <a:pt x="2623696" y="647009"/>
                </a:cubicBezTo>
                <a:cubicBezTo>
                  <a:pt x="2615807" y="637146"/>
                  <a:pt x="2617849" y="622105"/>
                  <a:pt x="2611716" y="611064"/>
                </a:cubicBezTo>
                <a:cubicBezTo>
                  <a:pt x="2597731" y="585888"/>
                  <a:pt x="2563794" y="539174"/>
                  <a:pt x="2563794" y="539174"/>
                </a:cubicBezTo>
                <a:cubicBezTo>
                  <a:pt x="2567788" y="503229"/>
                  <a:pt x="2569830" y="467013"/>
                  <a:pt x="2575775" y="431339"/>
                </a:cubicBezTo>
                <a:cubicBezTo>
                  <a:pt x="2578580" y="414508"/>
                  <a:pt x="2610270" y="339825"/>
                  <a:pt x="2611716" y="335486"/>
                </a:cubicBezTo>
                <a:cubicBezTo>
                  <a:pt x="2616923" y="319864"/>
                  <a:pt x="2613410" y="300418"/>
                  <a:pt x="2623696" y="287559"/>
                </a:cubicBezTo>
                <a:cubicBezTo>
                  <a:pt x="2631584" y="277697"/>
                  <a:pt x="2647495" y="279048"/>
                  <a:pt x="2659637" y="275578"/>
                </a:cubicBezTo>
                <a:cubicBezTo>
                  <a:pt x="2675469" y="271054"/>
                  <a:pt x="2691585" y="267590"/>
                  <a:pt x="2707559" y="263596"/>
                </a:cubicBezTo>
                <a:cubicBezTo>
                  <a:pt x="2703565" y="219663"/>
                  <a:pt x="2708024" y="174120"/>
                  <a:pt x="2695578" y="131798"/>
                </a:cubicBezTo>
                <a:cubicBezTo>
                  <a:pt x="2677599" y="70663"/>
                  <a:pt x="2658777" y="59692"/>
                  <a:pt x="2611716" y="47926"/>
                </a:cubicBezTo>
                <a:cubicBezTo>
                  <a:pt x="2591961" y="42987"/>
                  <a:pt x="2571655" y="40524"/>
                  <a:pt x="2551814" y="35945"/>
                </a:cubicBezTo>
                <a:cubicBezTo>
                  <a:pt x="2463998" y="15678"/>
                  <a:pt x="2479436" y="19803"/>
                  <a:pt x="2420030" y="0"/>
                </a:cubicBezTo>
                <a:cubicBezTo>
                  <a:pt x="2340161" y="3994"/>
                  <a:pt x="2259995" y="4023"/>
                  <a:pt x="2180423" y="11981"/>
                </a:cubicBezTo>
                <a:cubicBezTo>
                  <a:pt x="1937786" y="36247"/>
                  <a:pt x="2133505" y="23740"/>
                  <a:pt x="2024679" y="47926"/>
                </a:cubicBezTo>
                <a:cubicBezTo>
                  <a:pt x="2000966" y="53196"/>
                  <a:pt x="1976510" y="54638"/>
                  <a:pt x="1952797" y="59908"/>
                </a:cubicBezTo>
                <a:cubicBezTo>
                  <a:pt x="1940469" y="62648"/>
                  <a:pt x="1929239" y="69412"/>
                  <a:pt x="1916856" y="71889"/>
                </a:cubicBezTo>
                <a:cubicBezTo>
                  <a:pt x="1889166" y="77427"/>
                  <a:pt x="1860847" y="79228"/>
                  <a:pt x="1832993" y="83871"/>
                </a:cubicBezTo>
                <a:cubicBezTo>
                  <a:pt x="1812908" y="87219"/>
                  <a:pt x="1793059" y="91859"/>
                  <a:pt x="1773092" y="95853"/>
                </a:cubicBezTo>
                <a:cubicBezTo>
                  <a:pt x="1761111" y="103841"/>
                  <a:pt x="1748867" y="111446"/>
                  <a:pt x="1737150" y="119816"/>
                </a:cubicBezTo>
                <a:cubicBezTo>
                  <a:pt x="1720902" y="131423"/>
                  <a:pt x="1707088" y="146830"/>
                  <a:pt x="1689229" y="155761"/>
                </a:cubicBezTo>
                <a:cubicBezTo>
                  <a:pt x="1652030" y="174362"/>
                  <a:pt x="1586740" y="188116"/>
                  <a:pt x="1545465" y="191706"/>
                </a:cubicBezTo>
                <a:cubicBezTo>
                  <a:pt x="1477715" y="197598"/>
                  <a:pt x="1409688" y="199694"/>
                  <a:pt x="1341799" y="203688"/>
                </a:cubicBezTo>
                <a:cubicBezTo>
                  <a:pt x="1233976" y="199694"/>
                  <a:pt x="1126017" y="198437"/>
                  <a:pt x="1018330" y="191706"/>
                </a:cubicBezTo>
                <a:cubicBezTo>
                  <a:pt x="998056" y="190439"/>
                  <a:pt x="933085" y="173388"/>
                  <a:pt x="910507" y="167743"/>
                </a:cubicBezTo>
                <a:cubicBezTo>
                  <a:pt x="836060" y="130515"/>
                  <a:pt x="890789" y="153550"/>
                  <a:pt x="814664" y="131798"/>
                </a:cubicBezTo>
                <a:cubicBezTo>
                  <a:pt x="785749" y="123536"/>
                  <a:pt x="761447" y="111239"/>
                  <a:pt x="730801" y="107834"/>
                </a:cubicBezTo>
                <a:cubicBezTo>
                  <a:pt x="675093" y="101644"/>
                  <a:pt x="618984" y="99847"/>
                  <a:pt x="563076" y="95853"/>
                </a:cubicBezTo>
                <a:lnTo>
                  <a:pt x="419312" y="71889"/>
                </a:lnTo>
                <a:lnTo>
                  <a:pt x="347430" y="59908"/>
                </a:lnTo>
                <a:cubicBezTo>
                  <a:pt x="311489" y="67896"/>
                  <a:pt x="273592" y="69709"/>
                  <a:pt x="239607" y="83871"/>
                </a:cubicBezTo>
                <a:cubicBezTo>
                  <a:pt x="223967" y="90388"/>
                  <a:pt x="218477" y="111587"/>
                  <a:pt x="203666" y="119816"/>
                </a:cubicBezTo>
                <a:cubicBezTo>
                  <a:pt x="181588" y="132083"/>
                  <a:pt x="131784" y="143779"/>
                  <a:pt x="131784" y="143779"/>
                </a:cubicBezTo>
                <a:cubicBezTo>
                  <a:pt x="71069" y="204502"/>
                  <a:pt x="149647" y="133060"/>
                  <a:pt x="71882" y="179724"/>
                </a:cubicBezTo>
                <a:cubicBezTo>
                  <a:pt x="62196" y="185536"/>
                  <a:pt x="55909" y="195700"/>
                  <a:pt x="47922" y="203688"/>
                </a:cubicBezTo>
                <a:cubicBezTo>
                  <a:pt x="24575" y="273734"/>
                  <a:pt x="35941" y="227003"/>
                  <a:pt x="35941" y="347468"/>
                </a:cubicBezTo>
              </a:path>
            </a:pathLst>
          </a:custGeom>
          <a:ln>
            <a:solidFill>
              <a:schemeClr val="bg1"/>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 name="Rectangle 4"/>
          <p:cNvSpPr>
            <a:spLocks noChangeArrowheads="1"/>
          </p:cNvSpPr>
          <p:nvPr/>
        </p:nvSpPr>
        <p:spPr bwMode="auto">
          <a:xfrm>
            <a:off x="188913" y="0"/>
            <a:ext cx="8821737" cy="838716"/>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i="1" dirty="0" smtClean="0">
                <a:solidFill>
                  <a:srgbClr val="0000CC"/>
                </a:solidFill>
              </a:rPr>
              <a:t>In vivo </a:t>
            </a:r>
            <a:r>
              <a:rPr lang="en-US" sz="3600" b="1" dirty="0" smtClean="0">
                <a:solidFill>
                  <a:srgbClr val="0000CC"/>
                </a:solidFill>
              </a:rPr>
              <a:t>validation: hASC homing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5630" y="1308359"/>
            <a:ext cx="6372453" cy="4335002"/>
          </a:xfrm>
          <a:prstGeom prst="rect">
            <a:avLst/>
          </a:prstGeom>
        </p:spPr>
      </p:pic>
      <p:sp>
        <p:nvSpPr>
          <p:cNvPr id="3" name="Rectangle 2"/>
          <p:cNvSpPr/>
          <p:nvPr/>
        </p:nvSpPr>
        <p:spPr>
          <a:xfrm>
            <a:off x="3402418" y="6256417"/>
            <a:ext cx="359411" cy="383413"/>
          </a:xfrm>
          <a:prstGeom prst="rect">
            <a:avLst/>
          </a:prstGeom>
          <a:solidFill>
            <a:srgbClr val="CC33CC"/>
          </a:solidFill>
          <a:ln>
            <a:solidFill>
              <a:srgbClr val="CC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3399073" y="5749826"/>
            <a:ext cx="359411" cy="383413"/>
          </a:xfrm>
          <a:prstGeom prst="rect">
            <a:avLst/>
          </a:prstGeom>
          <a:solidFill>
            <a:srgbClr val="99CCFF"/>
          </a:solidFill>
          <a:ln>
            <a:solidFill>
              <a:srgbClr val="99CC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3737872" y="5765167"/>
            <a:ext cx="2520041" cy="877163"/>
          </a:xfrm>
          <a:prstGeom prst="rect">
            <a:avLst/>
          </a:prstGeom>
          <a:noFill/>
        </p:spPr>
        <p:txBody>
          <a:bodyPr wrap="none" rtlCol="0">
            <a:spAutoFit/>
          </a:bodyPr>
          <a:lstStyle/>
          <a:p>
            <a:pPr>
              <a:spcAft>
                <a:spcPts val="1800"/>
              </a:spcAft>
            </a:pPr>
            <a:r>
              <a:rPr lang="en-US" dirty="0" smtClean="0">
                <a:latin typeface="Cambria"/>
              </a:rPr>
              <a:t>24 hours after injection</a:t>
            </a:r>
          </a:p>
          <a:p>
            <a:pPr>
              <a:spcAft>
                <a:spcPts val="1800"/>
              </a:spcAft>
            </a:pPr>
            <a:r>
              <a:rPr lang="en-US" dirty="0" smtClean="0">
                <a:latin typeface="Cambria"/>
              </a:rPr>
              <a:t>96 hours after injection</a:t>
            </a:r>
            <a:endParaRPr lang="en-US" dirty="0">
              <a:latin typeface="Cambria"/>
            </a:endParaRPr>
          </a:p>
        </p:txBody>
      </p:sp>
      <p:sp>
        <p:nvSpPr>
          <p:cNvPr id="6" name="Rectangle 5"/>
          <p:cNvSpPr>
            <a:spLocks noChangeArrowheads="1"/>
          </p:cNvSpPr>
          <p:nvPr/>
        </p:nvSpPr>
        <p:spPr bwMode="auto">
          <a:xfrm>
            <a:off x="322263" y="215670"/>
            <a:ext cx="8821737" cy="838716"/>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i="1" dirty="0" smtClean="0">
                <a:solidFill>
                  <a:srgbClr val="0000CC"/>
                </a:solidFill>
              </a:rPr>
              <a:t>In vivo </a:t>
            </a:r>
            <a:r>
              <a:rPr lang="en-US" sz="3600" b="1" dirty="0" smtClean="0">
                <a:solidFill>
                  <a:srgbClr val="0000CC"/>
                </a:solidFill>
              </a:rPr>
              <a:t>validation: hASC homing</a:t>
            </a:r>
          </a:p>
          <a:p>
            <a:pPr algn="ctr" eaLnBrk="0" hangingPunct="0"/>
            <a:r>
              <a:rPr lang="en-US" sz="3600" b="1" dirty="0" smtClean="0">
                <a:solidFill>
                  <a:srgbClr val="0000CC"/>
                </a:solidFill>
              </a:rPr>
              <a:t>preferentially to ischemic muscle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1981514" y="251257"/>
            <a:ext cx="5596379" cy="1200329"/>
          </a:xfrm>
          <a:prstGeom prst="rect">
            <a:avLst/>
          </a:prstGeom>
          <a:noFill/>
          <a:ln w="9525">
            <a:noFill/>
            <a:miter lim="800000"/>
            <a:headEnd/>
            <a:tailEnd/>
          </a:ln>
          <a:effectLst/>
        </p:spPr>
        <p:txBody>
          <a:bodyPr wrap="none">
            <a:prstTxWarp prst="textNoShape">
              <a:avLst/>
            </a:prstTxWarp>
            <a:spAutoFit/>
          </a:bodyPr>
          <a:lstStyle/>
          <a:p>
            <a:pPr algn="ctr"/>
            <a:r>
              <a:rPr lang="en-US" sz="3600" b="1" dirty="0">
                <a:solidFill>
                  <a:srgbClr val="0000CC"/>
                </a:solidFill>
              </a:rPr>
              <a:t>...and what do</a:t>
            </a:r>
            <a:r>
              <a:rPr lang="en-US" sz="3600" b="1" dirty="0" smtClean="0">
                <a:solidFill>
                  <a:srgbClr val="0000CC"/>
                </a:solidFill>
              </a:rPr>
              <a:t> hASCs </a:t>
            </a:r>
            <a:r>
              <a:rPr lang="en-US" sz="3600" b="1" dirty="0">
                <a:solidFill>
                  <a:srgbClr val="0000CC"/>
                </a:solidFill>
              </a:rPr>
              <a:t>do</a:t>
            </a:r>
            <a:r>
              <a:rPr lang="en-US" sz="3600" b="1" dirty="0" smtClean="0">
                <a:solidFill>
                  <a:srgbClr val="0000CC"/>
                </a:solidFill>
              </a:rPr>
              <a:t> </a:t>
            </a:r>
          </a:p>
          <a:p>
            <a:pPr algn="ctr"/>
            <a:r>
              <a:rPr lang="en-US" sz="3600" b="1" dirty="0" smtClean="0">
                <a:solidFill>
                  <a:srgbClr val="0000CC"/>
                </a:solidFill>
              </a:rPr>
              <a:t>when </a:t>
            </a:r>
            <a:r>
              <a:rPr lang="en-US" sz="3600" b="1" dirty="0">
                <a:solidFill>
                  <a:srgbClr val="0000CC"/>
                </a:solidFill>
              </a:rPr>
              <a:t>they arrive?</a:t>
            </a:r>
          </a:p>
        </p:txBody>
      </p:sp>
      <p:pic>
        <p:nvPicPr>
          <p:cNvPr id="187395" name="Picture 3" descr="Ns4_12_B"/>
          <p:cNvPicPr>
            <a:picLocks noChangeAspect="1" noChangeArrowheads="1"/>
          </p:cNvPicPr>
          <p:nvPr/>
        </p:nvPicPr>
        <p:blipFill>
          <a:blip r:embed="rId2"/>
          <a:srcRect l="6592" t="566" r="13698"/>
          <a:stretch>
            <a:fillRect/>
          </a:stretch>
        </p:blipFill>
        <p:spPr bwMode="auto">
          <a:xfrm>
            <a:off x="272453" y="1743019"/>
            <a:ext cx="3921054" cy="4114800"/>
          </a:xfrm>
          <a:prstGeom prst="rect">
            <a:avLst/>
          </a:prstGeom>
          <a:noFill/>
          <a:ln w="9525">
            <a:solidFill>
              <a:schemeClr val="bg1"/>
            </a:solidFill>
            <a:miter lim="800000"/>
            <a:headEnd/>
            <a:tailEnd/>
          </a:ln>
        </p:spPr>
      </p:pic>
      <p:sp>
        <p:nvSpPr>
          <p:cNvPr id="187396" name="Text Box 4"/>
          <p:cNvSpPr txBox="1">
            <a:spLocks noChangeArrowheads="1"/>
          </p:cNvSpPr>
          <p:nvPr/>
        </p:nvSpPr>
        <p:spPr bwMode="auto">
          <a:xfrm>
            <a:off x="1998516" y="5903893"/>
            <a:ext cx="5177712" cy="954107"/>
          </a:xfrm>
          <a:prstGeom prst="rect">
            <a:avLst/>
          </a:prstGeom>
          <a:noFill/>
          <a:ln w="9525">
            <a:noFill/>
            <a:miter lim="800000"/>
            <a:headEnd/>
            <a:tailEnd/>
          </a:ln>
          <a:effectLst/>
        </p:spPr>
        <p:txBody>
          <a:bodyPr wrap="square">
            <a:prstTxWarp prst="textNoShape">
              <a:avLst/>
            </a:prstTxWarp>
            <a:spAutoFit/>
          </a:bodyPr>
          <a:lstStyle/>
          <a:p>
            <a:pPr algn="ctr"/>
            <a:r>
              <a:rPr lang="en-US" sz="2800" b="1" dirty="0" smtClean="0"/>
              <a:t>hASCs </a:t>
            </a:r>
            <a:r>
              <a:rPr lang="en-US" sz="2800" b="1" i="1" dirty="0" smtClean="0"/>
              <a:t>behave</a:t>
            </a:r>
            <a:r>
              <a:rPr lang="en-US" sz="2800" b="1" dirty="0" smtClean="0"/>
              <a:t> like pericytes (precursor cells?)</a:t>
            </a:r>
            <a:endParaRPr lang="en-US" sz="2800" b="1" dirty="0"/>
          </a:p>
        </p:txBody>
      </p:sp>
      <p:pic>
        <p:nvPicPr>
          <p:cNvPr id="187397" name="Picture 5" descr="60x 18fa W6 Day 60 b"/>
          <p:cNvPicPr>
            <a:picLocks noChangeAspect="1" noChangeArrowheads="1"/>
          </p:cNvPicPr>
          <p:nvPr/>
        </p:nvPicPr>
        <p:blipFill>
          <a:blip r:embed="rId3"/>
          <a:srcRect l="35930" t="36005" r="25302" b="18303"/>
          <a:stretch>
            <a:fillRect/>
          </a:stretch>
        </p:blipFill>
        <p:spPr bwMode="auto">
          <a:xfrm>
            <a:off x="4919068" y="1743019"/>
            <a:ext cx="3861581" cy="4114800"/>
          </a:xfrm>
          <a:prstGeom prst="rect">
            <a:avLst/>
          </a:prstGeom>
          <a:noFill/>
          <a:ln w="9525">
            <a:solidFill>
              <a:schemeClr val="bg1"/>
            </a:solidFill>
            <a:miter lim="800000"/>
            <a:headEnd/>
            <a:tailEnd/>
          </a:ln>
        </p:spPr>
      </p:pic>
      <p:sp>
        <p:nvSpPr>
          <p:cNvPr id="6" name="TextBox 5"/>
          <p:cNvSpPr txBox="1"/>
          <p:nvPr/>
        </p:nvSpPr>
        <p:spPr>
          <a:xfrm>
            <a:off x="634960" y="2995418"/>
            <a:ext cx="1711338" cy="369332"/>
          </a:xfrm>
          <a:prstGeom prst="rect">
            <a:avLst/>
          </a:prstGeom>
          <a:noFill/>
        </p:spPr>
        <p:txBody>
          <a:bodyPr wrap="none" rtlCol="0">
            <a:spAutoFit/>
          </a:bodyPr>
          <a:lstStyle/>
          <a:p>
            <a:r>
              <a:rPr lang="en-US" dirty="0" smtClean="0">
                <a:solidFill>
                  <a:schemeClr val="bg1"/>
                </a:solidFill>
              </a:rPr>
              <a:t>Native pericyte</a:t>
            </a:r>
            <a:endParaRPr lang="en-US" dirty="0">
              <a:solidFill>
                <a:schemeClr val="bg1"/>
              </a:solidFill>
            </a:endParaRPr>
          </a:p>
        </p:txBody>
      </p:sp>
      <p:cxnSp>
        <p:nvCxnSpPr>
          <p:cNvPr id="8" name="Straight Connector 7"/>
          <p:cNvCxnSpPr/>
          <p:nvPr/>
        </p:nvCxnSpPr>
        <p:spPr>
          <a:xfrm rot="16200000" flipH="1">
            <a:off x="1455599" y="3444736"/>
            <a:ext cx="227652" cy="191685"/>
          </a:xfrm>
          <a:prstGeom prst="line">
            <a:avLst/>
          </a:prstGeom>
          <a:ln w="635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7466381" y="3333547"/>
            <a:ext cx="254980" cy="195033"/>
          </a:xfrm>
          <a:prstGeom prst="line">
            <a:avLst/>
          </a:prstGeom>
          <a:ln w="63500">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436453" y="3567176"/>
            <a:ext cx="787671" cy="369332"/>
          </a:xfrm>
          <a:prstGeom prst="rect">
            <a:avLst/>
          </a:prstGeom>
          <a:noFill/>
        </p:spPr>
        <p:txBody>
          <a:bodyPr wrap="none" rtlCol="0">
            <a:spAutoFit/>
          </a:bodyPr>
          <a:lstStyle/>
          <a:p>
            <a:r>
              <a:rPr lang="en-US" dirty="0" smtClean="0">
                <a:solidFill>
                  <a:schemeClr val="bg1"/>
                </a:solidFill>
              </a:rPr>
              <a:t>hASC</a:t>
            </a:r>
            <a:endParaRPr lang="en-US" dirty="0">
              <a:solidFill>
                <a:schemeClr val="bg1"/>
              </a:solidFill>
            </a:endParaRPr>
          </a:p>
        </p:txBody>
      </p:sp>
      <p:sp>
        <p:nvSpPr>
          <p:cNvPr id="13" name="Text Box 87"/>
          <p:cNvSpPr txBox="1">
            <a:spLocks noChangeArrowheads="1"/>
          </p:cNvSpPr>
          <p:nvPr/>
        </p:nvSpPr>
        <p:spPr bwMode="auto">
          <a:xfrm>
            <a:off x="6625132" y="6550223"/>
            <a:ext cx="2499056" cy="307777"/>
          </a:xfrm>
          <a:prstGeom prst="rect">
            <a:avLst/>
          </a:prstGeom>
          <a:noFill/>
          <a:ln w="9525">
            <a:noFill/>
            <a:miter lim="800000"/>
            <a:headEnd/>
            <a:tailEnd/>
          </a:ln>
          <a:effectLst/>
        </p:spPr>
        <p:txBody>
          <a:bodyPr wrap="square">
            <a:prstTxWarp prst="textNoShape">
              <a:avLst/>
            </a:prstTxWarp>
            <a:spAutoFit/>
          </a:bodyPr>
          <a:lstStyle/>
          <a:p>
            <a:r>
              <a:rPr lang="en-US" sz="1400" dirty="0" smtClean="0"/>
              <a:t>Amos et al. </a:t>
            </a:r>
            <a:r>
              <a:rPr lang="en-US" sz="1400" i="1" dirty="0" smtClean="0"/>
              <a:t>Stem Cells, </a:t>
            </a:r>
            <a:r>
              <a:rPr lang="en-US" sz="1400" dirty="0" smtClean="0"/>
              <a:t>2008</a:t>
            </a:r>
            <a:endParaRPr lang="en-US" sz="1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907534" y="78651"/>
            <a:ext cx="5596379" cy="1200329"/>
          </a:xfrm>
          <a:prstGeom prst="rect">
            <a:avLst/>
          </a:prstGeom>
          <a:noFill/>
          <a:ln w="9525">
            <a:noFill/>
            <a:miter lim="800000"/>
            <a:headEnd/>
            <a:tailEnd/>
          </a:ln>
          <a:effectLst/>
        </p:spPr>
        <p:txBody>
          <a:bodyPr wrap="none">
            <a:prstTxWarp prst="textNoShape">
              <a:avLst/>
            </a:prstTxWarp>
            <a:spAutoFit/>
          </a:bodyPr>
          <a:lstStyle/>
          <a:p>
            <a:pPr algn="ctr"/>
            <a:r>
              <a:rPr lang="en-US" sz="3600" b="1" dirty="0">
                <a:solidFill>
                  <a:srgbClr val="0000CC"/>
                </a:solidFill>
              </a:rPr>
              <a:t>...and what do</a:t>
            </a:r>
            <a:r>
              <a:rPr lang="en-US" sz="3600" b="1" dirty="0" smtClean="0">
                <a:solidFill>
                  <a:srgbClr val="0000CC"/>
                </a:solidFill>
              </a:rPr>
              <a:t> hASCs </a:t>
            </a:r>
            <a:r>
              <a:rPr lang="en-US" sz="3600" b="1" dirty="0">
                <a:solidFill>
                  <a:srgbClr val="0000CC"/>
                </a:solidFill>
              </a:rPr>
              <a:t>do</a:t>
            </a:r>
            <a:r>
              <a:rPr lang="en-US" sz="3600" b="1" dirty="0" smtClean="0">
                <a:solidFill>
                  <a:srgbClr val="0000CC"/>
                </a:solidFill>
              </a:rPr>
              <a:t> </a:t>
            </a:r>
          </a:p>
          <a:p>
            <a:pPr algn="ctr"/>
            <a:r>
              <a:rPr lang="en-US" sz="3600" b="1" dirty="0" smtClean="0">
                <a:solidFill>
                  <a:srgbClr val="0000CC"/>
                </a:solidFill>
              </a:rPr>
              <a:t>when </a:t>
            </a:r>
            <a:r>
              <a:rPr lang="en-US" sz="3600" b="1" dirty="0">
                <a:solidFill>
                  <a:srgbClr val="0000CC"/>
                </a:solidFill>
              </a:rPr>
              <a:t>they arrive?</a:t>
            </a:r>
          </a:p>
        </p:txBody>
      </p:sp>
      <p:sp>
        <p:nvSpPr>
          <p:cNvPr id="3" name="Text Box 4"/>
          <p:cNvSpPr txBox="1">
            <a:spLocks noChangeArrowheads="1"/>
          </p:cNvSpPr>
          <p:nvPr/>
        </p:nvSpPr>
        <p:spPr bwMode="auto">
          <a:xfrm>
            <a:off x="1998516" y="5903893"/>
            <a:ext cx="5177712" cy="954107"/>
          </a:xfrm>
          <a:prstGeom prst="rect">
            <a:avLst/>
          </a:prstGeom>
          <a:noFill/>
          <a:ln w="9525">
            <a:noFill/>
            <a:miter lim="800000"/>
            <a:headEnd/>
            <a:tailEnd/>
          </a:ln>
          <a:effectLst/>
        </p:spPr>
        <p:txBody>
          <a:bodyPr wrap="square">
            <a:prstTxWarp prst="textNoShape">
              <a:avLst/>
            </a:prstTxWarp>
            <a:spAutoFit/>
          </a:bodyPr>
          <a:lstStyle/>
          <a:p>
            <a:pPr algn="ctr"/>
            <a:r>
              <a:rPr lang="en-US" sz="2800" b="1" dirty="0" smtClean="0"/>
              <a:t>hASCs </a:t>
            </a:r>
            <a:r>
              <a:rPr lang="en-US" sz="2800" b="1" i="1" dirty="0" smtClean="0"/>
              <a:t>behave</a:t>
            </a:r>
            <a:r>
              <a:rPr lang="en-US" sz="2800" b="1" dirty="0" smtClean="0"/>
              <a:t> like pericytes (precursor cells?)</a:t>
            </a:r>
            <a:endParaRPr lang="en-US" sz="2800" b="1" dirty="0"/>
          </a:p>
        </p:txBody>
      </p:sp>
      <p:pic>
        <p:nvPicPr>
          <p:cNvPr id="4" name="Picture 3" descr="Refresh05 -inset.tif"/>
          <p:cNvPicPr>
            <a:picLocks noChangeAspect="1"/>
          </p:cNvPicPr>
          <p:nvPr/>
        </p:nvPicPr>
        <p:blipFill>
          <a:blip r:embed="rId2"/>
          <a:srcRect l="21841" t="7912" r="22740" b="8133"/>
          <a:stretch>
            <a:fillRect/>
          </a:stretch>
        </p:blipFill>
        <p:spPr>
          <a:xfrm>
            <a:off x="221934" y="1282215"/>
            <a:ext cx="3125138" cy="3550748"/>
          </a:xfrm>
          <a:prstGeom prst="rect">
            <a:avLst/>
          </a:prstGeom>
        </p:spPr>
      </p:pic>
      <p:pic>
        <p:nvPicPr>
          <p:cNvPr id="5" name="Picture 4" descr="Cells1.jpg"/>
          <p:cNvPicPr>
            <a:picLocks noChangeAspect="1"/>
          </p:cNvPicPr>
          <p:nvPr/>
        </p:nvPicPr>
        <p:blipFill>
          <a:blip r:embed="rId3"/>
          <a:stretch>
            <a:fillRect/>
          </a:stretch>
        </p:blipFill>
        <p:spPr>
          <a:xfrm>
            <a:off x="3462692" y="1292046"/>
            <a:ext cx="5451668" cy="2517611"/>
          </a:xfrm>
          <a:prstGeom prst="rect">
            <a:avLst/>
          </a:prstGeom>
        </p:spPr>
      </p:pic>
      <p:pic>
        <p:nvPicPr>
          <p:cNvPr id="6" name="Picture 5" descr="cells2.jpg"/>
          <p:cNvPicPr>
            <a:picLocks noChangeAspect="1"/>
          </p:cNvPicPr>
          <p:nvPr/>
        </p:nvPicPr>
        <p:blipFill>
          <a:blip r:embed="rId4"/>
          <a:srcRect l="30583" t="50815" r="7846"/>
          <a:stretch>
            <a:fillRect/>
          </a:stretch>
        </p:blipFill>
        <p:spPr>
          <a:xfrm>
            <a:off x="4327723" y="3877893"/>
            <a:ext cx="3674244" cy="1978146"/>
          </a:xfrm>
          <a:prstGeom prst="rect">
            <a:avLst/>
          </a:prstGeom>
        </p:spPr>
      </p:pic>
      <p:sp>
        <p:nvSpPr>
          <p:cNvPr id="7" name="TextBox 6"/>
          <p:cNvSpPr txBox="1"/>
          <p:nvPr/>
        </p:nvSpPr>
        <p:spPr>
          <a:xfrm>
            <a:off x="491189" y="4816629"/>
            <a:ext cx="2404174" cy="369332"/>
          </a:xfrm>
          <a:prstGeom prst="rect">
            <a:avLst/>
          </a:prstGeom>
          <a:noFill/>
        </p:spPr>
        <p:txBody>
          <a:bodyPr wrap="none" rtlCol="0">
            <a:spAutoFit/>
          </a:bodyPr>
          <a:lstStyle/>
          <a:p>
            <a:r>
              <a:rPr lang="en-US" dirty="0" smtClean="0">
                <a:solidFill>
                  <a:srgbClr val="008000"/>
                </a:solidFill>
              </a:rPr>
              <a:t>Native retinal pericyte</a:t>
            </a:r>
            <a:endParaRPr lang="en-US" dirty="0">
              <a:solidFill>
                <a:srgbClr val="008000"/>
              </a:solidFill>
            </a:endParaRPr>
          </a:p>
        </p:txBody>
      </p:sp>
      <p:sp>
        <p:nvSpPr>
          <p:cNvPr id="8" name="TextBox 7"/>
          <p:cNvSpPr txBox="1"/>
          <p:nvPr/>
        </p:nvSpPr>
        <p:spPr>
          <a:xfrm>
            <a:off x="4309577" y="5460282"/>
            <a:ext cx="903087" cy="369332"/>
          </a:xfrm>
          <a:prstGeom prst="rect">
            <a:avLst/>
          </a:prstGeom>
          <a:noFill/>
        </p:spPr>
        <p:txBody>
          <a:bodyPr wrap="none" rtlCol="0">
            <a:spAutoFit/>
          </a:bodyPr>
          <a:lstStyle/>
          <a:p>
            <a:r>
              <a:rPr lang="en-US" dirty="0" smtClean="0">
                <a:solidFill>
                  <a:srgbClr val="FF0000"/>
                </a:solidFill>
              </a:rPr>
              <a:t>hASCs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7" name="Rectangle 6"/>
          <p:cNvSpPr>
            <a:spLocks noChangeArrowheads="1"/>
          </p:cNvSpPr>
          <p:nvPr/>
        </p:nvSpPr>
        <p:spPr bwMode="auto">
          <a:xfrm>
            <a:off x="642938" y="361950"/>
            <a:ext cx="8120062" cy="666750"/>
          </a:xfrm>
          <a:prstGeom prst="rect">
            <a:avLst/>
          </a:prstGeom>
          <a:noFill/>
          <a:ln w="9525">
            <a:noFill/>
            <a:miter lim="800000"/>
            <a:headEnd/>
            <a:tailEnd/>
          </a:ln>
        </p:spPr>
        <p:txBody>
          <a:bodyPr wrap="none">
            <a:prstTxWarp prst="textNoShape">
              <a:avLst/>
            </a:prstTxWarp>
            <a:spAutoFit/>
          </a:bodyPr>
          <a:lstStyle/>
          <a:p>
            <a:pPr algn="l">
              <a:lnSpc>
                <a:spcPct val="120000"/>
              </a:lnSpc>
              <a:spcBef>
                <a:spcPct val="50000"/>
              </a:spcBef>
            </a:pPr>
            <a:r>
              <a:rPr lang="en-US" sz="3200" b="1">
                <a:solidFill>
                  <a:srgbClr val="FF0000"/>
                </a:solidFill>
              </a:rPr>
              <a:t>Suggest how tissues respond to disease</a:t>
            </a:r>
          </a:p>
        </p:txBody>
      </p:sp>
      <p:pic>
        <p:nvPicPr>
          <p:cNvPr id="21508" name="Picture 2" descr="Chunk3_Slide13_Gp 4_VCAM_20x_Pa1"/>
          <p:cNvPicPr>
            <a:picLocks noChangeAspect="1" noChangeArrowheads="1"/>
          </p:cNvPicPr>
          <p:nvPr/>
        </p:nvPicPr>
        <p:blipFill>
          <a:blip r:embed="rId3"/>
          <a:srcRect l="47864" t="687" b="23799"/>
          <a:stretch>
            <a:fillRect/>
          </a:stretch>
        </p:blipFill>
        <p:spPr bwMode="auto">
          <a:xfrm>
            <a:off x="4972050" y="1377950"/>
            <a:ext cx="3257550" cy="4718050"/>
          </a:xfrm>
          <a:prstGeom prst="rect">
            <a:avLst/>
          </a:prstGeom>
          <a:noFill/>
          <a:ln w="9525">
            <a:noFill/>
            <a:miter lim="800000"/>
            <a:headEnd/>
            <a:tailEnd/>
          </a:ln>
        </p:spPr>
      </p:pic>
      <p:graphicFrame>
        <p:nvGraphicFramePr>
          <p:cNvPr id="21506" name="Object 2"/>
          <p:cNvGraphicFramePr>
            <a:graphicFrameLocks/>
          </p:cNvGraphicFramePr>
          <p:nvPr/>
        </p:nvGraphicFramePr>
        <p:xfrm>
          <a:off x="793750" y="1355725"/>
          <a:ext cx="3319463" cy="4710113"/>
        </p:xfrm>
        <a:graphic>
          <a:graphicData uri="http://schemas.openxmlformats.org/presentationml/2006/ole">
            <p:oleObj spid="_x0000_s266242" name="CorelPhotoPaint.Image.8" r:id="rId4" imgW="2666667" imgH="2666667" progId="">
              <p:embed/>
            </p:oleObj>
          </a:graphicData>
        </a:graphic>
      </p:graphicFrame>
      <p:sp>
        <p:nvSpPr>
          <p:cNvPr id="21509" name="Text Box 9"/>
          <p:cNvSpPr txBox="1">
            <a:spLocks noChangeArrowheads="1"/>
          </p:cNvSpPr>
          <p:nvPr/>
        </p:nvSpPr>
        <p:spPr bwMode="auto">
          <a:xfrm>
            <a:off x="5414963" y="6027738"/>
            <a:ext cx="2698750" cy="369887"/>
          </a:xfrm>
          <a:prstGeom prst="rect">
            <a:avLst/>
          </a:prstGeom>
          <a:noFill/>
          <a:ln w="9525">
            <a:noFill/>
            <a:miter lim="800000"/>
            <a:headEnd/>
            <a:tailEnd/>
          </a:ln>
        </p:spPr>
        <p:txBody>
          <a:bodyPr wrap="none">
            <a:prstTxWarp prst="textNoShape">
              <a:avLst/>
            </a:prstTxWarp>
            <a:spAutoFit/>
          </a:bodyPr>
          <a:lstStyle/>
          <a:p>
            <a:pPr algn="l"/>
            <a:r>
              <a:rPr lang="en-US" b="1"/>
              <a:t>Atherosclerotic Plaque</a:t>
            </a:r>
          </a:p>
        </p:txBody>
      </p:sp>
      <p:sp>
        <p:nvSpPr>
          <p:cNvPr id="21510" name="Text Box 9"/>
          <p:cNvSpPr txBox="1">
            <a:spLocks noChangeArrowheads="1"/>
          </p:cNvSpPr>
          <p:nvPr/>
        </p:nvSpPr>
        <p:spPr bwMode="auto">
          <a:xfrm>
            <a:off x="1266825" y="6054725"/>
            <a:ext cx="2520950" cy="369888"/>
          </a:xfrm>
          <a:prstGeom prst="rect">
            <a:avLst/>
          </a:prstGeom>
          <a:noFill/>
          <a:ln w="9525">
            <a:noFill/>
            <a:miter lim="800000"/>
            <a:headEnd/>
            <a:tailEnd/>
          </a:ln>
        </p:spPr>
        <p:txBody>
          <a:bodyPr wrap="none">
            <a:prstTxWarp prst="textNoShape">
              <a:avLst/>
            </a:prstTxWarp>
            <a:spAutoFit/>
          </a:bodyPr>
          <a:lstStyle/>
          <a:p>
            <a:pPr algn="l"/>
            <a:r>
              <a:rPr lang="en-US" b="1"/>
              <a:t>Healthy Blood Vessel</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srcRect/>
          <a:stretch>
            <a:fillRect/>
          </a:stretch>
        </p:blipFill>
        <p:spPr bwMode="auto">
          <a:xfrm>
            <a:off x="768350" y="2282825"/>
            <a:ext cx="3576638" cy="3654425"/>
          </a:xfrm>
          <a:prstGeom prst="rect">
            <a:avLst/>
          </a:prstGeom>
          <a:noFill/>
        </p:spPr>
      </p:pic>
      <p:sp>
        <p:nvSpPr>
          <p:cNvPr id="189443" name="Rectangle 3"/>
          <p:cNvSpPr>
            <a:spLocks noChangeArrowheads="1"/>
          </p:cNvSpPr>
          <p:nvPr/>
        </p:nvSpPr>
        <p:spPr bwMode="auto">
          <a:xfrm>
            <a:off x="4278313" y="1587500"/>
            <a:ext cx="4800600" cy="609600"/>
          </a:xfrm>
          <a:prstGeom prst="rect">
            <a:avLst/>
          </a:prstGeom>
          <a:noFill/>
          <a:ln w="9525">
            <a:noFill/>
            <a:miter lim="800000"/>
            <a:headEnd/>
            <a:tailEnd/>
          </a:ln>
        </p:spPr>
        <p:txBody>
          <a:bodyPr lIns="0" tIns="0" rIns="0" bIns="0">
            <a:prstTxWarp prst="textNoShape">
              <a:avLst/>
            </a:prstTxWarp>
            <a:spAutoFit/>
          </a:bodyPr>
          <a:lstStyle/>
          <a:p>
            <a:pPr algn="ctr"/>
            <a:r>
              <a:rPr lang="en-US" sz="2000" b="1" dirty="0"/>
              <a:t>Percentage of total hASCs                      in contact with vessels </a:t>
            </a:r>
          </a:p>
        </p:txBody>
      </p:sp>
      <p:sp>
        <p:nvSpPr>
          <p:cNvPr id="189444" name="Text Box 4"/>
          <p:cNvSpPr txBox="1">
            <a:spLocks noChangeArrowheads="1"/>
          </p:cNvSpPr>
          <p:nvPr/>
        </p:nvSpPr>
        <p:spPr bwMode="auto">
          <a:xfrm rot="-5400000">
            <a:off x="4014788" y="3819525"/>
            <a:ext cx="2035175" cy="396875"/>
          </a:xfrm>
          <a:prstGeom prst="rect">
            <a:avLst/>
          </a:prstGeom>
          <a:solidFill>
            <a:schemeClr val="bg1"/>
          </a:solidFill>
          <a:ln w="9525">
            <a:noFill/>
            <a:miter lim="800000"/>
            <a:headEnd/>
            <a:tailEnd/>
          </a:ln>
          <a:effectLst/>
        </p:spPr>
        <p:txBody>
          <a:bodyPr>
            <a:prstTxWarp prst="textNoShape">
              <a:avLst/>
            </a:prstTxWarp>
            <a:spAutoFit/>
          </a:bodyPr>
          <a:lstStyle/>
          <a:p>
            <a:pPr algn="ctr" eaLnBrk="0" hangingPunct="0"/>
            <a:r>
              <a:rPr lang="en-US" sz="2000" b="1" dirty="0"/>
              <a:t>% of hASCs</a:t>
            </a:r>
          </a:p>
        </p:txBody>
      </p:sp>
      <p:sp>
        <p:nvSpPr>
          <p:cNvPr id="189445" name="Rectangle 5"/>
          <p:cNvSpPr>
            <a:spLocks noChangeArrowheads="1"/>
          </p:cNvSpPr>
          <p:nvPr/>
        </p:nvSpPr>
        <p:spPr bwMode="auto">
          <a:xfrm>
            <a:off x="965200" y="1587500"/>
            <a:ext cx="3328988" cy="609600"/>
          </a:xfrm>
          <a:prstGeom prst="rect">
            <a:avLst/>
          </a:prstGeom>
          <a:noFill/>
          <a:ln w="9525">
            <a:noFill/>
            <a:miter lim="800000"/>
            <a:headEnd/>
            <a:tailEnd/>
          </a:ln>
        </p:spPr>
        <p:txBody>
          <a:bodyPr lIns="0" tIns="0" rIns="0" bIns="0">
            <a:prstTxWarp prst="textNoShape">
              <a:avLst/>
            </a:prstTxWarp>
            <a:spAutoFit/>
          </a:bodyPr>
          <a:lstStyle/>
          <a:p>
            <a:pPr algn="ctr"/>
            <a:r>
              <a:rPr lang="en-US" sz="2000" b="1" dirty="0"/>
              <a:t>ABM assumes random walk &amp; adhesion to vessels </a:t>
            </a:r>
          </a:p>
        </p:txBody>
      </p:sp>
      <p:sp>
        <p:nvSpPr>
          <p:cNvPr id="189446" name="Rectangle 6"/>
          <p:cNvSpPr>
            <a:spLocks noChangeArrowheads="1"/>
          </p:cNvSpPr>
          <p:nvPr/>
        </p:nvSpPr>
        <p:spPr bwMode="auto">
          <a:xfrm>
            <a:off x="228600" y="0"/>
            <a:ext cx="8667750" cy="1017588"/>
          </a:xfrm>
          <a:prstGeom prst="rect">
            <a:avLst/>
          </a:prstGeom>
          <a:noFill/>
          <a:ln w="9525">
            <a:noFill/>
            <a:miter lim="800000"/>
            <a:headEnd/>
            <a:tailEnd/>
          </a:ln>
          <a:effectLst/>
        </p:spPr>
        <p:txBody>
          <a:bodyPr anchor="ctr">
            <a:prstTxWarp prst="textNoShape">
              <a:avLst/>
            </a:prstTxWarp>
          </a:bodyPr>
          <a:lstStyle/>
          <a:p>
            <a:pPr algn="ctr" eaLnBrk="0" hangingPunct="0"/>
            <a:r>
              <a:rPr lang="en-US" sz="4000" b="1" dirty="0">
                <a:solidFill>
                  <a:srgbClr val="0000CC"/>
                </a:solidFill>
              </a:rPr>
              <a:t>Mechanism of Recruitment (?) </a:t>
            </a:r>
          </a:p>
        </p:txBody>
      </p:sp>
      <p:sp>
        <p:nvSpPr>
          <p:cNvPr id="189447" name="Rectangle 7"/>
          <p:cNvSpPr>
            <a:spLocks noChangeArrowheads="1"/>
          </p:cNvSpPr>
          <p:nvPr/>
        </p:nvSpPr>
        <p:spPr bwMode="auto">
          <a:xfrm>
            <a:off x="7067550" y="4713288"/>
            <a:ext cx="506413" cy="1006475"/>
          </a:xfrm>
          <a:prstGeom prst="rect">
            <a:avLst/>
          </a:prstGeom>
          <a:solidFill>
            <a:schemeClr val="tx1"/>
          </a:solidFill>
          <a:ln w="6350">
            <a:solidFill>
              <a:srgbClr val="000000"/>
            </a:solidFill>
            <a:miter lim="800000"/>
            <a:headEnd/>
            <a:tailEnd/>
          </a:ln>
        </p:spPr>
        <p:txBody>
          <a:bodyPr>
            <a:prstTxWarp prst="textNoShape">
              <a:avLst/>
            </a:prstTxWarp>
          </a:bodyPr>
          <a:lstStyle/>
          <a:p>
            <a:endParaRPr lang="en-US" dirty="0"/>
          </a:p>
        </p:txBody>
      </p:sp>
      <p:grpSp>
        <p:nvGrpSpPr>
          <p:cNvPr id="2" name="Group 8"/>
          <p:cNvGrpSpPr>
            <a:grpSpLocks/>
          </p:cNvGrpSpPr>
          <p:nvPr/>
        </p:nvGrpSpPr>
        <p:grpSpPr bwMode="auto">
          <a:xfrm>
            <a:off x="5588000" y="2493963"/>
            <a:ext cx="2432050" cy="3225800"/>
            <a:chOff x="2649" y="1855"/>
            <a:chExt cx="2932" cy="2032"/>
          </a:xfrm>
        </p:grpSpPr>
        <p:sp>
          <p:nvSpPr>
            <p:cNvPr id="189449" name="Rectangle 9"/>
            <p:cNvSpPr>
              <a:spLocks noChangeArrowheads="1"/>
            </p:cNvSpPr>
            <p:nvPr/>
          </p:nvSpPr>
          <p:spPr bwMode="auto">
            <a:xfrm>
              <a:off x="2649" y="1855"/>
              <a:ext cx="2932" cy="2032"/>
            </a:xfrm>
            <a:prstGeom prst="rect">
              <a:avLst/>
            </a:prstGeom>
            <a:noFill/>
            <a:ln w="6350">
              <a:solidFill>
                <a:srgbClr val="808080"/>
              </a:solidFill>
              <a:miter lim="800000"/>
              <a:headEnd/>
              <a:tailEnd/>
            </a:ln>
          </p:spPr>
          <p:txBody>
            <a:bodyPr>
              <a:prstTxWarp prst="textNoShape">
                <a:avLst/>
              </a:prstTxWarp>
            </a:bodyPr>
            <a:lstStyle/>
            <a:p>
              <a:endParaRPr lang="en-US" dirty="0"/>
            </a:p>
          </p:txBody>
        </p:sp>
        <p:grpSp>
          <p:nvGrpSpPr>
            <p:cNvPr id="3" name="Group 10"/>
            <p:cNvGrpSpPr>
              <a:grpSpLocks/>
            </p:cNvGrpSpPr>
            <p:nvPr/>
          </p:nvGrpSpPr>
          <p:grpSpPr bwMode="auto">
            <a:xfrm>
              <a:off x="2649" y="2111"/>
              <a:ext cx="2932" cy="1525"/>
              <a:chOff x="2649" y="2111"/>
              <a:chExt cx="2932" cy="1525"/>
            </a:xfrm>
          </p:grpSpPr>
          <p:sp>
            <p:nvSpPr>
              <p:cNvPr id="189451" name="Line 11"/>
              <p:cNvSpPr>
                <a:spLocks noChangeShapeType="1"/>
              </p:cNvSpPr>
              <p:nvPr/>
            </p:nvSpPr>
            <p:spPr bwMode="auto">
              <a:xfrm>
                <a:off x="2649" y="3635"/>
                <a:ext cx="2932"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89452" name="Line 12"/>
              <p:cNvSpPr>
                <a:spLocks noChangeShapeType="1"/>
              </p:cNvSpPr>
              <p:nvPr/>
            </p:nvSpPr>
            <p:spPr bwMode="auto">
              <a:xfrm>
                <a:off x="2649" y="3379"/>
                <a:ext cx="2932"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89453" name="Line 13"/>
              <p:cNvSpPr>
                <a:spLocks noChangeShapeType="1"/>
              </p:cNvSpPr>
              <p:nvPr/>
            </p:nvSpPr>
            <p:spPr bwMode="auto">
              <a:xfrm>
                <a:off x="2649" y="3127"/>
                <a:ext cx="2932"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89454" name="Line 14"/>
              <p:cNvSpPr>
                <a:spLocks noChangeShapeType="1"/>
              </p:cNvSpPr>
              <p:nvPr/>
            </p:nvSpPr>
            <p:spPr bwMode="auto">
              <a:xfrm>
                <a:off x="2649" y="2871"/>
                <a:ext cx="2932"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89455" name="Line 15"/>
              <p:cNvSpPr>
                <a:spLocks noChangeShapeType="1"/>
              </p:cNvSpPr>
              <p:nvPr/>
            </p:nvSpPr>
            <p:spPr bwMode="auto">
              <a:xfrm>
                <a:off x="2649" y="2619"/>
                <a:ext cx="2932"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89456" name="Line 16"/>
              <p:cNvSpPr>
                <a:spLocks noChangeShapeType="1"/>
              </p:cNvSpPr>
              <p:nvPr/>
            </p:nvSpPr>
            <p:spPr bwMode="auto">
              <a:xfrm>
                <a:off x="2649" y="2363"/>
                <a:ext cx="2932"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89457" name="Line 17"/>
              <p:cNvSpPr>
                <a:spLocks noChangeShapeType="1"/>
              </p:cNvSpPr>
              <p:nvPr/>
            </p:nvSpPr>
            <p:spPr bwMode="auto">
              <a:xfrm>
                <a:off x="2649" y="2111"/>
                <a:ext cx="2932" cy="1"/>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grpSp>
      </p:grpSp>
      <p:sp>
        <p:nvSpPr>
          <p:cNvPr id="189458" name="Line 18"/>
          <p:cNvSpPr>
            <a:spLocks noChangeShapeType="1"/>
          </p:cNvSpPr>
          <p:nvPr/>
        </p:nvSpPr>
        <p:spPr bwMode="auto">
          <a:xfrm flipV="1">
            <a:off x="7331075" y="4470400"/>
            <a:ext cx="1588" cy="242888"/>
          </a:xfrm>
          <a:prstGeom prst="line">
            <a:avLst/>
          </a:prstGeom>
          <a:noFill/>
          <a:ln w="20638">
            <a:solidFill>
              <a:srgbClr val="000000"/>
            </a:solidFill>
            <a:round/>
            <a:headEnd/>
            <a:tailEnd/>
          </a:ln>
        </p:spPr>
        <p:txBody>
          <a:bodyPr>
            <a:prstTxWarp prst="textNoShape">
              <a:avLst/>
            </a:prstTxWarp>
          </a:bodyPr>
          <a:lstStyle/>
          <a:p>
            <a:endParaRPr lang="en-US" dirty="0"/>
          </a:p>
        </p:txBody>
      </p:sp>
      <p:sp>
        <p:nvSpPr>
          <p:cNvPr id="189459" name="Line 19"/>
          <p:cNvSpPr>
            <a:spLocks noChangeShapeType="1"/>
          </p:cNvSpPr>
          <p:nvPr/>
        </p:nvSpPr>
        <p:spPr bwMode="auto">
          <a:xfrm>
            <a:off x="7310438" y="4470400"/>
            <a:ext cx="47625" cy="1588"/>
          </a:xfrm>
          <a:prstGeom prst="line">
            <a:avLst/>
          </a:prstGeom>
          <a:noFill/>
          <a:ln w="20638">
            <a:solidFill>
              <a:srgbClr val="000000"/>
            </a:solidFill>
            <a:round/>
            <a:headEnd/>
            <a:tailEnd/>
          </a:ln>
        </p:spPr>
        <p:txBody>
          <a:bodyPr>
            <a:prstTxWarp prst="textNoShape">
              <a:avLst/>
            </a:prstTxWarp>
          </a:bodyPr>
          <a:lstStyle/>
          <a:p>
            <a:endParaRPr lang="en-US" dirty="0"/>
          </a:p>
        </p:txBody>
      </p:sp>
      <p:sp>
        <p:nvSpPr>
          <p:cNvPr id="189460" name="Line 20"/>
          <p:cNvSpPr>
            <a:spLocks noChangeShapeType="1"/>
          </p:cNvSpPr>
          <p:nvPr/>
        </p:nvSpPr>
        <p:spPr bwMode="auto">
          <a:xfrm flipV="1">
            <a:off x="6273800" y="2900363"/>
            <a:ext cx="1588" cy="236537"/>
          </a:xfrm>
          <a:prstGeom prst="line">
            <a:avLst/>
          </a:prstGeom>
          <a:noFill/>
          <a:ln w="20638">
            <a:solidFill>
              <a:srgbClr val="000000"/>
            </a:solidFill>
            <a:round/>
            <a:headEnd/>
            <a:tailEnd/>
          </a:ln>
        </p:spPr>
        <p:txBody>
          <a:bodyPr>
            <a:prstTxWarp prst="textNoShape">
              <a:avLst/>
            </a:prstTxWarp>
          </a:bodyPr>
          <a:lstStyle/>
          <a:p>
            <a:endParaRPr lang="en-US" dirty="0"/>
          </a:p>
        </p:txBody>
      </p:sp>
      <p:sp>
        <p:nvSpPr>
          <p:cNvPr id="189461" name="Line 21"/>
          <p:cNvSpPr>
            <a:spLocks noChangeShapeType="1"/>
          </p:cNvSpPr>
          <p:nvPr/>
        </p:nvSpPr>
        <p:spPr bwMode="auto">
          <a:xfrm>
            <a:off x="6253163" y="2900363"/>
            <a:ext cx="47625" cy="1587"/>
          </a:xfrm>
          <a:prstGeom prst="line">
            <a:avLst/>
          </a:prstGeom>
          <a:noFill/>
          <a:ln w="20638">
            <a:solidFill>
              <a:srgbClr val="000000"/>
            </a:solidFill>
            <a:round/>
            <a:headEnd/>
            <a:tailEnd/>
          </a:ln>
        </p:spPr>
        <p:txBody>
          <a:bodyPr>
            <a:prstTxWarp prst="textNoShape">
              <a:avLst/>
            </a:prstTxWarp>
          </a:bodyPr>
          <a:lstStyle/>
          <a:p>
            <a:endParaRPr lang="en-US" dirty="0"/>
          </a:p>
        </p:txBody>
      </p:sp>
      <p:sp>
        <p:nvSpPr>
          <p:cNvPr id="189462" name="Rectangle 22"/>
          <p:cNvSpPr>
            <a:spLocks noChangeArrowheads="1"/>
          </p:cNvSpPr>
          <p:nvPr/>
        </p:nvSpPr>
        <p:spPr bwMode="auto">
          <a:xfrm>
            <a:off x="5411788" y="5640388"/>
            <a:ext cx="84137"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0</a:t>
            </a:r>
            <a:endParaRPr lang="en-US" sz="1200" dirty="0"/>
          </a:p>
        </p:txBody>
      </p:sp>
      <p:sp>
        <p:nvSpPr>
          <p:cNvPr id="189463" name="Rectangle 23"/>
          <p:cNvSpPr>
            <a:spLocks noChangeArrowheads="1"/>
          </p:cNvSpPr>
          <p:nvPr/>
        </p:nvSpPr>
        <p:spPr bwMode="auto">
          <a:xfrm>
            <a:off x="5337175" y="5241925"/>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10</a:t>
            </a:r>
            <a:endParaRPr lang="en-US" sz="1200" dirty="0"/>
          </a:p>
        </p:txBody>
      </p:sp>
      <p:sp>
        <p:nvSpPr>
          <p:cNvPr id="189464" name="Rectangle 24"/>
          <p:cNvSpPr>
            <a:spLocks noChangeArrowheads="1"/>
          </p:cNvSpPr>
          <p:nvPr/>
        </p:nvSpPr>
        <p:spPr bwMode="auto">
          <a:xfrm>
            <a:off x="5337175" y="4833938"/>
            <a:ext cx="168275" cy="182562"/>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20</a:t>
            </a:r>
            <a:endParaRPr lang="en-US" sz="1200" dirty="0"/>
          </a:p>
        </p:txBody>
      </p:sp>
      <p:sp>
        <p:nvSpPr>
          <p:cNvPr id="189465" name="Rectangle 25"/>
          <p:cNvSpPr>
            <a:spLocks noChangeArrowheads="1"/>
          </p:cNvSpPr>
          <p:nvPr/>
        </p:nvSpPr>
        <p:spPr bwMode="auto">
          <a:xfrm>
            <a:off x="5337175" y="4435475"/>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30</a:t>
            </a:r>
            <a:endParaRPr lang="en-US" sz="1200" dirty="0"/>
          </a:p>
        </p:txBody>
      </p:sp>
      <p:sp>
        <p:nvSpPr>
          <p:cNvPr id="189466" name="Rectangle 26"/>
          <p:cNvSpPr>
            <a:spLocks noChangeArrowheads="1"/>
          </p:cNvSpPr>
          <p:nvPr/>
        </p:nvSpPr>
        <p:spPr bwMode="auto">
          <a:xfrm>
            <a:off x="5337175" y="4029075"/>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40</a:t>
            </a:r>
            <a:endParaRPr lang="en-US" sz="1200" dirty="0"/>
          </a:p>
        </p:txBody>
      </p:sp>
      <p:sp>
        <p:nvSpPr>
          <p:cNvPr id="189467" name="Rectangle 27"/>
          <p:cNvSpPr>
            <a:spLocks noChangeArrowheads="1"/>
          </p:cNvSpPr>
          <p:nvPr/>
        </p:nvSpPr>
        <p:spPr bwMode="auto">
          <a:xfrm>
            <a:off x="5337175" y="3629025"/>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50</a:t>
            </a:r>
            <a:endParaRPr lang="en-US" sz="1200" dirty="0"/>
          </a:p>
        </p:txBody>
      </p:sp>
      <p:sp>
        <p:nvSpPr>
          <p:cNvPr id="189468" name="Rectangle 28"/>
          <p:cNvSpPr>
            <a:spLocks noChangeArrowheads="1"/>
          </p:cNvSpPr>
          <p:nvPr/>
        </p:nvSpPr>
        <p:spPr bwMode="auto">
          <a:xfrm>
            <a:off x="5337175" y="3222625"/>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60</a:t>
            </a:r>
            <a:endParaRPr lang="en-US" sz="1200" dirty="0"/>
          </a:p>
        </p:txBody>
      </p:sp>
      <p:sp>
        <p:nvSpPr>
          <p:cNvPr id="189469" name="Rectangle 29"/>
          <p:cNvSpPr>
            <a:spLocks noChangeArrowheads="1"/>
          </p:cNvSpPr>
          <p:nvPr/>
        </p:nvSpPr>
        <p:spPr bwMode="auto">
          <a:xfrm>
            <a:off x="5337175" y="2822575"/>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70</a:t>
            </a:r>
            <a:endParaRPr lang="en-US" sz="1200" dirty="0"/>
          </a:p>
        </p:txBody>
      </p:sp>
      <p:sp>
        <p:nvSpPr>
          <p:cNvPr id="189470" name="Rectangle 30"/>
          <p:cNvSpPr>
            <a:spLocks noChangeArrowheads="1"/>
          </p:cNvSpPr>
          <p:nvPr/>
        </p:nvSpPr>
        <p:spPr bwMode="auto">
          <a:xfrm>
            <a:off x="5337175" y="2416175"/>
            <a:ext cx="168275" cy="182563"/>
          </a:xfrm>
          <a:prstGeom prst="rect">
            <a:avLst/>
          </a:prstGeom>
          <a:noFill/>
          <a:ln w="9525">
            <a:noFill/>
            <a:miter lim="800000"/>
            <a:headEnd/>
            <a:tailEnd/>
          </a:ln>
        </p:spPr>
        <p:txBody>
          <a:bodyPr wrap="none" lIns="0" tIns="0" rIns="0" bIns="0">
            <a:prstTxWarp prst="textNoShape">
              <a:avLst/>
            </a:prstTxWarp>
            <a:spAutoFit/>
          </a:bodyPr>
          <a:lstStyle/>
          <a:p>
            <a:r>
              <a:rPr lang="en-US" sz="1200" dirty="0">
                <a:solidFill>
                  <a:srgbClr val="000000"/>
                </a:solidFill>
              </a:rPr>
              <a:t>80</a:t>
            </a:r>
            <a:endParaRPr lang="en-US" sz="1200" dirty="0"/>
          </a:p>
        </p:txBody>
      </p:sp>
      <p:sp>
        <p:nvSpPr>
          <p:cNvPr id="189471" name="Rectangle 31"/>
          <p:cNvSpPr>
            <a:spLocks noChangeArrowheads="1"/>
          </p:cNvSpPr>
          <p:nvPr/>
        </p:nvSpPr>
        <p:spPr bwMode="auto">
          <a:xfrm>
            <a:off x="6000750" y="3136900"/>
            <a:ext cx="508000" cy="2582863"/>
          </a:xfrm>
          <a:prstGeom prst="rect">
            <a:avLst/>
          </a:prstGeom>
          <a:solidFill>
            <a:srgbClr val="DDDDDD"/>
          </a:solidFill>
          <a:ln w="6350">
            <a:solidFill>
              <a:srgbClr val="000000"/>
            </a:solidFill>
            <a:miter lim="800000"/>
            <a:headEnd/>
            <a:tailEnd/>
          </a:ln>
        </p:spPr>
        <p:txBody>
          <a:bodyPr>
            <a:prstTxWarp prst="textNoShape">
              <a:avLst/>
            </a:prstTxWarp>
          </a:bodyPr>
          <a:lstStyle/>
          <a:p>
            <a:endParaRPr lang="en-US" dirty="0"/>
          </a:p>
        </p:txBody>
      </p:sp>
      <p:sp>
        <p:nvSpPr>
          <p:cNvPr id="189472" name="Rectangle 32"/>
          <p:cNvSpPr>
            <a:spLocks noChangeArrowheads="1"/>
          </p:cNvSpPr>
          <p:nvPr/>
        </p:nvSpPr>
        <p:spPr bwMode="auto">
          <a:xfrm>
            <a:off x="6858000" y="5745163"/>
            <a:ext cx="866775" cy="425450"/>
          </a:xfrm>
          <a:prstGeom prst="rect">
            <a:avLst/>
          </a:prstGeom>
          <a:noFill/>
          <a:ln w="9525">
            <a:noFill/>
            <a:miter lim="800000"/>
            <a:headEnd/>
            <a:tailEnd/>
          </a:ln>
        </p:spPr>
        <p:txBody>
          <a:bodyPr wrap="none" lIns="0" tIns="0" rIns="0" bIns="0">
            <a:prstTxWarp prst="textNoShape">
              <a:avLst/>
            </a:prstTxWarp>
            <a:spAutoFit/>
          </a:bodyPr>
          <a:lstStyle/>
          <a:p>
            <a:pPr algn="ctr" eaLnBrk="0" hangingPunct="0"/>
            <a:r>
              <a:rPr lang="en-US" sz="1400" b="1" i="1" dirty="0"/>
              <a:t>ABM </a:t>
            </a:r>
          </a:p>
          <a:p>
            <a:pPr algn="ctr" eaLnBrk="0" hangingPunct="0"/>
            <a:r>
              <a:rPr lang="en-US" sz="1400" b="1" i="1" dirty="0"/>
              <a:t>Prediction</a:t>
            </a:r>
            <a:endParaRPr lang="en-US" sz="1400" b="1" i="1" dirty="0">
              <a:latin typeface="Times New Roman" pitchFamily="-112" charset="0"/>
            </a:endParaRPr>
          </a:p>
        </p:txBody>
      </p:sp>
      <p:sp>
        <p:nvSpPr>
          <p:cNvPr id="189473" name="Rectangle 33"/>
          <p:cNvSpPr>
            <a:spLocks noChangeArrowheads="1"/>
          </p:cNvSpPr>
          <p:nvPr/>
        </p:nvSpPr>
        <p:spPr bwMode="auto">
          <a:xfrm>
            <a:off x="5942013" y="5745163"/>
            <a:ext cx="581025" cy="212725"/>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b="1" i="1" dirty="0"/>
              <a:t>In Vivo</a:t>
            </a:r>
            <a:endParaRPr lang="en-US" sz="1400" b="1" i="1" dirty="0">
              <a:latin typeface="Times New Roman" pitchFamily="-112" charset="0"/>
            </a:endParaRPr>
          </a:p>
        </p:txBody>
      </p:sp>
      <p:sp>
        <p:nvSpPr>
          <p:cNvPr id="189474" name="Line 34"/>
          <p:cNvSpPr>
            <a:spLocks noChangeShapeType="1"/>
          </p:cNvSpPr>
          <p:nvPr/>
        </p:nvSpPr>
        <p:spPr bwMode="auto">
          <a:xfrm>
            <a:off x="6275388" y="2778125"/>
            <a:ext cx="1014412" cy="0"/>
          </a:xfrm>
          <a:prstGeom prst="line">
            <a:avLst/>
          </a:prstGeom>
          <a:noFill/>
          <a:ln w="19050">
            <a:solidFill>
              <a:schemeClr val="tx1"/>
            </a:solidFill>
            <a:round/>
            <a:headEnd/>
            <a:tailEnd/>
          </a:ln>
          <a:effectLst/>
        </p:spPr>
        <p:txBody>
          <a:bodyPr>
            <a:prstTxWarp prst="textNoShape">
              <a:avLst/>
            </a:prstTxWarp>
          </a:bodyPr>
          <a:lstStyle/>
          <a:p>
            <a:endParaRPr lang="en-US" dirty="0"/>
          </a:p>
        </p:txBody>
      </p:sp>
      <p:sp>
        <p:nvSpPr>
          <p:cNvPr id="189475" name="Text Box 35"/>
          <p:cNvSpPr txBox="1">
            <a:spLocks noChangeArrowheads="1"/>
          </p:cNvSpPr>
          <p:nvPr/>
        </p:nvSpPr>
        <p:spPr bwMode="auto">
          <a:xfrm>
            <a:off x="6615113" y="2455863"/>
            <a:ext cx="342900" cy="579437"/>
          </a:xfrm>
          <a:prstGeom prst="rect">
            <a:avLst/>
          </a:prstGeom>
          <a:noFill/>
          <a:ln w="9525">
            <a:noFill/>
            <a:miter lim="800000"/>
            <a:headEnd/>
            <a:tailEnd/>
          </a:ln>
          <a:effectLst/>
        </p:spPr>
        <p:txBody>
          <a:bodyPr wrap="none">
            <a:prstTxWarp prst="textNoShape">
              <a:avLst/>
            </a:prstTxWarp>
            <a:spAutoFit/>
          </a:bodyPr>
          <a:lstStyle/>
          <a:p>
            <a:r>
              <a:rPr lang="en-US" sz="3200" dirty="0"/>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419" name="Text Box 3"/>
          <p:cNvSpPr txBox="1">
            <a:spLocks noChangeArrowheads="1"/>
          </p:cNvSpPr>
          <p:nvPr/>
        </p:nvSpPr>
        <p:spPr bwMode="auto">
          <a:xfrm>
            <a:off x="177799" y="1899051"/>
            <a:ext cx="5177415" cy="461665"/>
          </a:xfrm>
          <a:prstGeom prst="rect">
            <a:avLst/>
          </a:prstGeom>
          <a:noFill/>
          <a:ln w="9525">
            <a:noFill/>
            <a:miter lim="800000"/>
            <a:headEnd/>
            <a:tailEnd/>
          </a:ln>
          <a:effectLst/>
        </p:spPr>
        <p:txBody>
          <a:bodyPr wrap="square">
            <a:prstTxWarp prst="textNoShape">
              <a:avLst/>
            </a:prstTxWarp>
            <a:spAutoFit/>
          </a:bodyPr>
          <a:lstStyle/>
          <a:p>
            <a:pPr>
              <a:buFontTx/>
              <a:buChar char="•"/>
            </a:pPr>
            <a:r>
              <a:rPr lang="en-US" sz="2400" b="1" dirty="0" smtClean="0"/>
              <a:t> 90</a:t>
            </a:r>
            <a:r>
              <a:rPr lang="en-US" sz="2400" b="1" dirty="0"/>
              <a:t>% of hASCs express PDGF-</a:t>
            </a:r>
            <a:r>
              <a:rPr lang="en-US" sz="2400" b="1" dirty="0">
                <a:latin typeface="Symbol" pitchFamily="-112" charset="2"/>
              </a:rPr>
              <a:t>b</a:t>
            </a:r>
            <a:r>
              <a:rPr lang="en-US" sz="2400" b="1" dirty="0"/>
              <a:t>R</a:t>
            </a:r>
            <a:endParaRPr lang="en-US" sz="2000" b="1" dirty="0"/>
          </a:p>
        </p:txBody>
      </p:sp>
      <p:sp>
        <p:nvSpPr>
          <p:cNvPr id="188420" name="Text Box 4"/>
          <p:cNvSpPr txBox="1">
            <a:spLocks noChangeArrowheads="1"/>
          </p:cNvSpPr>
          <p:nvPr/>
        </p:nvSpPr>
        <p:spPr bwMode="auto">
          <a:xfrm>
            <a:off x="4959568" y="5788815"/>
            <a:ext cx="1185862" cy="336550"/>
          </a:xfrm>
          <a:prstGeom prst="rect">
            <a:avLst/>
          </a:prstGeom>
          <a:noFill/>
          <a:ln w="9525">
            <a:noFill/>
            <a:miter lim="800000"/>
            <a:headEnd/>
            <a:tailEnd/>
          </a:ln>
          <a:effectLst/>
        </p:spPr>
        <p:txBody>
          <a:bodyPr>
            <a:prstTxWarp prst="textNoShape">
              <a:avLst/>
            </a:prstTxWarp>
            <a:spAutoFit/>
          </a:bodyPr>
          <a:lstStyle/>
          <a:p>
            <a:pPr algn="r"/>
            <a:r>
              <a:rPr lang="en-US" sz="1600" dirty="0"/>
              <a:t>PDGF-BB</a:t>
            </a:r>
          </a:p>
        </p:txBody>
      </p:sp>
      <p:sp>
        <p:nvSpPr>
          <p:cNvPr id="188421" name="Rectangle 5"/>
          <p:cNvSpPr>
            <a:spLocks noChangeArrowheads="1"/>
          </p:cNvSpPr>
          <p:nvPr/>
        </p:nvSpPr>
        <p:spPr bwMode="auto">
          <a:xfrm>
            <a:off x="6108918" y="2718590"/>
            <a:ext cx="2355850" cy="2987675"/>
          </a:xfrm>
          <a:prstGeom prst="rect">
            <a:avLst/>
          </a:prstGeom>
          <a:noFill/>
          <a:ln w="9525">
            <a:solidFill>
              <a:schemeClr val="tx1"/>
            </a:solidFill>
            <a:miter lim="800000"/>
            <a:headEnd/>
            <a:tailEnd/>
          </a:ln>
        </p:spPr>
        <p:txBody>
          <a:bodyPr>
            <a:prstTxWarp prst="textNoShape">
              <a:avLst/>
            </a:prstTxWarp>
          </a:bodyPr>
          <a:lstStyle/>
          <a:p>
            <a:endParaRPr lang="en-US" dirty="0"/>
          </a:p>
        </p:txBody>
      </p:sp>
      <p:sp>
        <p:nvSpPr>
          <p:cNvPr id="188422" name="Line 6"/>
          <p:cNvSpPr>
            <a:spLocks noChangeShapeType="1"/>
          </p:cNvSpPr>
          <p:nvPr/>
        </p:nvSpPr>
        <p:spPr bwMode="auto">
          <a:xfrm>
            <a:off x="6108918" y="4963315"/>
            <a:ext cx="2355850" cy="1588"/>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88423" name="Line 7"/>
          <p:cNvSpPr>
            <a:spLocks noChangeShapeType="1"/>
          </p:cNvSpPr>
          <p:nvPr/>
        </p:nvSpPr>
        <p:spPr bwMode="auto">
          <a:xfrm>
            <a:off x="6108918" y="4220365"/>
            <a:ext cx="2355850" cy="1588"/>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88424" name="Line 8"/>
          <p:cNvSpPr>
            <a:spLocks noChangeShapeType="1"/>
          </p:cNvSpPr>
          <p:nvPr/>
        </p:nvSpPr>
        <p:spPr bwMode="auto">
          <a:xfrm>
            <a:off x="6108918" y="3461540"/>
            <a:ext cx="2355850" cy="1588"/>
          </a:xfrm>
          <a:prstGeom prst="line">
            <a:avLst/>
          </a:prstGeom>
          <a:noFill/>
          <a:ln w="0" cap="rnd">
            <a:solidFill>
              <a:srgbClr val="000000"/>
            </a:solidFill>
            <a:prstDash val="sysDot"/>
            <a:round/>
            <a:headEnd/>
            <a:tailEnd/>
          </a:ln>
        </p:spPr>
        <p:txBody>
          <a:bodyPr>
            <a:prstTxWarp prst="textNoShape">
              <a:avLst/>
            </a:prstTxWarp>
          </a:bodyPr>
          <a:lstStyle/>
          <a:p>
            <a:endParaRPr lang="en-US" dirty="0"/>
          </a:p>
        </p:txBody>
      </p:sp>
      <p:sp>
        <p:nvSpPr>
          <p:cNvPr id="188425" name="Rectangle 9"/>
          <p:cNvSpPr>
            <a:spLocks noChangeArrowheads="1"/>
          </p:cNvSpPr>
          <p:nvPr/>
        </p:nvSpPr>
        <p:spPr bwMode="auto">
          <a:xfrm>
            <a:off x="6510555" y="4320378"/>
            <a:ext cx="550863" cy="1385887"/>
          </a:xfrm>
          <a:prstGeom prst="rect">
            <a:avLst/>
          </a:prstGeom>
          <a:solidFill>
            <a:schemeClr val="tx1"/>
          </a:solidFill>
          <a:ln w="12700">
            <a:solidFill>
              <a:srgbClr val="000000"/>
            </a:solidFill>
            <a:miter lim="800000"/>
            <a:headEnd/>
            <a:tailEnd/>
          </a:ln>
        </p:spPr>
        <p:txBody>
          <a:bodyPr>
            <a:prstTxWarp prst="textNoShape">
              <a:avLst/>
            </a:prstTxWarp>
          </a:bodyPr>
          <a:lstStyle/>
          <a:p>
            <a:endParaRPr lang="en-US" dirty="0"/>
          </a:p>
        </p:txBody>
      </p:sp>
      <p:sp>
        <p:nvSpPr>
          <p:cNvPr id="188426" name="Rectangle 10"/>
          <p:cNvSpPr>
            <a:spLocks noChangeArrowheads="1"/>
          </p:cNvSpPr>
          <p:nvPr/>
        </p:nvSpPr>
        <p:spPr bwMode="auto">
          <a:xfrm>
            <a:off x="7509093" y="5474490"/>
            <a:ext cx="538162" cy="231775"/>
          </a:xfrm>
          <a:prstGeom prst="rect">
            <a:avLst/>
          </a:prstGeom>
          <a:solidFill>
            <a:schemeClr val="bg2"/>
          </a:solidFill>
          <a:ln w="12700">
            <a:solidFill>
              <a:srgbClr val="000000"/>
            </a:solidFill>
            <a:miter lim="800000"/>
            <a:headEnd/>
            <a:tailEnd/>
          </a:ln>
        </p:spPr>
        <p:txBody>
          <a:bodyPr>
            <a:prstTxWarp prst="textNoShape">
              <a:avLst/>
            </a:prstTxWarp>
          </a:bodyPr>
          <a:lstStyle/>
          <a:p>
            <a:endParaRPr lang="en-US" dirty="0"/>
          </a:p>
        </p:txBody>
      </p:sp>
      <p:sp>
        <p:nvSpPr>
          <p:cNvPr id="188427" name="Line 11"/>
          <p:cNvSpPr>
            <a:spLocks noChangeShapeType="1"/>
          </p:cNvSpPr>
          <p:nvPr/>
        </p:nvSpPr>
        <p:spPr bwMode="auto">
          <a:xfrm flipV="1">
            <a:off x="6786780" y="3164678"/>
            <a:ext cx="0" cy="1155700"/>
          </a:xfrm>
          <a:prstGeom prst="line">
            <a:avLst/>
          </a:prstGeom>
          <a:noFill/>
          <a:ln w="28575">
            <a:solidFill>
              <a:srgbClr val="000000"/>
            </a:solidFill>
            <a:round/>
            <a:headEnd/>
            <a:tailEnd/>
          </a:ln>
        </p:spPr>
        <p:txBody>
          <a:bodyPr>
            <a:prstTxWarp prst="textNoShape">
              <a:avLst/>
            </a:prstTxWarp>
          </a:bodyPr>
          <a:lstStyle/>
          <a:p>
            <a:endParaRPr lang="en-US" dirty="0"/>
          </a:p>
        </p:txBody>
      </p:sp>
      <p:sp>
        <p:nvSpPr>
          <p:cNvPr id="188428" name="Line 12"/>
          <p:cNvSpPr>
            <a:spLocks noChangeShapeType="1"/>
          </p:cNvSpPr>
          <p:nvPr/>
        </p:nvSpPr>
        <p:spPr bwMode="auto">
          <a:xfrm flipV="1">
            <a:off x="7772618" y="5177628"/>
            <a:ext cx="1587" cy="296862"/>
          </a:xfrm>
          <a:prstGeom prst="line">
            <a:avLst/>
          </a:prstGeom>
          <a:noFill/>
          <a:ln w="28575">
            <a:solidFill>
              <a:srgbClr val="000000"/>
            </a:solidFill>
            <a:round/>
            <a:headEnd/>
            <a:tailEnd/>
          </a:ln>
        </p:spPr>
        <p:txBody>
          <a:bodyPr>
            <a:prstTxWarp prst="textNoShape">
              <a:avLst/>
            </a:prstTxWarp>
          </a:bodyPr>
          <a:lstStyle/>
          <a:p>
            <a:endParaRPr lang="en-US" dirty="0"/>
          </a:p>
        </p:txBody>
      </p:sp>
      <p:sp>
        <p:nvSpPr>
          <p:cNvPr id="188429" name="Rectangle 13"/>
          <p:cNvSpPr>
            <a:spLocks noChangeArrowheads="1"/>
          </p:cNvSpPr>
          <p:nvPr/>
        </p:nvSpPr>
        <p:spPr bwMode="auto">
          <a:xfrm>
            <a:off x="5918418" y="5511003"/>
            <a:ext cx="120650" cy="258762"/>
          </a:xfrm>
          <a:prstGeom prst="rect">
            <a:avLst/>
          </a:prstGeom>
          <a:noFill/>
          <a:ln w="9525">
            <a:noFill/>
            <a:miter lim="800000"/>
            <a:headEnd/>
            <a:tailEnd/>
          </a:ln>
        </p:spPr>
        <p:txBody>
          <a:bodyPr wrap="none" lIns="0" tIns="0" rIns="0" bIns="0">
            <a:prstTxWarp prst="textNoShape">
              <a:avLst/>
            </a:prstTxWarp>
            <a:spAutoFit/>
          </a:bodyPr>
          <a:lstStyle/>
          <a:p>
            <a:r>
              <a:rPr lang="en-US" sz="1700" dirty="0">
                <a:solidFill>
                  <a:srgbClr val="000000"/>
                </a:solidFill>
                <a:latin typeface="Small Fonts" charset="0"/>
              </a:rPr>
              <a:t>0</a:t>
            </a:r>
            <a:endParaRPr lang="en-US" sz="2400" dirty="0">
              <a:latin typeface="Times New Roman" pitchFamily="-112" charset="0"/>
            </a:endParaRPr>
          </a:p>
        </p:txBody>
      </p:sp>
      <p:sp>
        <p:nvSpPr>
          <p:cNvPr id="188430" name="Rectangle 14"/>
          <p:cNvSpPr>
            <a:spLocks noChangeArrowheads="1"/>
          </p:cNvSpPr>
          <p:nvPr/>
        </p:nvSpPr>
        <p:spPr bwMode="auto">
          <a:xfrm>
            <a:off x="5918418" y="4791865"/>
            <a:ext cx="120650" cy="258763"/>
          </a:xfrm>
          <a:prstGeom prst="rect">
            <a:avLst/>
          </a:prstGeom>
          <a:noFill/>
          <a:ln w="9525">
            <a:noFill/>
            <a:miter lim="800000"/>
            <a:headEnd/>
            <a:tailEnd/>
          </a:ln>
        </p:spPr>
        <p:txBody>
          <a:bodyPr wrap="none" lIns="0" tIns="0" rIns="0" bIns="0">
            <a:prstTxWarp prst="textNoShape">
              <a:avLst/>
            </a:prstTxWarp>
            <a:spAutoFit/>
          </a:bodyPr>
          <a:lstStyle/>
          <a:p>
            <a:r>
              <a:rPr lang="en-US" sz="1700" dirty="0">
                <a:solidFill>
                  <a:srgbClr val="000000"/>
                </a:solidFill>
                <a:latin typeface="Small Fonts" charset="0"/>
              </a:rPr>
              <a:t>5</a:t>
            </a:r>
            <a:endParaRPr lang="en-US" sz="2400" dirty="0">
              <a:latin typeface="Times New Roman" pitchFamily="-112" charset="0"/>
            </a:endParaRPr>
          </a:p>
        </p:txBody>
      </p:sp>
      <p:sp>
        <p:nvSpPr>
          <p:cNvPr id="188431" name="Rectangle 15"/>
          <p:cNvSpPr>
            <a:spLocks noChangeArrowheads="1"/>
          </p:cNvSpPr>
          <p:nvPr/>
        </p:nvSpPr>
        <p:spPr bwMode="auto">
          <a:xfrm>
            <a:off x="5797768" y="4050503"/>
            <a:ext cx="241300" cy="258762"/>
          </a:xfrm>
          <a:prstGeom prst="rect">
            <a:avLst/>
          </a:prstGeom>
          <a:noFill/>
          <a:ln w="9525">
            <a:noFill/>
            <a:miter lim="800000"/>
            <a:headEnd/>
            <a:tailEnd/>
          </a:ln>
        </p:spPr>
        <p:txBody>
          <a:bodyPr wrap="none" lIns="0" tIns="0" rIns="0" bIns="0">
            <a:prstTxWarp prst="textNoShape">
              <a:avLst/>
            </a:prstTxWarp>
            <a:spAutoFit/>
          </a:bodyPr>
          <a:lstStyle/>
          <a:p>
            <a:r>
              <a:rPr lang="en-US" sz="1700" dirty="0">
                <a:solidFill>
                  <a:srgbClr val="000000"/>
                </a:solidFill>
                <a:latin typeface="Small Fonts" charset="0"/>
              </a:rPr>
              <a:t>10</a:t>
            </a:r>
            <a:endParaRPr lang="en-US" sz="2400" dirty="0">
              <a:latin typeface="Times New Roman" pitchFamily="-112" charset="0"/>
            </a:endParaRPr>
          </a:p>
        </p:txBody>
      </p:sp>
      <p:sp>
        <p:nvSpPr>
          <p:cNvPr id="188432" name="Rectangle 16"/>
          <p:cNvSpPr>
            <a:spLocks noChangeArrowheads="1"/>
          </p:cNvSpPr>
          <p:nvPr/>
        </p:nvSpPr>
        <p:spPr bwMode="auto">
          <a:xfrm>
            <a:off x="5797768" y="3291678"/>
            <a:ext cx="241300" cy="258762"/>
          </a:xfrm>
          <a:prstGeom prst="rect">
            <a:avLst/>
          </a:prstGeom>
          <a:noFill/>
          <a:ln w="9525">
            <a:noFill/>
            <a:miter lim="800000"/>
            <a:headEnd/>
            <a:tailEnd/>
          </a:ln>
        </p:spPr>
        <p:txBody>
          <a:bodyPr wrap="none" lIns="0" tIns="0" rIns="0" bIns="0">
            <a:prstTxWarp prst="textNoShape">
              <a:avLst/>
            </a:prstTxWarp>
            <a:spAutoFit/>
          </a:bodyPr>
          <a:lstStyle/>
          <a:p>
            <a:r>
              <a:rPr lang="en-US" sz="1700" dirty="0">
                <a:solidFill>
                  <a:srgbClr val="000000"/>
                </a:solidFill>
                <a:latin typeface="Small Fonts" charset="0"/>
              </a:rPr>
              <a:t>15</a:t>
            </a:r>
            <a:endParaRPr lang="en-US" sz="2400" dirty="0">
              <a:latin typeface="Times New Roman" pitchFamily="-112" charset="0"/>
            </a:endParaRPr>
          </a:p>
        </p:txBody>
      </p:sp>
      <p:sp>
        <p:nvSpPr>
          <p:cNvPr id="188433" name="Rectangle 17"/>
          <p:cNvSpPr>
            <a:spLocks noChangeArrowheads="1"/>
          </p:cNvSpPr>
          <p:nvPr/>
        </p:nvSpPr>
        <p:spPr bwMode="auto">
          <a:xfrm>
            <a:off x="5797768" y="2624928"/>
            <a:ext cx="241300" cy="258762"/>
          </a:xfrm>
          <a:prstGeom prst="rect">
            <a:avLst/>
          </a:prstGeom>
          <a:noFill/>
          <a:ln w="9525">
            <a:noFill/>
            <a:miter lim="800000"/>
            <a:headEnd/>
            <a:tailEnd/>
          </a:ln>
        </p:spPr>
        <p:txBody>
          <a:bodyPr wrap="none" lIns="0" tIns="0" rIns="0" bIns="0">
            <a:prstTxWarp prst="textNoShape">
              <a:avLst/>
            </a:prstTxWarp>
            <a:spAutoFit/>
          </a:bodyPr>
          <a:lstStyle/>
          <a:p>
            <a:r>
              <a:rPr lang="en-US" sz="1700" dirty="0">
                <a:solidFill>
                  <a:srgbClr val="000000"/>
                </a:solidFill>
                <a:latin typeface="Small Fonts" charset="0"/>
              </a:rPr>
              <a:t>20</a:t>
            </a:r>
            <a:endParaRPr lang="en-US" sz="2400" dirty="0">
              <a:latin typeface="Times New Roman" pitchFamily="-112" charset="0"/>
            </a:endParaRPr>
          </a:p>
        </p:txBody>
      </p:sp>
      <p:sp>
        <p:nvSpPr>
          <p:cNvPr id="188434" name="Line 18"/>
          <p:cNvSpPr>
            <a:spLocks noChangeShapeType="1"/>
          </p:cNvSpPr>
          <p:nvPr/>
        </p:nvSpPr>
        <p:spPr bwMode="auto">
          <a:xfrm>
            <a:off x="6747093" y="3167853"/>
            <a:ext cx="76200" cy="0"/>
          </a:xfrm>
          <a:prstGeom prst="line">
            <a:avLst/>
          </a:prstGeom>
          <a:noFill/>
          <a:ln w="28575">
            <a:solidFill>
              <a:srgbClr val="000000"/>
            </a:solidFill>
            <a:round/>
            <a:headEnd/>
            <a:tailEnd/>
          </a:ln>
        </p:spPr>
        <p:txBody>
          <a:bodyPr>
            <a:prstTxWarp prst="textNoShape">
              <a:avLst/>
            </a:prstTxWarp>
          </a:bodyPr>
          <a:lstStyle/>
          <a:p>
            <a:endParaRPr lang="en-US" dirty="0"/>
          </a:p>
        </p:txBody>
      </p:sp>
      <p:sp>
        <p:nvSpPr>
          <p:cNvPr id="188435" name="Line 19"/>
          <p:cNvSpPr>
            <a:spLocks noChangeShapeType="1"/>
          </p:cNvSpPr>
          <p:nvPr/>
        </p:nvSpPr>
        <p:spPr bwMode="auto">
          <a:xfrm>
            <a:off x="7729755" y="5174453"/>
            <a:ext cx="77788" cy="1587"/>
          </a:xfrm>
          <a:prstGeom prst="line">
            <a:avLst/>
          </a:prstGeom>
          <a:noFill/>
          <a:ln w="28575">
            <a:solidFill>
              <a:srgbClr val="000000"/>
            </a:solidFill>
            <a:round/>
            <a:headEnd/>
            <a:tailEnd/>
          </a:ln>
        </p:spPr>
        <p:txBody>
          <a:bodyPr>
            <a:prstTxWarp prst="textNoShape">
              <a:avLst/>
            </a:prstTxWarp>
          </a:bodyPr>
          <a:lstStyle/>
          <a:p>
            <a:endParaRPr lang="en-US" dirty="0"/>
          </a:p>
        </p:txBody>
      </p:sp>
      <p:sp>
        <p:nvSpPr>
          <p:cNvPr id="188436" name="Line 20"/>
          <p:cNvSpPr>
            <a:spLocks noChangeShapeType="1"/>
          </p:cNvSpPr>
          <p:nvPr/>
        </p:nvSpPr>
        <p:spPr bwMode="auto">
          <a:xfrm flipH="1">
            <a:off x="6780430" y="2988465"/>
            <a:ext cx="1100138" cy="6350"/>
          </a:xfrm>
          <a:prstGeom prst="line">
            <a:avLst/>
          </a:prstGeom>
          <a:noFill/>
          <a:ln w="28575">
            <a:solidFill>
              <a:srgbClr val="000000"/>
            </a:solidFill>
            <a:round/>
            <a:headEnd/>
            <a:tailEnd/>
          </a:ln>
        </p:spPr>
        <p:txBody>
          <a:bodyPr>
            <a:prstTxWarp prst="textNoShape">
              <a:avLst/>
            </a:prstTxWarp>
          </a:bodyPr>
          <a:lstStyle/>
          <a:p>
            <a:endParaRPr lang="en-US" dirty="0"/>
          </a:p>
        </p:txBody>
      </p:sp>
      <p:sp>
        <p:nvSpPr>
          <p:cNvPr id="188437" name="Rectangle 21"/>
          <p:cNvSpPr>
            <a:spLocks noChangeArrowheads="1"/>
          </p:cNvSpPr>
          <p:nvPr/>
        </p:nvSpPr>
        <p:spPr bwMode="auto">
          <a:xfrm>
            <a:off x="6612155" y="5757065"/>
            <a:ext cx="317500" cy="366713"/>
          </a:xfrm>
          <a:prstGeom prst="rect">
            <a:avLst/>
          </a:prstGeom>
          <a:noFill/>
          <a:ln w="9525">
            <a:noFill/>
            <a:miter lim="800000"/>
            <a:headEnd/>
            <a:tailEnd/>
          </a:ln>
          <a:effectLst/>
        </p:spPr>
        <p:txBody>
          <a:bodyPr wrap="none">
            <a:prstTxWarp prst="textNoShape">
              <a:avLst/>
            </a:prstTxWarp>
            <a:spAutoFit/>
          </a:bodyPr>
          <a:lstStyle/>
          <a:p>
            <a:r>
              <a:rPr lang="en-US" b="1" dirty="0"/>
              <a:t>+</a:t>
            </a:r>
          </a:p>
        </p:txBody>
      </p:sp>
      <p:sp>
        <p:nvSpPr>
          <p:cNvPr id="188438" name="Rectangle 22"/>
          <p:cNvSpPr>
            <a:spLocks noChangeArrowheads="1"/>
          </p:cNvSpPr>
          <p:nvPr/>
        </p:nvSpPr>
        <p:spPr bwMode="auto">
          <a:xfrm>
            <a:off x="6621680" y="6004715"/>
            <a:ext cx="260350" cy="366713"/>
          </a:xfrm>
          <a:prstGeom prst="rect">
            <a:avLst/>
          </a:prstGeom>
          <a:noFill/>
          <a:ln w="9525">
            <a:noFill/>
            <a:miter lim="800000"/>
            <a:headEnd/>
            <a:tailEnd/>
          </a:ln>
          <a:effectLst/>
        </p:spPr>
        <p:txBody>
          <a:bodyPr wrap="none">
            <a:prstTxWarp prst="textNoShape">
              <a:avLst/>
            </a:prstTxWarp>
            <a:spAutoFit/>
          </a:bodyPr>
          <a:lstStyle/>
          <a:p>
            <a:r>
              <a:rPr lang="en-US" b="1" dirty="0"/>
              <a:t>-</a:t>
            </a:r>
          </a:p>
        </p:txBody>
      </p:sp>
      <p:sp>
        <p:nvSpPr>
          <p:cNvPr id="188439" name="Rectangle 23"/>
          <p:cNvSpPr>
            <a:spLocks noChangeArrowheads="1"/>
          </p:cNvSpPr>
          <p:nvPr/>
        </p:nvSpPr>
        <p:spPr bwMode="auto">
          <a:xfrm>
            <a:off x="7629743" y="5757065"/>
            <a:ext cx="317500" cy="366713"/>
          </a:xfrm>
          <a:prstGeom prst="rect">
            <a:avLst/>
          </a:prstGeom>
          <a:noFill/>
          <a:ln w="9525">
            <a:noFill/>
            <a:miter lim="800000"/>
            <a:headEnd/>
            <a:tailEnd/>
          </a:ln>
          <a:effectLst/>
        </p:spPr>
        <p:txBody>
          <a:bodyPr wrap="none">
            <a:prstTxWarp prst="textNoShape">
              <a:avLst/>
            </a:prstTxWarp>
            <a:spAutoFit/>
          </a:bodyPr>
          <a:lstStyle/>
          <a:p>
            <a:r>
              <a:rPr lang="en-US" b="1" dirty="0"/>
              <a:t>+</a:t>
            </a:r>
          </a:p>
        </p:txBody>
      </p:sp>
      <p:sp>
        <p:nvSpPr>
          <p:cNvPr id="188440" name="Rectangle 24"/>
          <p:cNvSpPr>
            <a:spLocks noChangeArrowheads="1"/>
          </p:cNvSpPr>
          <p:nvPr/>
        </p:nvSpPr>
        <p:spPr bwMode="auto">
          <a:xfrm>
            <a:off x="7629743" y="6014240"/>
            <a:ext cx="317500" cy="366713"/>
          </a:xfrm>
          <a:prstGeom prst="rect">
            <a:avLst/>
          </a:prstGeom>
          <a:noFill/>
          <a:ln w="9525">
            <a:noFill/>
            <a:miter lim="800000"/>
            <a:headEnd/>
            <a:tailEnd/>
          </a:ln>
          <a:effectLst/>
        </p:spPr>
        <p:txBody>
          <a:bodyPr wrap="none">
            <a:prstTxWarp prst="textNoShape">
              <a:avLst/>
            </a:prstTxWarp>
            <a:spAutoFit/>
          </a:bodyPr>
          <a:lstStyle/>
          <a:p>
            <a:r>
              <a:rPr lang="en-US" b="1" dirty="0"/>
              <a:t>+</a:t>
            </a:r>
          </a:p>
        </p:txBody>
      </p:sp>
      <p:sp>
        <p:nvSpPr>
          <p:cNvPr id="188441" name="Text Box 25"/>
          <p:cNvSpPr txBox="1">
            <a:spLocks noChangeArrowheads="1"/>
          </p:cNvSpPr>
          <p:nvPr/>
        </p:nvSpPr>
        <p:spPr bwMode="auto">
          <a:xfrm>
            <a:off x="7121743" y="2651915"/>
            <a:ext cx="342900" cy="579438"/>
          </a:xfrm>
          <a:prstGeom prst="rect">
            <a:avLst/>
          </a:prstGeom>
          <a:noFill/>
          <a:ln w="9525">
            <a:noFill/>
            <a:miter lim="800000"/>
            <a:headEnd/>
            <a:tailEnd/>
          </a:ln>
          <a:effectLst/>
        </p:spPr>
        <p:txBody>
          <a:bodyPr wrap="none">
            <a:prstTxWarp prst="textNoShape">
              <a:avLst/>
            </a:prstTxWarp>
            <a:spAutoFit/>
          </a:bodyPr>
          <a:lstStyle/>
          <a:p>
            <a:r>
              <a:rPr lang="en-US" sz="3200" dirty="0"/>
              <a:t>*</a:t>
            </a:r>
          </a:p>
        </p:txBody>
      </p:sp>
      <p:sp>
        <p:nvSpPr>
          <p:cNvPr id="188442" name="Text Box 26"/>
          <p:cNvSpPr txBox="1">
            <a:spLocks noChangeArrowheads="1"/>
          </p:cNvSpPr>
          <p:nvPr/>
        </p:nvSpPr>
        <p:spPr bwMode="auto">
          <a:xfrm rot="-5400000">
            <a:off x="4018974" y="3975096"/>
            <a:ext cx="3189288" cy="396875"/>
          </a:xfrm>
          <a:prstGeom prst="rect">
            <a:avLst/>
          </a:prstGeom>
          <a:solidFill>
            <a:schemeClr val="bg1"/>
          </a:solidFill>
          <a:ln w="9525">
            <a:noFill/>
            <a:miter lim="800000"/>
            <a:headEnd/>
            <a:tailEnd/>
          </a:ln>
          <a:effectLst/>
        </p:spPr>
        <p:txBody>
          <a:bodyPr>
            <a:prstTxWarp prst="textNoShape">
              <a:avLst/>
            </a:prstTxWarp>
            <a:spAutoFit/>
          </a:bodyPr>
          <a:lstStyle/>
          <a:p>
            <a:pPr algn="ctr" eaLnBrk="0" hangingPunct="0"/>
            <a:r>
              <a:rPr lang="en-US" sz="2000" b="1" dirty="0"/>
              <a:t>% of migrated hASCs</a:t>
            </a:r>
          </a:p>
        </p:txBody>
      </p:sp>
      <p:sp>
        <p:nvSpPr>
          <p:cNvPr id="188443" name="Text Box 27"/>
          <p:cNvSpPr txBox="1">
            <a:spLocks noChangeArrowheads="1"/>
          </p:cNvSpPr>
          <p:nvPr/>
        </p:nvSpPr>
        <p:spPr bwMode="auto">
          <a:xfrm>
            <a:off x="6121618" y="2275678"/>
            <a:ext cx="2338387" cy="396875"/>
          </a:xfrm>
          <a:prstGeom prst="rect">
            <a:avLst/>
          </a:prstGeom>
          <a:noFill/>
          <a:ln w="9525">
            <a:noFill/>
            <a:miter lim="800000"/>
            <a:headEnd/>
            <a:tailEnd/>
          </a:ln>
          <a:effectLst/>
        </p:spPr>
        <p:txBody>
          <a:bodyPr wrap="none">
            <a:prstTxWarp prst="textNoShape">
              <a:avLst/>
            </a:prstTxWarp>
            <a:spAutoFit/>
          </a:bodyPr>
          <a:lstStyle/>
          <a:p>
            <a:pPr algn="ctr"/>
            <a:r>
              <a:rPr lang="en-US" sz="2000" b="1" i="1" dirty="0"/>
              <a:t>In Vitro</a:t>
            </a:r>
            <a:r>
              <a:rPr lang="en-US" sz="2000" b="1" dirty="0"/>
              <a:t> Migration </a:t>
            </a:r>
          </a:p>
        </p:txBody>
      </p:sp>
      <p:sp>
        <p:nvSpPr>
          <p:cNvPr id="188473" name="Text Box 57"/>
          <p:cNvSpPr txBox="1">
            <a:spLocks noChangeArrowheads="1"/>
          </p:cNvSpPr>
          <p:nvPr/>
        </p:nvSpPr>
        <p:spPr bwMode="auto">
          <a:xfrm>
            <a:off x="4467443" y="6030115"/>
            <a:ext cx="1738312" cy="336550"/>
          </a:xfrm>
          <a:prstGeom prst="rect">
            <a:avLst/>
          </a:prstGeom>
          <a:noFill/>
          <a:ln w="9525">
            <a:noFill/>
            <a:miter lim="800000"/>
            <a:headEnd/>
            <a:tailEnd/>
          </a:ln>
          <a:effectLst/>
        </p:spPr>
        <p:txBody>
          <a:bodyPr>
            <a:prstTxWarp prst="textNoShape">
              <a:avLst/>
            </a:prstTxWarp>
            <a:spAutoFit/>
          </a:bodyPr>
          <a:lstStyle/>
          <a:p>
            <a:pPr algn="r"/>
            <a:r>
              <a:rPr lang="en-US" sz="1600" dirty="0"/>
              <a:t>PDGF-</a:t>
            </a:r>
            <a:r>
              <a:rPr lang="en-US" sz="1600" dirty="0">
                <a:latin typeface="Symbol" pitchFamily="-112" charset="2"/>
              </a:rPr>
              <a:t>b</a:t>
            </a:r>
            <a:r>
              <a:rPr lang="en-US" sz="1600" dirty="0"/>
              <a:t>R Ab.</a:t>
            </a:r>
          </a:p>
        </p:txBody>
      </p:sp>
      <p:sp>
        <p:nvSpPr>
          <p:cNvPr id="188474" name="Text Box 58"/>
          <p:cNvSpPr txBox="1">
            <a:spLocks noChangeArrowheads="1"/>
          </p:cNvSpPr>
          <p:nvPr/>
        </p:nvSpPr>
        <p:spPr bwMode="auto">
          <a:xfrm>
            <a:off x="25400" y="6462713"/>
            <a:ext cx="184150" cy="366712"/>
          </a:xfrm>
          <a:prstGeom prst="rect">
            <a:avLst/>
          </a:prstGeom>
          <a:noFill/>
          <a:ln w="9525">
            <a:noFill/>
            <a:miter lim="800000"/>
            <a:headEnd/>
            <a:tailEnd/>
          </a:ln>
          <a:effectLst/>
        </p:spPr>
        <p:txBody>
          <a:bodyPr wrap="none">
            <a:prstTxWarp prst="textNoShape">
              <a:avLst/>
            </a:prstTxWarp>
            <a:spAutoFit/>
          </a:bodyPr>
          <a:lstStyle/>
          <a:p>
            <a:endParaRPr lang="en-US" dirty="0"/>
          </a:p>
        </p:txBody>
      </p:sp>
      <p:sp>
        <p:nvSpPr>
          <p:cNvPr id="59" name="Rectangle 31"/>
          <p:cNvSpPr>
            <a:spLocks noChangeArrowheads="1"/>
          </p:cNvSpPr>
          <p:nvPr/>
        </p:nvSpPr>
        <p:spPr bwMode="auto">
          <a:xfrm>
            <a:off x="198962" y="189130"/>
            <a:ext cx="8821738" cy="1143000"/>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dirty="0">
                <a:solidFill>
                  <a:srgbClr val="FF0000"/>
                </a:solidFill>
              </a:rPr>
              <a:t>ABM Insight </a:t>
            </a:r>
            <a:r>
              <a:rPr lang="en-US" sz="3600" b="1" dirty="0" smtClean="0">
                <a:solidFill>
                  <a:srgbClr val="FF0000"/>
                </a:solidFill>
              </a:rPr>
              <a:t>#5:</a:t>
            </a:r>
            <a:r>
              <a:rPr lang="en-US" sz="3600" b="1" dirty="0" smtClean="0">
                <a:solidFill>
                  <a:srgbClr val="0000CC"/>
                </a:solidFill>
              </a:rPr>
              <a:t> </a:t>
            </a:r>
          </a:p>
          <a:p>
            <a:pPr algn="ctr" eaLnBrk="0" hangingPunct="0"/>
            <a:r>
              <a:rPr lang="en-US" sz="2800" b="1" dirty="0" smtClean="0">
                <a:solidFill>
                  <a:srgbClr val="0000CC"/>
                </a:solidFill>
              </a:rPr>
              <a:t>hASCs use PDGF-BB/PDGF-</a:t>
            </a:r>
            <a:r>
              <a:rPr lang="en-US" sz="2800" b="1" dirty="0" smtClean="0">
                <a:solidFill>
                  <a:srgbClr val="0000CC"/>
                </a:solidFill>
                <a:latin typeface="Symbol" charset="2"/>
                <a:cs typeface="Symbol" charset="2"/>
              </a:rPr>
              <a:t>b</a:t>
            </a:r>
            <a:r>
              <a:rPr lang="en-US" sz="2800" b="1" dirty="0" smtClean="0">
                <a:solidFill>
                  <a:srgbClr val="0000CC"/>
                </a:solidFill>
              </a:rPr>
              <a:t>R to home to endothelium</a:t>
            </a:r>
            <a:endParaRPr lang="en-US" sz="3600" b="1" dirty="0">
              <a:solidFill>
                <a:srgbClr val="0000CC"/>
              </a:solidFill>
            </a:endParaRPr>
          </a:p>
        </p:txBody>
      </p:sp>
      <p:pic>
        <p:nvPicPr>
          <p:cNvPr id="60" name="Picture 59" descr="website1.tif"/>
          <p:cNvPicPr>
            <a:picLocks noChangeAspect="1"/>
          </p:cNvPicPr>
          <p:nvPr/>
        </p:nvPicPr>
        <p:blipFill>
          <a:blip r:embed="rId2"/>
          <a:stretch>
            <a:fillRect/>
          </a:stretch>
        </p:blipFill>
        <p:spPr>
          <a:xfrm>
            <a:off x="616484" y="2687719"/>
            <a:ext cx="3788448" cy="346287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123825" y="66675"/>
            <a:ext cx="8893175" cy="1431925"/>
          </a:xfrm>
          <a:prstGeom prst="rect">
            <a:avLst/>
          </a:prstGeom>
          <a:noFill/>
          <a:ln w="9525">
            <a:noFill/>
            <a:miter lim="800000"/>
            <a:headEnd/>
            <a:tailEnd/>
          </a:ln>
          <a:effectLst/>
        </p:spPr>
        <p:txBody>
          <a:bodyPr>
            <a:prstTxWarp prst="textNoShape">
              <a:avLst/>
            </a:prstTxWarp>
            <a:spAutoFit/>
          </a:bodyPr>
          <a:lstStyle/>
          <a:p>
            <a:pPr algn="ctr">
              <a:spcBef>
                <a:spcPct val="50000"/>
              </a:spcBef>
              <a:buFont typeface="Wingdings" pitchFamily="-65" charset="2"/>
              <a:buNone/>
            </a:pPr>
            <a:r>
              <a:rPr lang="en-US" sz="4400" b="1">
                <a:solidFill>
                  <a:srgbClr val="0000CC"/>
                </a:solidFill>
              </a:rPr>
              <a:t>What do we </a:t>
            </a:r>
            <a:r>
              <a:rPr lang="en-US" sz="2400" b="1">
                <a:solidFill>
                  <a:srgbClr val="0000CC"/>
                </a:solidFill>
              </a:rPr>
              <a:t>(think we)</a:t>
            </a:r>
            <a:r>
              <a:rPr lang="en-US" sz="4400" b="1">
                <a:solidFill>
                  <a:srgbClr val="0000CC"/>
                </a:solidFill>
              </a:rPr>
              <a:t> know about this process?</a:t>
            </a:r>
          </a:p>
        </p:txBody>
      </p:sp>
      <p:sp>
        <p:nvSpPr>
          <p:cNvPr id="157699" name="Text Box 3"/>
          <p:cNvSpPr txBox="1">
            <a:spLocks noChangeArrowheads="1"/>
          </p:cNvSpPr>
          <p:nvPr/>
        </p:nvSpPr>
        <p:spPr bwMode="auto">
          <a:xfrm>
            <a:off x="0" y="1557338"/>
            <a:ext cx="9144000" cy="822325"/>
          </a:xfrm>
          <a:prstGeom prst="rect">
            <a:avLst/>
          </a:prstGeom>
          <a:noFill/>
          <a:ln w="9525">
            <a:noFill/>
            <a:miter lim="800000"/>
            <a:headEnd/>
            <a:tailEnd/>
          </a:ln>
          <a:effectLst/>
        </p:spPr>
        <p:txBody>
          <a:bodyPr>
            <a:prstTxWarp prst="textNoShape">
              <a:avLst/>
            </a:prstTxWarp>
            <a:spAutoFit/>
          </a:bodyPr>
          <a:lstStyle/>
          <a:p>
            <a:r>
              <a:rPr lang="en-US" sz="2400" b="1"/>
              <a:t>Healthy muscle vasculature has compensatory response:      					                  </a:t>
            </a:r>
            <a:r>
              <a:rPr lang="en-US" sz="2400" b="1">
                <a:solidFill>
                  <a:srgbClr val="FF0000"/>
                </a:solidFill>
              </a:rPr>
              <a:t>arteriogenesis  </a:t>
            </a:r>
          </a:p>
        </p:txBody>
      </p:sp>
      <p:sp>
        <p:nvSpPr>
          <p:cNvPr id="157700" name="Text Box 4"/>
          <p:cNvSpPr txBox="1">
            <a:spLocks noChangeArrowheads="1"/>
          </p:cNvSpPr>
          <p:nvPr/>
        </p:nvSpPr>
        <p:spPr bwMode="auto">
          <a:xfrm>
            <a:off x="4795838" y="5843588"/>
            <a:ext cx="776287"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a:solidFill>
                  <a:schemeClr val="bg1"/>
                </a:solidFill>
                <a:latin typeface="Times New Roman" pitchFamily="-65" charset="0"/>
              </a:rPr>
              <a:t>A</a:t>
            </a:r>
          </a:p>
        </p:txBody>
      </p:sp>
      <p:pic>
        <p:nvPicPr>
          <p:cNvPr id="157701" name="Picture 5"/>
          <p:cNvPicPr>
            <a:picLocks noChangeAspect="1" noChangeArrowheads="1"/>
          </p:cNvPicPr>
          <p:nvPr/>
        </p:nvPicPr>
        <p:blipFill>
          <a:blip r:embed="rId2"/>
          <a:srcRect/>
          <a:stretch>
            <a:fillRect/>
          </a:stretch>
        </p:blipFill>
        <p:spPr bwMode="auto">
          <a:xfrm>
            <a:off x="6307138" y="4098925"/>
            <a:ext cx="1244600" cy="976313"/>
          </a:xfrm>
          <a:prstGeom prst="rect">
            <a:avLst/>
          </a:prstGeom>
          <a:noFill/>
          <a:ln w="9525">
            <a:noFill/>
            <a:miter lim="800000"/>
            <a:headEnd/>
            <a:tailEnd/>
          </a:ln>
        </p:spPr>
      </p:pic>
      <p:pic>
        <p:nvPicPr>
          <p:cNvPr id="157702" name="Picture 6"/>
          <p:cNvPicPr>
            <a:picLocks noChangeAspect="1" noChangeArrowheads="1"/>
          </p:cNvPicPr>
          <p:nvPr/>
        </p:nvPicPr>
        <p:blipFill>
          <a:blip r:embed="rId3"/>
          <a:srcRect r="15205"/>
          <a:stretch>
            <a:fillRect/>
          </a:stretch>
        </p:blipFill>
        <p:spPr bwMode="auto">
          <a:xfrm>
            <a:off x="6548438" y="3795713"/>
            <a:ext cx="1008062" cy="963612"/>
          </a:xfrm>
          <a:prstGeom prst="rect">
            <a:avLst/>
          </a:prstGeom>
          <a:noFill/>
          <a:ln w="9525">
            <a:noFill/>
            <a:miter lim="800000"/>
            <a:headEnd/>
            <a:tailEnd/>
          </a:ln>
        </p:spPr>
      </p:pic>
      <p:pic>
        <p:nvPicPr>
          <p:cNvPr id="157703" name="Picture 7"/>
          <p:cNvPicPr>
            <a:picLocks noChangeAspect="1" noChangeArrowheads="1"/>
          </p:cNvPicPr>
          <p:nvPr/>
        </p:nvPicPr>
        <p:blipFill>
          <a:blip r:embed="rId4"/>
          <a:srcRect/>
          <a:stretch>
            <a:fillRect/>
          </a:stretch>
        </p:blipFill>
        <p:spPr bwMode="auto">
          <a:xfrm>
            <a:off x="6034088" y="4397375"/>
            <a:ext cx="1187450" cy="965200"/>
          </a:xfrm>
          <a:prstGeom prst="rect">
            <a:avLst/>
          </a:prstGeom>
          <a:noFill/>
          <a:ln w="9525">
            <a:noFill/>
            <a:miter lim="800000"/>
            <a:headEnd/>
            <a:tailEnd/>
          </a:ln>
        </p:spPr>
      </p:pic>
      <p:pic>
        <p:nvPicPr>
          <p:cNvPr id="157704" name="Picture 8"/>
          <p:cNvPicPr>
            <a:picLocks noChangeAspect="1" noChangeArrowheads="1"/>
          </p:cNvPicPr>
          <p:nvPr/>
        </p:nvPicPr>
        <p:blipFill>
          <a:blip r:embed="rId5"/>
          <a:srcRect/>
          <a:stretch>
            <a:fillRect/>
          </a:stretch>
        </p:blipFill>
        <p:spPr bwMode="auto">
          <a:xfrm>
            <a:off x="6294438" y="4964113"/>
            <a:ext cx="1185862" cy="965200"/>
          </a:xfrm>
          <a:prstGeom prst="rect">
            <a:avLst/>
          </a:prstGeom>
          <a:noFill/>
          <a:ln w="9525">
            <a:noFill/>
            <a:miter lim="800000"/>
            <a:headEnd/>
            <a:tailEnd/>
          </a:ln>
        </p:spPr>
      </p:pic>
      <p:pic>
        <p:nvPicPr>
          <p:cNvPr id="157705" name="Picture 9"/>
          <p:cNvPicPr>
            <a:picLocks noChangeAspect="1" noChangeArrowheads="1"/>
          </p:cNvPicPr>
          <p:nvPr/>
        </p:nvPicPr>
        <p:blipFill>
          <a:blip r:embed="rId6"/>
          <a:srcRect b="30719"/>
          <a:stretch>
            <a:fillRect/>
          </a:stretch>
        </p:blipFill>
        <p:spPr bwMode="auto">
          <a:xfrm>
            <a:off x="6049963" y="5202238"/>
            <a:ext cx="1187450" cy="668337"/>
          </a:xfrm>
          <a:prstGeom prst="rect">
            <a:avLst/>
          </a:prstGeom>
          <a:noFill/>
          <a:ln w="9525">
            <a:noFill/>
            <a:miter lim="800000"/>
            <a:headEnd/>
            <a:tailEnd/>
          </a:ln>
        </p:spPr>
      </p:pic>
      <p:pic>
        <p:nvPicPr>
          <p:cNvPr id="157706" name="Picture 10"/>
          <p:cNvPicPr>
            <a:picLocks noChangeAspect="1" noChangeArrowheads="1"/>
          </p:cNvPicPr>
          <p:nvPr/>
        </p:nvPicPr>
        <p:blipFill>
          <a:blip r:embed="rId7"/>
          <a:srcRect/>
          <a:stretch>
            <a:fillRect/>
          </a:stretch>
        </p:blipFill>
        <p:spPr bwMode="auto">
          <a:xfrm>
            <a:off x="5148263" y="4037013"/>
            <a:ext cx="1189037" cy="965200"/>
          </a:xfrm>
          <a:prstGeom prst="rect">
            <a:avLst/>
          </a:prstGeom>
          <a:noFill/>
          <a:ln w="9525">
            <a:noFill/>
            <a:miter lim="800000"/>
            <a:headEnd/>
            <a:tailEnd/>
          </a:ln>
        </p:spPr>
      </p:pic>
      <p:pic>
        <p:nvPicPr>
          <p:cNvPr id="157707" name="Picture 11"/>
          <p:cNvPicPr>
            <a:picLocks noChangeAspect="1" noChangeArrowheads="1"/>
          </p:cNvPicPr>
          <p:nvPr/>
        </p:nvPicPr>
        <p:blipFill>
          <a:blip r:embed="rId8"/>
          <a:srcRect/>
          <a:stretch>
            <a:fillRect/>
          </a:stretch>
        </p:blipFill>
        <p:spPr bwMode="auto">
          <a:xfrm>
            <a:off x="5149850" y="4808538"/>
            <a:ext cx="1189038" cy="962025"/>
          </a:xfrm>
          <a:prstGeom prst="rect">
            <a:avLst/>
          </a:prstGeom>
          <a:noFill/>
          <a:ln w="9525">
            <a:noFill/>
            <a:miter lim="800000"/>
            <a:headEnd/>
            <a:tailEnd/>
          </a:ln>
        </p:spPr>
      </p:pic>
      <p:pic>
        <p:nvPicPr>
          <p:cNvPr id="157708" name="Picture 12"/>
          <p:cNvPicPr>
            <a:picLocks noChangeAspect="1" noChangeArrowheads="1"/>
          </p:cNvPicPr>
          <p:nvPr/>
        </p:nvPicPr>
        <p:blipFill>
          <a:blip r:embed="rId9"/>
          <a:srcRect/>
          <a:stretch>
            <a:fillRect/>
          </a:stretch>
        </p:blipFill>
        <p:spPr bwMode="auto">
          <a:xfrm>
            <a:off x="5156200" y="3252788"/>
            <a:ext cx="1189038" cy="965200"/>
          </a:xfrm>
          <a:prstGeom prst="rect">
            <a:avLst/>
          </a:prstGeom>
          <a:noFill/>
          <a:ln w="9525">
            <a:noFill/>
            <a:miter lim="800000"/>
            <a:headEnd/>
            <a:tailEnd/>
          </a:ln>
        </p:spPr>
      </p:pic>
      <p:pic>
        <p:nvPicPr>
          <p:cNvPr id="157709" name="Picture 13"/>
          <p:cNvPicPr>
            <a:picLocks noChangeAspect="1" noChangeArrowheads="1"/>
          </p:cNvPicPr>
          <p:nvPr/>
        </p:nvPicPr>
        <p:blipFill>
          <a:blip r:embed="rId10"/>
          <a:srcRect l="17140" t="22713"/>
          <a:stretch>
            <a:fillRect/>
          </a:stretch>
        </p:blipFill>
        <p:spPr bwMode="auto">
          <a:xfrm>
            <a:off x="5367338" y="2613025"/>
            <a:ext cx="982662" cy="744538"/>
          </a:xfrm>
          <a:prstGeom prst="rect">
            <a:avLst/>
          </a:prstGeom>
          <a:noFill/>
          <a:ln w="9525">
            <a:noFill/>
            <a:miter lim="800000"/>
            <a:headEnd/>
            <a:tailEnd/>
          </a:ln>
        </p:spPr>
      </p:pic>
      <p:pic>
        <p:nvPicPr>
          <p:cNvPr id="157710" name="Picture 14"/>
          <p:cNvPicPr>
            <a:picLocks noChangeAspect="1" noChangeArrowheads="1"/>
          </p:cNvPicPr>
          <p:nvPr/>
        </p:nvPicPr>
        <p:blipFill>
          <a:blip r:embed="rId11"/>
          <a:srcRect r="40198"/>
          <a:stretch>
            <a:fillRect/>
          </a:stretch>
        </p:blipFill>
        <p:spPr bwMode="auto">
          <a:xfrm>
            <a:off x="6997700" y="2913063"/>
            <a:ext cx="552450" cy="965200"/>
          </a:xfrm>
          <a:prstGeom prst="rect">
            <a:avLst/>
          </a:prstGeom>
          <a:noFill/>
          <a:ln w="9525">
            <a:noFill/>
            <a:miter lim="800000"/>
            <a:headEnd/>
            <a:tailEnd/>
          </a:ln>
        </p:spPr>
      </p:pic>
      <p:pic>
        <p:nvPicPr>
          <p:cNvPr id="157711" name="Picture 15"/>
          <p:cNvPicPr>
            <a:picLocks noChangeAspect="1" noChangeArrowheads="1"/>
          </p:cNvPicPr>
          <p:nvPr/>
        </p:nvPicPr>
        <p:blipFill>
          <a:blip r:embed="rId12"/>
          <a:srcRect/>
          <a:stretch>
            <a:fillRect/>
          </a:stretch>
        </p:blipFill>
        <p:spPr bwMode="auto">
          <a:xfrm>
            <a:off x="6323013" y="3317875"/>
            <a:ext cx="1185862" cy="963613"/>
          </a:xfrm>
          <a:prstGeom prst="rect">
            <a:avLst/>
          </a:prstGeom>
          <a:noFill/>
          <a:ln w="9525">
            <a:noFill/>
            <a:miter lim="800000"/>
            <a:headEnd/>
            <a:tailEnd/>
          </a:ln>
        </p:spPr>
      </p:pic>
      <p:pic>
        <p:nvPicPr>
          <p:cNvPr id="157712" name="Picture 16"/>
          <p:cNvPicPr>
            <a:picLocks noChangeAspect="1" noChangeArrowheads="1"/>
          </p:cNvPicPr>
          <p:nvPr/>
        </p:nvPicPr>
        <p:blipFill>
          <a:blip r:embed="rId13"/>
          <a:srcRect t="16830"/>
          <a:stretch>
            <a:fillRect/>
          </a:stretch>
        </p:blipFill>
        <p:spPr bwMode="auto">
          <a:xfrm>
            <a:off x="6332538" y="2606675"/>
            <a:ext cx="1219200" cy="801688"/>
          </a:xfrm>
          <a:prstGeom prst="rect">
            <a:avLst/>
          </a:prstGeom>
          <a:noFill/>
          <a:ln w="9525">
            <a:noFill/>
            <a:miter lim="800000"/>
            <a:headEnd/>
            <a:tailEnd/>
          </a:ln>
        </p:spPr>
      </p:pic>
      <p:grpSp>
        <p:nvGrpSpPr>
          <p:cNvPr id="157713" name="Group 17"/>
          <p:cNvGrpSpPr>
            <a:grpSpLocks/>
          </p:cNvGrpSpPr>
          <p:nvPr/>
        </p:nvGrpSpPr>
        <p:grpSpPr bwMode="auto">
          <a:xfrm>
            <a:off x="1706563" y="2579688"/>
            <a:ext cx="2800350" cy="3413125"/>
            <a:chOff x="2660" y="1751"/>
            <a:chExt cx="1955" cy="2368"/>
          </a:xfrm>
        </p:grpSpPr>
        <p:pic>
          <p:nvPicPr>
            <p:cNvPr id="157714" name="Picture 18"/>
            <p:cNvPicPr>
              <a:picLocks noChangeAspect="1" noChangeArrowheads="1"/>
            </p:cNvPicPr>
            <p:nvPr/>
          </p:nvPicPr>
          <p:blipFill>
            <a:blip r:embed="rId14"/>
            <a:srcRect/>
            <a:stretch>
              <a:fillRect/>
            </a:stretch>
          </p:blipFill>
          <p:spPr bwMode="auto">
            <a:xfrm>
              <a:off x="3885" y="2286"/>
              <a:ext cx="730" cy="705"/>
            </a:xfrm>
            <a:prstGeom prst="rect">
              <a:avLst/>
            </a:prstGeom>
            <a:noFill/>
            <a:ln w="9525">
              <a:noFill/>
              <a:miter lim="800000"/>
              <a:headEnd/>
              <a:tailEnd/>
            </a:ln>
          </p:spPr>
        </p:pic>
        <p:pic>
          <p:nvPicPr>
            <p:cNvPr id="157715" name="Picture 19"/>
            <p:cNvPicPr>
              <a:picLocks noChangeAspect="1" noChangeArrowheads="1"/>
            </p:cNvPicPr>
            <p:nvPr/>
          </p:nvPicPr>
          <p:blipFill>
            <a:blip r:embed="rId15"/>
            <a:srcRect/>
            <a:stretch>
              <a:fillRect/>
            </a:stretch>
          </p:blipFill>
          <p:spPr bwMode="auto">
            <a:xfrm>
              <a:off x="3699" y="1946"/>
              <a:ext cx="832" cy="803"/>
            </a:xfrm>
            <a:prstGeom prst="rect">
              <a:avLst/>
            </a:prstGeom>
            <a:noFill/>
            <a:ln w="9525">
              <a:noFill/>
              <a:miter lim="800000"/>
              <a:headEnd/>
              <a:tailEnd/>
            </a:ln>
          </p:spPr>
        </p:pic>
        <p:pic>
          <p:nvPicPr>
            <p:cNvPr id="157716" name="Picture 20"/>
            <p:cNvPicPr>
              <a:picLocks noChangeAspect="1" noChangeArrowheads="1"/>
            </p:cNvPicPr>
            <p:nvPr/>
          </p:nvPicPr>
          <p:blipFill>
            <a:blip r:embed="rId16"/>
            <a:srcRect/>
            <a:stretch>
              <a:fillRect/>
            </a:stretch>
          </p:blipFill>
          <p:spPr bwMode="auto">
            <a:xfrm>
              <a:off x="2660" y="3045"/>
              <a:ext cx="633" cy="613"/>
            </a:xfrm>
            <a:prstGeom prst="rect">
              <a:avLst/>
            </a:prstGeom>
            <a:noFill/>
            <a:ln w="9525">
              <a:noFill/>
              <a:miter lim="800000"/>
              <a:headEnd/>
              <a:tailEnd/>
            </a:ln>
          </p:spPr>
        </p:pic>
        <p:pic>
          <p:nvPicPr>
            <p:cNvPr id="157717" name="Picture 21"/>
            <p:cNvPicPr>
              <a:picLocks noChangeAspect="1" noChangeArrowheads="1"/>
            </p:cNvPicPr>
            <p:nvPr/>
          </p:nvPicPr>
          <p:blipFill>
            <a:blip r:embed="rId17"/>
            <a:srcRect/>
            <a:stretch>
              <a:fillRect/>
            </a:stretch>
          </p:blipFill>
          <p:spPr bwMode="auto">
            <a:xfrm>
              <a:off x="2680" y="1943"/>
              <a:ext cx="633" cy="612"/>
            </a:xfrm>
            <a:prstGeom prst="rect">
              <a:avLst/>
            </a:prstGeom>
            <a:noFill/>
            <a:ln w="9525">
              <a:noFill/>
              <a:miter lim="800000"/>
              <a:headEnd/>
              <a:tailEnd/>
            </a:ln>
          </p:spPr>
        </p:pic>
        <p:pic>
          <p:nvPicPr>
            <p:cNvPr id="157718" name="Picture 22"/>
            <p:cNvPicPr>
              <a:picLocks noChangeAspect="1" noChangeArrowheads="1"/>
            </p:cNvPicPr>
            <p:nvPr/>
          </p:nvPicPr>
          <p:blipFill>
            <a:blip r:embed="rId18"/>
            <a:srcRect/>
            <a:stretch>
              <a:fillRect/>
            </a:stretch>
          </p:blipFill>
          <p:spPr bwMode="auto">
            <a:xfrm>
              <a:off x="2667" y="2501"/>
              <a:ext cx="634" cy="612"/>
            </a:xfrm>
            <a:prstGeom prst="rect">
              <a:avLst/>
            </a:prstGeom>
            <a:noFill/>
            <a:ln w="9525">
              <a:noFill/>
              <a:miter lim="800000"/>
              <a:headEnd/>
              <a:tailEnd/>
            </a:ln>
          </p:spPr>
        </p:pic>
        <p:pic>
          <p:nvPicPr>
            <p:cNvPr id="157719" name="Picture 23"/>
            <p:cNvPicPr>
              <a:picLocks noChangeAspect="1" noChangeArrowheads="1"/>
            </p:cNvPicPr>
            <p:nvPr/>
          </p:nvPicPr>
          <p:blipFill>
            <a:blip r:embed="rId19"/>
            <a:srcRect t="42647"/>
            <a:stretch>
              <a:fillRect/>
            </a:stretch>
          </p:blipFill>
          <p:spPr bwMode="auto">
            <a:xfrm>
              <a:off x="2685" y="1767"/>
              <a:ext cx="633" cy="351"/>
            </a:xfrm>
            <a:prstGeom prst="rect">
              <a:avLst/>
            </a:prstGeom>
            <a:noFill/>
            <a:ln w="9525">
              <a:noFill/>
              <a:miter lim="800000"/>
              <a:headEnd/>
              <a:tailEnd/>
            </a:ln>
          </p:spPr>
        </p:pic>
        <p:pic>
          <p:nvPicPr>
            <p:cNvPr id="157720" name="Picture 24"/>
            <p:cNvPicPr>
              <a:picLocks noChangeAspect="1" noChangeArrowheads="1"/>
            </p:cNvPicPr>
            <p:nvPr/>
          </p:nvPicPr>
          <p:blipFill>
            <a:blip r:embed="rId20"/>
            <a:srcRect t="62418"/>
            <a:stretch>
              <a:fillRect/>
            </a:stretch>
          </p:blipFill>
          <p:spPr bwMode="auto">
            <a:xfrm>
              <a:off x="3691" y="1754"/>
              <a:ext cx="634" cy="230"/>
            </a:xfrm>
            <a:prstGeom prst="rect">
              <a:avLst/>
            </a:prstGeom>
            <a:noFill/>
            <a:ln w="9525">
              <a:noFill/>
              <a:miter lim="800000"/>
              <a:headEnd/>
              <a:tailEnd/>
            </a:ln>
          </p:spPr>
        </p:pic>
        <p:pic>
          <p:nvPicPr>
            <p:cNvPr id="157721" name="Picture 25"/>
            <p:cNvPicPr>
              <a:picLocks noChangeAspect="1" noChangeArrowheads="1"/>
            </p:cNvPicPr>
            <p:nvPr/>
          </p:nvPicPr>
          <p:blipFill>
            <a:blip r:embed="rId21"/>
            <a:srcRect t="65359"/>
            <a:stretch>
              <a:fillRect/>
            </a:stretch>
          </p:blipFill>
          <p:spPr bwMode="auto">
            <a:xfrm>
              <a:off x="3100" y="1751"/>
              <a:ext cx="634" cy="212"/>
            </a:xfrm>
            <a:prstGeom prst="rect">
              <a:avLst/>
            </a:prstGeom>
            <a:noFill/>
            <a:ln w="9525">
              <a:noFill/>
              <a:miter lim="800000"/>
              <a:headEnd/>
              <a:tailEnd/>
            </a:ln>
          </p:spPr>
        </p:pic>
        <p:pic>
          <p:nvPicPr>
            <p:cNvPr id="157722" name="Picture 26"/>
            <p:cNvPicPr>
              <a:picLocks noChangeAspect="1" noChangeArrowheads="1"/>
            </p:cNvPicPr>
            <p:nvPr/>
          </p:nvPicPr>
          <p:blipFill>
            <a:blip r:embed="rId22"/>
            <a:srcRect/>
            <a:stretch>
              <a:fillRect/>
            </a:stretch>
          </p:blipFill>
          <p:spPr bwMode="auto">
            <a:xfrm>
              <a:off x="3091" y="1901"/>
              <a:ext cx="634" cy="612"/>
            </a:xfrm>
            <a:prstGeom prst="rect">
              <a:avLst/>
            </a:prstGeom>
            <a:noFill/>
            <a:ln w="9525">
              <a:noFill/>
              <a:miter lim="800000"/>
              <a:headEnd/>
              <a:tailEnd/>
            </a:ln>
          </p:spPr>
        </p:pic>
        <p:pic>
          <p:nvPicPr>
            <p:cNvPr id="157723" name="Picture 27"/>
            <p:cNvPicPr>
              <a:picLocks noChangeAspect="1" noChangeArrowheads="1"/>
            </p:cNvPicPr>
            <p:nvPr/>
          </p:nvPicPr>
          <p:blipFill>
            <a:blip r:embed="rId23"/>
            <a:srcRect/>
            <a:stretch>
              <a:fillRect/>
            </a:stretch>
          </p:blipFill>
          <p:spPr bwMode="auto">
            <a:xfrm>
              <a:off x="3080" y="2442"/>
              <a:ext cx="633" cy="612"/>
            </a:xfrm>
            <a:prstGeom prst="rect">
              <a:avLst/>
            </a:prstGeom>
            <a:noFill/>
            <a:ln w="9525">
              <a:noFill/>
              <a:miter lim="800000"/>
              <a:headEnd/>
              <a:tailEnd/>
            </a:ln>
          </p:spPr>
        </p:pic>
        <p:pic>
          <p:nvPicPr>
            <p:cNvPr id="157724" name="Picture 28"/>
            <p:cNvPicPr>
              <a:picLocks noChangeAspect="1" noChangeArrowheads="1"/>
            </p:cNvPicPr>
            <p:nvPr/>
          </p:nvPicPr>
          <p:blipFill>
            <a:blip r:embed="rId24"/>
            <a:srcRect/>
            <a:stretch>
              <a:fillRect/>
            </a:stretch>
          </p:blipFill>
          <p:spPr bwMode="auto">
            <a:xfrm>
              <a:off x="3065" y="3022"/>
              <a:ext cx="634" cy="612"/>
            </a:xfrm>
            <a:prstGeom prst="rect">
              <a:avLst/>
            </a:prstGeom>
            <a:noFill/>
            <a:ln w="9525">
              <a:noFill/>
              <a:miter lim="800000"/>
              <a:headEnd/>
              <a:tailEnd/>
            </a:ln>
          </p:spPr>
        </p:pic>
        <p:pic>
          <p:nvPicPr>
            <p:cNvPr id="157725" name="Picture 29"/>
            <p:cNvPicPr>
              <a:picLocks noChangeAspect="1" noChangeArrowheads="1"/>
            </p:cNvPicPr>
            <p:nvPr/>
          </p:nvPicPr>
          <p:blipFill>
            <a:blip r:embed="rId25"/>
            <a:srcRect/>
            <a:stretch>
              <a:fillRect/>
            </a:stretch>
          </p:blipFill>
          <p:spPr bwMode="auto">
            <a:xfrm>
              <a:off x="3055" y="3317"/>
              <a:ext cx="634" cy="612"/>
            </a:xfrm>
            <a:prstGeom prst="rect">
              <a:avLst/>
            </a:prstGeom>
            <a:noFill/>
            <a:ln w="9525">
              <a:noFill/>
              <a:miter lim="800000"/>
              <a:headEnd/>
              <a:tailEnd/>
            </a:ln>
          </p:spPr>
        </p:pic>
        <p:pic>
          <p:nvPicPr>
            <p:cNvPr id="157726" name="Picture 30"/>
            <p:cNvPicPr>
              <a:picLocks noChangeAspect="1" noChangeArrowheads="1"/>
            </p:cNvPicPr>
            <p:nvPr/>
          </p:nvPicPr>
          <p:blipFill>
            <a:blip r:embed="rId26"/>
            <a:srcRect/>
            <a:stretch>
              <a:fillRect/>
            </a:stretch>
          </p:blipFill>
          <p:spPr bwMode="auto">
            <a:xfrm>
              <a:off x="3678" y="1922"/>
              <a:ext cx="634" cy="612"/>
            </a:xfrm>
            <a:prstGeom prst="rect">
              <a:avLst/>
            </a:prstGeom>
            <a:noFill/>
            <a:ln w="9525">
              <a:noFill/>
              <a:miter lim="800000"/>
              <a:headEnd/>
              <a:tailEnd/>
            </a:ln>
          </p:spPr>
        </p:pic>
        <p:pic>
          <p:nvPicPr>
            <p:cNvPr id="157727" name="Picture 31"/>
            <p:cNvPicPr>
              <a:picLocks noChangeAspect="1" noChangeArrowheads="1"/>
            </p:cNvPicPr>
            <p:nvPr/>
          </p:nvPicPr>
          <p:blipFill>
            <a:blip r:embed="rId27"/>
            <a:srcRect/>
            <a:stretch>
              <a:fillRect/>
            </a:stretch>
          </p:blipFill>
          <p:spPr bwMode="auto">
            <a:xfrm>
              <a:off x="3667" y="2489"/>
              <a:ext cx="634" cy="612"/>
            </a:xfrm>
            <a:prstGeom prst="rect">
              <a:avLst/>
            </a:prstGeom>
            <a:noFill/>
            <a:ln w="9525">
              <a:noFill/>
              <a:miter lim="800000"/>
              <a:headEnd/>
              <a:tailEnd/>
            </a:ln>
          </p:spPr>
        </p:pic>
        <p:pic>
          <p:nvPicPr>
            <p:cNvPr id="157728" name="Picture 32"/>
            <p:cNvPicPr>
              <a:picLocks noChangeAspect="1" noChangeArrowheads="1"/>
            </p:cNvPicPr>
            <p:nvPr/>
          </p:nvPicPr>
          <p:blipFill>
            <a:blip r:embed="rId28"/>
            <a:srcRect/>
            <a:stretch>
              <a:fillRect/>
            </a:stretch>
          </p:blipFill>
          <p:spPr bwMode="auto">
            <a:xfrm>
              <a:off x="3657" y="2994"/>
              <a:ext cx="633" cy="612"/>
            </a:xfrm>
            <a:prstGeom prst="rect">
              <a:avLst/>
            </a:prstGeom>
            <a:noFill/>
            <a:ln w="9525">
              <a:noFill/>
              <a:miter lim="800000"/>
              <a:headEnd/>
              <a:tailEnd/>
            </a:ln>
          </p:spPr>
        </p:pic>
        <p:pic>
          <p:nvPicPr>
            <p:cNvPr id="157729" name="Picture 33"/>
            <p:cNvPicPr>
              <a:picLocks noChangeAspect="1" noChangeArrowheads="1"/>
            </p:cNvPicPr>
            <p:nvPr/>
          </p:nvPicPr>
          <p:blipFill>
            <a:blip r:embed="rId29"/>
            <a:srcRect/>
            <a:stretch>
              <a:fillRect/>
            </a:stretch>
          </p:blipFill>
          <p:spPr bwMode="auto">
            <a:xfrm>
              <a:off x="3644" y="3507"/>
              <a:ext cx="633" cy="612"/>
            </a:xfrm>
            <a:prstGeom prst="rect">
              <a:avLst/>
            </a:prstGeom>
            <a:noFill/>
            <a:ln w="9525">
              <a:noFill/>
              <a:miter lim="800000"/>
              <a:headEnd/>
              <a:tailEnd/>
            </a:ln>
          </p:spPr>
        </p:pic>
      </p:grpSp>
      <p:sp>
        <p:nvSpPr>
          <p:cNvPr id="157730" name="Text Box 34"/>
          <p:cNvSpPr txBox="1">
            <a:spLocks noChangeArrowheads="1"/>
          </p:cNvSpPr>
          <p:nvPr/>
        </p:nvSpPr>
        <p:spPr bwMode="auto">
          <a:xfrm>
            <a:off x="5510213" y="5926138"/>
            <a:ext cx="1822450" cy="641350"/>
          </a:xfrm>
          <a:prstGeom prst="rect">
            <a:avLst/>
          </a:prstGeom>
          <a:noFill/>
          <a:ln w="9525">
            <a:noFill/>
            <a:miter lim="800000"/>
            <a:headEnd/>
            <a:tailEnd/>
          </a:ln>
          <a:effectLst/>
        </p:spPr>
        <p:txBody>
          <a:bodyPr wrap="none">
            <a:prstTxWarp prst="textNoShape">
              <a:avLst/>
            </a:prstTxWarp>
            <a:spAutoFit/>
          </a:bodyPr>
          <a:lstStyle/>
          <a:p>
            <a:r>
              <a:rPr lang="en-US"/>
              <a:t>Ischemic insult</a:t>
            </a:r>
          </a:p>
          <a:p>
            <a:r>
              <a:rPr lang="en-US"/>
              <a:t>(arterial ligation)</a:t>
            </a:r>
          </a:p>
        </p:txBody>
      </p:sp>
      <p:sp>
        <p:nvSpPr>
          <p:cNvPr id="157731" name="Text Box 35"/>
          <p:cNvSpPr txBox="1">
            <a:spLocks noChangeArrowheads="1"/>
          </p:cNvSpPr>
          <p:nvPr/>
        </p:nvSpPr>
        <p:spPr bwMode="auto">
          <a:xfrm>
            <a:off x="1993900" y="5942013"/>
            <a:ext cx="2190750" cy="915987"/>
          </a:xfrm>
          <a:prstGeom prst="rect">
            <a:avLst/>
          </a:prstGeom>
          <a:noFill/>
          <a:ln w="9525">
            <a:noFill/>
            <a:miter lim="800000"/>
            <a:headEnd/>
            <a:tailEnd/>
          </a:ln>
          <a:effectLst/>
        </p:spPr>
        <p:txBody>
          <a:bodyPr wrap="none">
            <a:prstTxWarp prst="textNoShape">
              <a:avLst/>
            </a:prstTxWarp>
            <a:spAutoFit/>
          </a:bodyPr>
          <a:lstStyle/>
          <a:p>
            <a:pPr algn="ctr"/>
            <a:r>
              <a:rPr lang="en-US"/>
              <a:t>Non-ligated </a:t>
            </a:r>
          </a:p>
          <a:p>
            <a:pPr algn="ctr"/>
            <a:r>
              <a:rPr lang="en-US"/>
              <a:t>contralateral control</a:t>
            </a:r>
          </a:p>
          <a:p>
            <a:pPr algn="ctr"/>
            <a:endParaRPr lang="en-US"/>
          </a:p>
        </p:txBody>
      </p:sp>
      <p:sp>
        <p:nvSpPr>
          <p:cNvPr id="157732" name="Rectangle 36"/>
          <p:cNvSpPr>
            <a:spLocks noChangeArrowheads="1"/>
          </p:cNvSpPr>
          <p:nvPr/>
        </p:nvSpPr>
        <p:spPr bwMode="auto">
          <a:xfrm>
            <a:off x="4846638" y="6553200"/>
            <a:ext cx="4298950" cy="304800"/>
          </a:xfrm>
          <a:prstGeom prst="rect">
            <a:avLst/>
          </a:prstGeom>
          <a:noFill/>
          <a:ln w="9525">
            <a:noFill/>
            <a:miter lim="800000"/>
            <a:headEnd/>
            <a:tailEnd/>
          </a:ln>
          <a:effectLst/>
        </p:spPr>
        <p:txBody>
          <a:bodyPr wrap="none">
            <a:prstTxWarp prst="textNoShape">
              <a:avLst/>
            </a:prstTxWarp>
            <a:spAutoFit/>
          </a:bodyPr>
          <a:lstStyle/>
          <a:p>
            <a:r>
              <a:rPr lang="en-US" sz="1400"/>
              <a:t>Bailey, O'Neill, Morris, Peirce, </a:t>
            </a:r>
            <a:r>
              <a:rPr lang="en-US" sz="1400" i="1"/>
              <a:t>Microcirculation</a:t>
            </a:r>
            <a:r>
              <a:rPr lang="en-US" sz="1400"/>
              <a:t>, 2008</a:t>
            </a:r>
          </a:p>
        </p:txBody>
      </p:sp>
      <p:sp>
        <p:nvSpPr>
          <p:cNvPr id="157733" name="AutoShape 37"/>
          <p:cNvSpPr>
            <a:spLocks noChangeArrowheads="1"/>
          </p:cNvSpPr>
          <p:nvPr/>
        </p:nvSpPr>
        <p:spPr bwMode="auto">
          <a:xfrm rot="-4270085">
            <a:off x="5145087" y="2782888"/>
            <a:ext cx="301625" cy="292100"/>
          </a:xfrm>
          <a:prstGeom prst="plus">
            <a:avLst>
              <a:gd name="adj" fmla="val 37894"/>
            </a:avLst>
          </a:prstGeom>
          <a:solidFill>
            <a:srgbClr val="FF0000"/>
          </a:solidFill>
          <a:ln w="9525">
            <a:noFill/>
            <a:miter lim="800000"/>
            <a:headEnd/>
            <a:tailEnd/>
          </a:ln>
          <a:effectLst/>
        </p:spPr>
        <p:txBody>
          <a:bodyPr wrap="none" anchor="ctr">
            <a:prstTxWarp prst="textNoShape">
              <a:avLst/>
            </a:prstTxWarp>
          </a:bodyPr>
          <a:lstStyle/>
          <a:p>
            <a:endParaRPr lang="en-US"/>
          </a:p>
        </p:txBody>
      </p:sp>
      <p:sp>
        <p:nvSpPr>
          <p:cNvPr id="157734" name="Text Box 38"/>
          <p:cNvSpPr txBox="1">
            <a:spLocks noChangeArrowheads="1"/>
          </p:cNvSpPr>
          <p:nvPr/>
        </p:nvSpPr>
        <p:spPr bwMode="auto">
          <a:xfrm>
            <a:off x="2565400" y="2317750"/>
            <a:ext cx="792163" cy="274638"/>
          </a:xfrm>
          <a:prstGeom prst="rect">
            <a:avLst/>
          </a:prstGeom>
          <a:noFill/>
          <a:ln w="9525">
            <a:noFill/>
            <a:miter lim="800000"/>
            <a:headEnd/>
            <a:tailEnd/>
          </a:ln>
          <a:effectLst/>
        </p:spPr>
        <p:txBody>
          <a:bodyPr wrap="none">
            <a:prstTxWarp prst="textNoShape">
              <a:avLst/>
            </a:prstTxWarp>
            <a:spAutoFit/>
          </a:bodyPr>
          <a:lstStyle/>
          <a:p>
            <a:pPr eaLnBrk="0" hangingPunct="0"/>
            <a:r>
              <a:rPr lang="en-US" sz="1200" b="1"/>
              <a:t>C57BL/6</a:t>
            </a:r>
          </a:p>
        </p:txBody>
      </p:sp>
      <p:sp>
        <p:nvSpPr>
          <p:cNvPr id="157735" name="Text Box 39"/>
          <p:cNvSpPr txBox="1">
            <a:spLocks noChangeArrowheads="1"/>
          </p:cNvSpPr>
          <p:nvPr/>
        </p:nvSpPr>
        <p:spPr bwMode="auto">
          <a:xfrm>
            <a:off x="5980113" y="2378075"/>
            <a:ext cx="792162" cy="274638"/>
          </a:xfrm>
          <a:prstGeom prst="rect">
            <a:avLst/>
          </a:prstGeom>
          <a:noFill/>
          <a:ln w="9525">
            <a:noFill/>
            <a:miter lim="800000"/>
            <a:headEnd/>
            <a:tailEnd/>
          </a:ln>
          <a:effectLst/>
        </p:spPr>
        <p:txBody>
          <a:bodyPr wrap="none">
            <a:prstTxWarp prst="textNoShape">
              <a:avLst/>
            </a:prstTxWarp>
            <a:spAutoFit/>
          </a:bodyPr>
          <a:lstStyle/>
          <a:p>
            <a:pPr eaLnBrk="0" hangingPunct="0"/>
            <a:r>
              <a:rPr lang="en-US" sz="1200" b="1"/>
              <a:t>C57BL/6</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srcRect/>
          <a:stretch>
            <a:fillRect/>
          </a:stretch>
        </p:blipFill>
        <p:spPr bwMode="auto">
          <a:xfrm>
            <a:off x="350838" y="1271588"/>
            <a:ext cx="4537075" cy="5399087"/>
          </a:xfrm>
          <a:prstGeom prst="rect">
            <a:avLst/>
          </a:prstGeom>
          <a:noFill/>
          <a:ln w="9525">
            <a:noFill/>
            <a:miter lim="800000"/>
            <a:headEnd/>
            <a:tailEnd/>
          </a:ln>
          <a:effectLst/>
        </p:spPr>
      </p:pic>
      <p:sp>
        <p:nvSpPr>
          <p:cNvPr id="158723" name="Text Box 3"/>
          <p:cNvSpPr txBox="1">
            <a:spLocks noChangeArrowheads="1"/>
          </p:cNvSpPr>
          <p:nvPr/>
        </p:nvSpPr>
        <p:spPr bwMode="auto">
          <a:xfrm>
            <a:off x="520700" y="1403350"/>
            <a:ext cx="1682750" cy="366713"/>
          </a:xfrm>
          <a:prstGeom prst="rect">
            <a:avLst/>
          </a:prstGeom>
          <a:noFill/>
          <a:ln w="9525">
            <a:noFill/>
            <a:miter lim="800000"/>
            <a:headEnd/>
            <a:tailEnd/>
          </a:ln>
          <a:effectLst/>
        </p:spPr>
        <p:txBody>
          <a:bodyPr wrap="none">
            <a:prstTxWarp prst="textNoShape">
              <a:avLst/>
            </a:prstTxWarp>
            <a:spAutoFit/>
          </a:bodyPr>
          <a:lstStyle/>
          <a:p>
            <a:r>
              <a:rPr lang="en-US" b="1">
                <a:solidFill>
                  <a:schemeClr val="bg1"/>
                </a:solidFill>
              </a:rPr>
              <a:t>Sham Control</a:t>
            </a:r>
          </a:p>
        </p:txBody>
      </p:sp>
      <p:sp>
        <p:nvSpPr>
          <p:cNvPr id="158724" name="Text Box 4"/>
          <p:cNvSpPr txBox="1">
            <a:spLocks noChangeArrowheads="1"/>
          </p:cNvSpPr>
          <p:nvPr/>
        </p:nvSpPr>
        <p:spPr bwMode="auto">
          <a:xfrm>
            <a:off x="3516313" y="1403350"/>
            <a:ext cx="996950" cy="366713"/>
          </a:xfrm>
          <a:prstGeom prst="rect">
            <a:avLst/>
          </a:prstGeom>
          <a:noFill/>
          <a:ln w="9525">
            <a:noFill/>
            <a:miter lim="800000"/>
            <a:headEnd/>
            <a:tailEnd/>
          </a:ln>
          <a:effectLst/>
        </p:spPr>
        <p:txBody>
          <a:bodyPr wrap="none">
            <a:prstTxWarp prst="textNoShape">
              <a:avLst/>
            </a:prstTxWarp>
            <a:spAutoFit/>
          </a:bodyPr>
          <a:lstStyle/>
          <a:p>
            <a:r>
              <a:rPr lang="en-US" b="1">
                <a:solidFill>
                  <a:schemeClr val="bg1"/>
                </a:solidFill>
              </a:rPr>
              <a:t>Ligated</a:t>
            </a:r>
          </a:p>
        </p:txBody>
      </p:sp>
      <p:grpSp>
        <p:nvGrpSpPr>
          <p:cNvPr id="158725" name="Group 5"/>
          <p:cNvGrpSpPr>
            <a:grpSpLocks/>
          </p:cNvGrpSpPr>
          <p:nvPr/>
        </p:nvGrpSpPr>
        <p:grpSpPr bwMode="auto">
          <a:xfrm>
            <a:off x="5264150" y="1484313"/>
            <a:ext cx="3673475" cy="4578350"/>
            <a:chOff x="3316" y="935"/>
            <a:chExt cx="2314" cy="2884"/>
          </a:xfrm>
        </p:grpSpPr>
        <p:pic>
          <p:nvPicPr>
            <p:cNvPr id="158726" name="Picture 6"/>
            <p:cNvPicPr>
              <a:picLocks noChangeAspect="1" noChangeArrowheads="1"/>
            </p:cNvPicPr>
            <p:nvPr/>
          </p:nvPicPr>
          <p:blipFill>
            <a:blip r:embed="rId3"/>
            <a:srcRect/>
            <a:stretch>
              <a:fillRect/>
            </a:stretch>
          </p:blipFill>
          <p:spPr bwMode="auto">
            <a:xfrm>
              <a:off x="3316" y="1157"/>
              <a:ext cx="2314" cy="2662"/>
            </a:xfrm>
            <a:prstGeom prst="rect">
              <a:avLst/>
            </a:prstGeom>
            <a:noFill/>
            <a:ln w="9525">
              <a:solidFill>
                <a:schemeClr val="bg1"/>
              </a:solidFill>
              <a:miter lim="800000"/>
              <a:headEnd/>
              <a:tailEnd/>
            </a:ln>
            <a:effectLst/>
          </p:spPr>
        </p:pic>
        <p:sp>
          <p:nvSpPr>
            <p:cNvPr id="158727" name="Text Box 7"/>
            <p:cNvSpPr txBox="1">
              <a:spLocks noChangeArrowheads="1"/>
            </p:cNvSpPr>
            <p:nvPr/>
          </p:nvSpPr>
          <p:spPr bwMode="auto">
            <a:xfrm>
              <a:off x="4222" y="935"/>
              <a:ext cx="628" cy="231"/>
            </a:xfrm>
            <a:prstGeom prst="rect">
              <a:avLst/>
            </a:prstGeom>
            <a:noFill/>
            <a:ln w="9525">
              <a:noFill/>
              <a:miter lim="800000"/>
              <a:headEnd/>
              <a:tailEnd/>
            </a:ln>
            <a:effectLst/>
          </p:spPr>
          <p:txBody>
            <a:bodyPr wrap="none">
              <a:prstTxWarp prst="textNoShape">
                <a:avLst/>
              </a:prstTxWarp>
              <a:spAutoFit/>
            </a:bodyPr>
            <a:lstStyle/>
            <a:p>
              <a:r>
                <a:rPr lang="en-US" b="1"/>
                <a:t>Ligated</a:t>
              </a:r>
            </a:p>
          </p:txBody>
        </p:sp>
      </p:grpSp>
      <p:sp>
        <p:nvSpPr>
          <p:cNvPr id="158728" name="Rectangle 8"/>
          <p:cNvSpPr>
            <a:spLocks noChangeArrowheads="1"/>
          </p:cNvSpPr>
          <p:nvPr/>
        </p:nvSpPr>
        <p:spPr bwMode="auto">
          <a:xfrm>
            <a:off x="427038" y="0"/>
            <a:ext cx="8229600" cy="869950"/>
          </a:xfrm>
          <a:prstGeom prst="rect">
            <a:avLst/>
          </a:prstGeom>
          <a:noFill/>
          <a:ln w="9525">
            <a:noFill/>
            <a:miter lim="800000"/>
            <a:headEnd/>
            <a:tailEnd/>
          </a:ln>
          <a:effectLst/>
        </p:spPr>
        <p:txBody>
          <a:bodyPr anchor="ctr">
            <a:prstTxWarp prst="textNoShape">
              <a:avLst/>
            </a:prstTxWarp>
          </a:bodyPr>
          <a:lstStyle/>
          <a:p>
            <a:pPr algn="ctr"/>
            <a:r>
              <a:rPr lang="en-US" sz="2400" b="1"/>
              <a:t>Capillary Arterialization in Response to Ischemia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9746" name="Picture 2" descr="C18M1LSPINO_10x_Assembled adj 1"/>
          <p:cNvPicPr>
            <a:picLocks noChangeAspect="1" noChangeArrowheads="1"/>
          </p:cNvPicPr>
          <p:nvPr/>
        </p:nvPicPr>
        <p:blipFill>
          <a:blip r:embed="rId2"/>
          <a:srcRect t="25925"/>
          <a:stretch>
            <a:fillRect/>
          </a:stretch>
        </p:blipFill>
        <p:spPr bwMode="auto">
          <a:xfrm>
            <a:off x="331788" y="1733550"/>
            <a:ext cx="3373437" cy="4735513"/>
          </a:xfrm>
          <a:prstGeom prst="rect">
            <a:avLst/>
          </a:prstGeom>
          <a:noFill/>
        </p:spPr>
      </p:pic>
      <p:pic>
        <p:nvPicPr>
          <p:cNvPr id="159747" name="Picture 3" descr="C18M1RSPINO_10x_Assembled adj - 1"/>
          <p:cNvPicPr>
            <a:picLocks noChangeAspect="1" noChangeArrowheads="1"/>
          </p:cNvPicPr>
          <p:nvPr/>
        </p:nvPicPr>
        <p:blipFill>
          <a:blip r:embed="rId3"/>
          <a:srcRect/>
          <a:stretch>
            <a:fillRect/>
          </a:stretch>
        </p:blipFill>
        <p:spPr bwMode="auto">
          <a:xfrm>
            <a:off x="4217988" y="1754188"/>
            <a:ext cx="4724400" cy="4724400"/>
          </a:xfrm>
          <a:prstGeom prst="rect">
            <a:avLst/>
          </a:prstGeom>
          <a:noFill/>
        </p:spPr>
      </p:pic>
      <p:sp>
        <p:nvSpPr>
          <p:cNvPr id="159748" name="Text Box 4"/>
          <p:cNvSpPr txBox="1">
            <a:spLocks noChangeArrowheads="1"/>
          </p:cNvSpPr>
          <p:nvPr/>
        </p:nvSpPr>
        <p:spPr bwMode="auto">
          <a:xfrm>
            <a:off x="1196975" y="1741488"/>
            <a:ext cx="1682750" cy="366712"/>
          </a:xfrm>
          <a:prstGeom prst="rect">
            <a:avLst/>
          </a:prstGeom>
          <a:noFill/>
          <a:ln w="9525">
            <a:noFill/>
            <a:miter lim="800000"/>
            <a:headEnd/>
            <a:tailEnd/>
          </a:ln>
          <a:effectLst/>
        </p:spPr>
        <p:txBody>
          <a:bodyPr wrap="none">
            <a:prstTxWarp prst="textNoShape">
              <a:avLst/>
            </a:prstTxWarp>
            <a:spAutoFit/>
          </a:bodyPr>
          <a:lstStyle/>
          <a:p>
            <a:r>
              <a:rPr lang="en-US" b="1">
                <a:solidFill>
                  <a:schemeClr val="bg1"/>
                </a:solidFill>
              </a:rPr>
              <a:t>Sham Control</a:t>
            </a:r>
          </a:p>
        </p:txBody>
      </p:sp>
      <p:sp>
        <p:nvSpPr>
          <p:cNvPr id="159749" name="Text Box 5"/>
          <p:cNvSpPr txBox="1">
            <a:spLocks noChangeArrowheads="1"/>
          </p:cNvSpPr>
          <p:nvPr/>
        </p:nvSpPr>
        <p:spPr bwMode="auto">
          <a:xfrm>
            <a:off x="6243638" y="1730375"/>
            <a:ext cx="996950" cy="366713"/>
          </a:xfrm>
          <a:prstGeom prst="rect">
            <a:avLst/>
          </a:prstGeom>
          <a:noFill/>
          <a:ln w="9525">
            <a:noFill/>
            <a:miter lim="800000"/>
            <a:headEnd/>
            <a:tailEnd/>
          </a:ln>
          <a:effectLst/>
        </p:spPr>
        <p:txBody>
          <a:bodyPr wrap="none">
            <a:prstTxWarp prst="textNoShape">
              <a:avLst/>
            </a:prstTxWarp>
            <a:spAutoFit/>
          </a:bodyPr>
          <a:lstStyle/>
          <a:p>
            <a:r>
              <a:rPr lang="en-US" b="1">
                <a:solidFill>
                  <a:schemeClr val="bg1"/>
                </a:solidFill>
              </a:rPr>
              <a:t>Ligated</a:t>
            </a:r>
          </a:p>
        </p:txBody>
      </p:sp>
      <p:sp>
        <p:nvSpPr>
          <p:cNvPr id="159750" name="Rectangle 6"/>
          <p:cNvSpPr>
            <a:spLocks noChangeArrowheads="1"/>
          </p:cNvSpPr>
          <p:nvPr/>
        </p:nvSpPr>
        <p:spPr bwMode="auto">
          <a:xfrm>
            <a:off x="427038" y="0"/>
            <a:ext cx="8229600" cy="869950"/>
          </a:xfrm>
          <a:prstGeom prst="rect">
            <a:avLst/>
          </a:prstGeom>
          <a:noFill/>
          <a:ln w="9525">
            <a:noFill/>
            <a:miter lim="800000"/>
            <a:headEnd/>
            <a:tailEnd/>
          </a:ln>
          <a:effectLst/>
        </p:spPr>
        <p:txBody>
          <a:bodyPr anchor="ctr">
            <a:prstTxWarp prst="textNoShape">
              <a:avLst/>
            </a:prstTxWarp>
          </a:bodyPr>
          <a:lstStyle/>
          <a:p>
            <a:pPr algn="ctr"/>
            <a:r>
              <a:rPr lang="en-US" sz="2400" b="1"/>
              <a:t>Capillary Arterialization in Response to Ischemia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90466" name="Object 2"/>
          <p:cNvGraphicFramePr>
            <a:graphicFrameLocks noChangeAspect="1"/>
          </p:cNvGraphicFramePr>
          <p:nvPr/>
        </p:nvGraphicFramePr>
        <p:xfrm>
          <a:off x="4613275" y="2090738"/>
          <a:ext cx="4262438" cy="4297362"/>
        </p:xfrm>
        <a:graphic>
          <a:graphicData uri="http://schemas.openxmlformats.org/presentationml/2006/ole">
            <p:oleObj spid="_x0000_s199682" name="Bitmap Image" r:id="rId3" imgW="3962743" imgH="3962743" progId="">
              <p:embed/>
            </p:oleObj>
          </a:graphicData>
        </a:graphic>
      </p:graphicFrame>
      <p:graphicFrame>
        <p:nvGraphicFramePr>
          <p:cNvPr id="190467" name="Object 3"/>
          <p:cNvGraphicFramePr>
            <a:graphicFrameLocks noChangeAspect="1"/>
          </p:cNvGraphicFramePr>
          <p:nvPr/>
        </p:nvGraphicFramePr>
        <p:xfrm>
          <a:off x="293688" y="2078038"/>
          <a:ext cx="4294187" cy="4356100"/>
        </p:xfrm>
        <a:graphic>
          <a:graphicData uri="http://schemas.openxmlformats.org/presentationml/2006/ole">
            <p:oleObj spid="_x0000_s199683" name="Bitmap Image" r:id="rId4" imgW="3962743" imgH="3985605" progId="">
              <p:embed/>
            </p:oleObj>
          </a:graphicData>
        </a:graphic>
      </p:graphicFrame>
      <p:sp>
        <p:nvSpPr>
          <p:cNvPr id="190468" name="Rectangle 4"/>
          <p:cNvSpPr>
            <a:spLocks noChangeArrowheads="1"/>
          </p:cNvSpPr>
          <p:nvPr/>
        </p:nvSpPr>
        <p:spPr bwMode="auto">
          <a:xfrm>
            <a:off x="427038" y="184150"/>
            <a:ext cx="8229600" cy="1143000"/>
          </a:xfrm>
          <a:prstGeom prst="rect">
            <a:avLst/>
          </a:prstGeom>
          <a:noFill/>
          <a:ln w="9525">
            <a:noFill/>
            <a:miter lim="800000"/>
            <a:headEnd/>
            <a:tailEnd/>
          </a:ln>
          <a:effectLst/>
        </p:spPr>
        <p:txBody>
          <a:bodyPr anchor="ctr">
            <a:prstTxWarp prst="textNoShape">
              <a:avLst/>
            </a:prstTxWarp>
          </a:bodyPr>
          <a:lstStyle/>
          <a:p>
            <a:pPr algn="ctr"/>
            <a:r>
              <a:rPr lang="en-US" sz="4000" b="1">
                <a:solidFill>
                  <a:srgbClr val="0000CC"/>
                </a:solidFill>
              </a:rPr>
              <a:t>Angiogenesis?</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123825" y="66675"/>
            <a:ext cx="8893175" cy="762000"/>
          </a:xfrm>
          <a:prstGeom prst="rect">
            <a:avLst/>
          </a:prstGeom>
          <a:noFill/>
          <a:ln w="9525">
            <a:noFill/>
            <a:miter lim="800000"/>
            <a:headEnd/>
            <a:tailEnd/>
          </a:ln>
          <a:effectLst/>
        </p:spPr>
        <p:txBody>
          <a:bodyPr>
            <a:prstTxWarp prst="textNoShape">
              <a:avLst/>
            </a:prstTxWarp>
            <a:spAutoFit/>
          </a:bodyPr>
          <a:lstStyle/>
          <a:p>
            <a:pPr algn="ctr">
              <a:spcBef>
                <a:spcPct val="50000"/>
              </a:spcBef>
              <a:buFont typeface="Wingdings" pitchFamily="-65" charset="2"/>
              <a:buNone/>
            </a:pPr>
            <a:r>
              <a:rPr lang="en-US" sz="4400" b="1">
                <a:solidFill>
                  <a:srgbClr val="0000CC"/>
                </a:solidFill>
              </a:rPr>
              <a:t>What do we </a:t>
            </a:r>
            <a:r>
              <a:rPr lang="en-US" sz="2400" b="1">
                <a:solidFill>
                  <a:srgbClr val="0000CC"/>
                </a:solidFill>
              </a:rPr>
              <a:t>(think we)</a:t>
            </a:r>
            <a:r>
              <a:rPr lang="en-US" sz="4400" b="1">
                <a:solidFill>
                  <a:srgbClr val="0000CC"/>
                </a:solidFill>
              </a:rPr>
              <a:t> know?</a:t>
            </a:r>
          </a:p>
        </p:txBody>
      </p:sp>
      <p:sp>
        <p:nvSpPr>
          <p:cNvPr id="160771" name="Text Box 3"/>
          <p:cNvSpPr txBox="1">
            <a:spLocks noChangeArrowheads="1"/>
          </p:cNvSpPr>
          <p:nvPr/>
        </p:nvSpPr>
        <p:spPr bwMode="auto">
          <a:xfrm>
            <a:off x="0" y="1225550"/>
            <a:ext cx="9144000" cy="457200"/>
          </a:xfrm>
          <a:prstGeom prst="rect">
            <a:avLst/>
          </a:prstGeom>
          <a:noFill/>
          <a:ln w="9525">
            <a:noFill/>
            <a:miter lim="800000"/>
            <a:headEnd/>
            <a:tailEnd/>
          </a:ln>
          <a:effectLst/>
        </p:spPr>
        <p:txBody>
          <a:bodyPr>
            <a:prstTxWarp prst="textNoShape">
              <a:avLst/>
            </a:prstTxWarp>
            <a:spAutoFit/>
          </a:bodyPr>
          <a:lstStyle/>
          <a:p>
            <a:r>
              <a:rPr lang="en-US" sz="2400" b="1" dirty="0">
                <a:solidFill>
                  <a:srgbClr val="FF0000"/>
                </a:solidFill>
              </a:rPr>
              <a:t>  Monocytes</a:t>
            </a:r>
            <a:r>
              <a:rPr lang="en-US" sz="2400" b="1" dirty="0"/>
              <a:t> are important in </a:t>
            </a:r>
            <a:r>
              <a:rPr lang="en-US" sz="2400" b="1" dirty="0" err="1"/>
              <a:t>arteriogenesis</a:t>
            </a:r>
            <a:r>
              <a:rPr lang="en-US" sz="2400" b="1" dirty="0"/>
              <a:t> </a:t>
            </a:r>
            <a:endParaRPr lang="en-US" sz="2400" b="1" dirty="0">
              <a:solidFill>
                <a:srgbClr val="FF0000"/>
              </a:solidFill>
            </a:endParaRPr>
          </a:p>
        </p:txBody>
      </p:sp>
      <p:pic>
        <p:nvPicPr>
          <p:cNvPr id="160772" name="Picture 4"/>
          <p:cNvPicPr>
            <a:picLocks noChangeAspect="1" noChangeArrowheads="1"/>
          </p:cNvPicPr>
          <p:nvPr/>
        </p:nvPicPr>
        <p:blipFill>
          <a:blip r:embed="rId3"/>
          <a:srcRect b="50433"/>
          <a:stretch>
            <a:fillRect/>
          </a:stretch>
        </p:blipFill>
        <p:spPr bwMode="auto">
          <a:xfrm>
            <a:off x="1406525" y="2452688"/>
            <a:ext cx="2197100" cy="1722437"/>
          </a:xfrm>
          <a:prstGeom prst="rect">
            <a:avLst/>
          </a:prstGeom>
          <a:noFill/>
          <a:ln w="9525">
            <a:noFill/>
            <a:miter lim="800000"/>
            <a:headEnd/>
            <a:tailEnd/>
          </a:ln>
          <a:effectLst/>
        </p:spPr>
      </p:pic>
      <p:sp>
        <p:nvSpPr>
          <p:cNvPr id="160773" name="Text Box 5"/>
          <p:cNvSpPr txBox="1">
            <a:spLocks noChangeArrowheads="1"/>
          </p:cNvSpPr>
          <p:nvPr/>
        </p:nvSpPr>
        <p:spPr bwMode="auto">
          <a:xfrm>
            <a:off x="1606550" y="2103438"/>
            <a:ext cx="1809750" cy="366712"/>
          </a:xfrm>
          <a:prstGeom prst="rect">
            <a:avLst/>
          </a:prstGeom>
          <a:noFill/>
          <a:ln w="9525">
            <a:noFill/>
            <a:miter lim="800000"/>
            <a:headEnd/>
            <a:tailEnd/>
          </a:ln>
          <a:effectLst/>
        </p:spPr>
        <p:txBody>
          <a:bodyPr wrap="none">
            <a:prstTxWarp prst="textNoShape">
              <a:avLst/>
            </a:prstTxWarp>
            <a:spAutoFit/>
          </a:bodyPr>
          <a:lstStyle/>
          <a:p>
            <a:r>
              <a:rPr lang="en-US"/>
              <a:t>Wildtype mouse</a:t>
            </a:r>
          </a:p>
        </p:txBody>
      </p:sp>
      <p:pic>
        <p:nvPicPr>
          <p:cNvPr id="160774" name="Picture 6"/>
          <p:cNvPicPr>
            <a:picLocks noChangeAspect="1" noChangeArrowheads="1"/>
          </p:cNvPicPr>
          <p:nvPr/>
        </p:nvPicPr>
        <p:blipFill>
          <a:blip r:embed="rId3"/>
          <a:srcRect t="51028"/>
          <a:stretch>
            <a:fillRect/>
          </a:stretch>
        </p:blipFill>
        <p:spPr bwMode="auto">
          <a:xfrm>
            <a:off x="1419225" y="4492625"/>
            <a:ext cx="2197100" cy="1701800"/>
          </a:xfrm>
          <a:prstGeom prst="rect">
            <a:avLst/>
          </a:prstGeom>
          <a:noFill/>
          <a:ln w="9525">
            <a:noFill/>
            <a:miter lim="800000"/>
            <a:headEnd/>
            <a:tailEnd/>
          </a:ln>
          <a:effectLst/>
        </p:spPr>
      </p:pic>
      <p:sp>
        <p:nvSpPr>
          <p:cNvPr id="160775" name="Text Box 7"/>
          <p:cNvSpPr txBox="1">
            <a:spLocks noChangeArrowheads="1"/>
          </p:cNvSpPr>
          <p:nvPr/>
        </p:nvSpPr>
        <p:spPr bwMode="auto">
          <a:xfrm>
            <a:off x="1247775" y="4187825"/>
            <a:ext cx="2520950" cy="366713"/>
          </a:xfrm>
          <a:prstGeom prst="rect">
            <a:avLst/>
          </a:prstGeom>
          <a:noFill/>
          <a:ln w="9525">
            <a:noFill/>
            <a:miter lim="800000"/>
            <a:headEnd/>
            <a:tailEnd/>
          </a:ln>
          <a:effectLst/>
        </p:spPr>
        <p:txBody>
          <a:bodyPr wrap="none">
            <a:prstTxWarp prst="textNoShape">
              <a:avLst/>
            </a:prstTxWarp>
            <a:spAutoFit/>
          </a:bodyPr>
          <a:lstStyle/>
          <a:p>
            <a:r>
              <a:rPr lang="en-US"/>
              <a:t>CD-44-deficient mouse</a:t>
            </a:r>
          </a:p>
        </p:txBody>
      </p:sp>
      <p:sp>
        <p:nvSpPr>
          <p:cNvPr id="160776" name="Text Box 8"/>
          <p:cNvSpPr txBox="1">
            <a:spLocks noChangeArrowheads="1"/>
          </p:cNvSpPr>
          <p:nvPr/>
        </p:nvSpPr>
        <p:spPr bwMode="auto">
          <a:xfrm>
            <a:off x="2770188" y="2846388"/>
            <a:ext cx="2012950" cy="641350"/>
          </a:xfrm>
          <a:prstGeom prst="rect">
            <a:avLst/>
          </a:prstGeom>
          <a:noFill/>
          <a:ln w="9525">
            <a:noFill/>
            <a:miter lim="800000"/>
            <a:headEnd/>
            <a:tailEnd/>
          </a:ln>
          <a:effectLst/>
        </p:spPr>
        <p:txBody>
          <a:bodyPr wrap="none">
            <a:prstTxWarp prst="textNoShape">
              <a:avLst/>
            </a:prstTxWarp>
            <a:spAutoFit/>
          </a:bodyPr>
          <a:lstStyle/>
          <a:p>
            <a:r>
              <a:rPr lang="en-US" b="1">
                <a:solidFill>
                  <a:srgbClr val="990000"/>
                </a:solidFill>
              </a:rPr>
              <a:t>CD11b (+)</a:t>
            </a:r>
          </a:p>
          <a:p>
            <a:r>
              <a:rPr lang="en-US" b="1">
                <a:solidFill>
                  <a:srgbClr val="990000"/>
                </a:solidFill>
              </a:rPr>
              <a:t>cells accumulate</a:t>
            </a:r>
          </a:p>
        </p:txBody>
      </p:sp>
      <p:sp>
        <p:nvSpPr>
          <p:cNvPr id="160777" name="Text Box 9"/>
          <p:cNvSpPr txBox="1">
            <a:spLocks noChangeArrowheads="1"/>
          </p:cNvSpPr>
          <p:nvPr/>
        </p:nvSpPr>
        <p:spPr bwMode="auto">
          <a:xfrm>
            <a:off x="1023938" y="6275388"/>
            <a:ext cx="2894012" cy="304800"/>
          </a:xfrm>
          <a:prstGeom prst="rect">
            <a:avLst/>
          </a:prstGeom>
          <a:noFill/>
          <a:ln w="9525">
            <a:noFill/>
            <a:miter lim="800000"/>
            <a:headEnd/>
            <a:tailEnd/>
          </a:ln>
          <a:effectLst/>
        </p:spPr>
        <p:txBody>
          <a:bodyPr wrap="none">
            <a:prstTxWarp prst="textNoShape">
              <a:avLst/>
            </a:prstTxWarp>
            <a:spAutoFit/>
          </a:bodyPr>
          <a:lstStyle/>
          <a:p>
            <a:r>
              <a:rPr lang="en-US" sz="1400"/>
              <a:t>van Royen et al., </a:t>
            </a:r>
            <a:r>
              <a:rPr lang="en-US" sz="1400" i="1"/>
              <a:t>Circulation</a:t>
            </a:r>
            <a:r>
              <a:rPr lang="en-US" sz="1400"/>
              <a:t>, 2004</a:t>
            </a:r>
          </a:p>
        </p:txBody>
      </p:sp>
      <p:graphicFrame>
        <p:nvGraphicFramePr>
          <p:cNvPr id="160778" name="Object 10"/>
          <p:cNvGraphicFramePr>
            <a:graphicFrameLocks noChangeAspect="1"/>
          </p:cNvGraphicFramePr>
          <p:nvPr/>
        </p:nvGraphicFramePr>
        <p:xfrm>
          <a:off x="4970463" y="2155825"/>
          <a:ext cx="3817937" cy="3355975"/>
        </p:xfrm>
        <a:graphic>
          <a:graphicData uri="http://schemas.openxmlformats.org/presentationml/2006/ole">
            <p:oleObj spid="_x0000_s160778" name="Bitmap Image" r:id="rId4" imgW="5608806" imgH="4930567" progId="">
              <p:embed/>
            </p:oleObj>
          </a:graphicData>
        </a:graphic>
      </p:graphicFrame>
      <p:sp>
        <p:nvSpPr>
          <p:cNvPr id="160779" name="Text Box 11"/>
          <p:cNvSpPr txBox="1">
            <a:spLocks noChangeArrowheads="1"/>
          </p:cNvSpPr>
          <p:nvPr/>
        </p:nvSpPr>
        <p:spPr bwMode="auto">
          <a:xfrm>
            <a:off x="6076950" y="5584825"/>
            <a:ext cx="1828800" cy="366713"/>
          </a:xfrm>
          <a:prstGeom prst="rect">
            <a:avLst/>
          </a:prstGeom>
          <a:noFill/>
          <a:ln w="9525">
            <a:noFill/>
            <a:miter lim="800000"/>
            <a:headEnd/>
            <a:tailEnd/>
          </a:ln>
          <a:effectLst/>
        </p:spPr>
        <p:txBody>
          <a:bodyPr wrap="none">
            <a:prstTxWarp prst="textNoShape">
              <a:avLst/>
            </a:prstTxWarp>
            <a:spAutoFit/>
          </a:bodyPr>
          <a:lstStyle/>
          <a:p>
            <a:r>
              <a:rPr lang="en-US" b="1">
                <a:solidFill>
                  <a:srgbClr val="009900"/>
                </a:solidFill>
              </a:rPr>
              <a:t>CD11b (+) cells</a:t>
            </a:r>
          </a:p>
        </p:txBody>
      </p:sp>
      <p:sp>
        <p:nvSpPr>
          <p:cNvPr id="160780" name="Text Box 12"/>
          <p:cNvSpPr txBox="1">
            <a:spLocks noChangeArrowheads="1"/>
          </p:cNvSpPr>
          <p:nvPr/>
        </p:nvSpPr>
        <p:spPr bwMode="auto">
          <a:xfrm>
            <a:off x="6034088" y="5889625"/>
            <a:ext cx="1930400" cy="366713"/>
          </a:xfrm>
          <a:prstGeom prst="rect">
            <a:avLst/>
          </a:prstGeom>
          <a:noFill/>
          <a:ln w="9525">
            <a:noFill/>
            <a:miter lim="800000"/>
            <a:headEnd/>
            <a:tailEnd/>
          </a:ln>
          <a:effectLst/>
        </p:spPr>
        <p:txBody>
          <a:bodyPr wrap="none">
            <a:prstTxWarp prst="textNoShape">
              <a:avLst/>
            </a:prstTxWarp>
            <a:spAutoFit/>
          </a:bodyPr>
          <a:lstStyle/>
          <a:p>
            <a:r>
              <a:rPr lang="en-US" b="1">
                <a:solidFill>
                  <a:srgbClr val="FF0000"/>
                </a:solidFill>
              </a:rPr>
              <a:t>SMA (+) vessels</a:t>
            </a:r>
          </a:p>
        </p:txBody>
      </p:sp>
      <p:sp>
        <p:nvSpPr>
          <p:cNvPr id="160781" name="Text Box 13"/>
          <p:cNvSpPr txBox="1">
            <a:spLocks noChangeArrowheads="1"/>
          </p:cNvSpPr>
          <p:nvPr/>
        </p:nvSpPr>
        <p:spPr bwMode="auto">
          <a:xfrm>
            <a:off x="4837113" y="6553200"/>
            <a:ext cx="4306887" cy="304800"/>
          </a:xfrm>
          <a:prstGeom prst="rect">
            <a:avLst/>
          </a:prstGeom>
          <a:noFill/>
          <a:ln w="9525">
            <a:noFill/>
            <a:miter lim="800000"/>
            <a:headEnd/>
            <a:tailEnd/>
          </a:ln>
          <a:effectLst/>
        </p:spPr>
        <p:txBody>
          <a:bodyPr wrap="none">
            <a:prstTxWarp prst="textNoShape">
              <a:avLst/>
            </a:prstTxWarp>
            <a:spAutoFit/>
          </a:bodyPr>
          <a:lstStyle/>
          <a:p>
            <a:r>
              <a:rPr lang="en-US" sz="1400"/>
              <a:t>Bailey*, Thorne*, Peirce, </a:t>
            </a:r>
            <a:r>
              <a:rPr lang="en-US" sz="1400" i="1"/>
              <a:t>Ann. Biomedical Eng</a:t>
            </a:r>
            <a:r>
              <a:rPr lang="en-US" sz="1400"/>
              <a:t>, 2007</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2818" name="Picture 2"/>
          <p:cNvPicPr>
            <a:picLocks noChangeAspect="1" noChangeArrowheads="1"/>
          </p:cNvPicPr>
          <p:nvPr/>
        </p:nvPicPr>
        <p:blipFill>
          <a:blip r:embed="rId2"/>
          <a:srcRect l="9174" t="5290" r="8385" b="6140"/>
          <a:stretch>
            <a:fillRect/>
          </a:stretch>
        </p:blipFill>
        <p:spPr bwMode="auto">
          <a:xfrm>
            <a:off x="855663" y="3138488"/>
            <a:ext cx="3206750" cy="3205162"/>
          </a:xfrm>
          <a:prstGeom prst="rect">
            <a:avLst/>
          </a:prstGeom>
          <a:noFill/>
        </p:spPr>
      </p:pic>
      <p:sp>
        <p:nvSpPr>
          <p:cNvPr id="162819" name="Text Box 3"/>
          <p:cNvSpPr txBox="1">
            <a:spLocks noChangeArrowheads="1"/>
          </p:cNvSpPr>
          <p:nvPr/>
        </p:nvSpPr>
        <p:spPr bwMode="auto">
          <a:xfrm>
            <a:off x="0" y="6553200"/>
            <a:ext cx="4160838" cy="304800"/>
          </a:xfrm>
          <a:prstGeom prst="rect">
            <a:avLst/>
          </a:prstGeom>
          <a:noFill/>
          <a:ln w="9525">
            <a:noFill/>
            <a:miter lim="800000"/>
            <a:headEnd/>
            <a:tailEnd/>
          </a:ln>
          <a:effectLst/>
        </p:spPr>
        <p:txBody>
          <a:bodyPr wrap="none">
            <a:prstTxWarp prst="textNoShape">
              <a:avLst/>
            </a:prstTxWarp>
            <a:spAutoFit/>
          </a:bodyPr>
          <a:lstStyle/>
          <a:p>
            <a:r>
              <a:rPr lang="en-US" sz="1400"/>
              <a:t>Amos*, Bailey*, Peirce, </a:t>
            </a:r>
            <a:r>
              <a:rPr lang="en-US" sz="1400" i="1"/>
              <a:t>Ann. Plastic Surgery</a:t>
            </a:r>
            <a:r>
              <a:rPr lang="en-US" sz="1400"/>
              <a:t>, 2008</a:t>
            </a:r>
          </a:p>
        </p:txBody>
      </p:sp>
      <p:sp>
        <p:nvSpPr>
          <p:cNvPr id="162820" name="Text Box 4"/>
          <p:cNvSpPr txBox="1">
            <a:spLocks noChangeArrowheads="1"/>
          </p:cNvSpPr>
          <p:nvPr/>
        </p:nvSpPr>
        <p:spPr bwMode="auto">
          <a:xfrm rot="-24636744">
            <a:off x="5522119" y="6206332"/>
            <a:ext cx="1123950" cy="246062"/>
          </a:xfrm>
          <a:prstGeom prst="rect">
            <a:avLst/>
          </a:prstGeom>
          <a:noFill/>
          <a:ln w="9525">
            <a:noFill/>
            <a:miter lim="800000"/>
            <a:headEnd/>
            <a:tailEnd/>
          </a:ln>
        </p:spPr>
        <p:txBody>
          <a:bodyPr>
            <a:prstTxWarp prst="textNoShape">
              <a:avLst/>
            </a:prstTxWarp>
          </a:bodyPr>
          <a:lstStyle/>
          <a:p>
            <a:pPr algn="r"/>
            <a:r>
              <a:rPr lang="en-US" sz="900" b="1">
                <a:solidFill>
                  <a:srgbClr val="000000"/>
                </a:solidFill>
              </a:rPr>
              <a:t>Collagen Type 1</a:t>
            </a:r>
            <a:endParaRPr lang="en-US" b="1"/>
          </a:p>
        </p:txBody>
      </p:sp>
      <p:grpSp>
        <p:nvGrpSpPr>
          <p:cNvPr id="162821" name="Group 5"/>
          <p:cNvGrpSpPr>
            <a:grpSpLocks/>
          </p:cNvGrpSpPr>
          <p:nvPr/>
        </p:nvGrpSpPr>
        <p:grpSpPr bwMode="auto">
          <a:xfrm>
            <a:off x="5608638" y="3473450"/>
            <a:ext cx="2284412" cy="2432050"/>
            <a:chOff x="3239" y="1098"/>
            <a:chExt cx="2047" cy="1452"/>
          </a:xfrm>
        </p:grpSpPr>
        <p:grpSp>
          <p:nvGrpSpPr>
            <p:cNvPr id="162822" name="Group 6"/>
            <p:cNvGrpSpPr>
              <a:grpSpLocks/>
            </p:cNvGrpSpPr>
            <p:nvPr/>
          </p:nvGrpSpPr>
          <p:grpSpPr bwMode="auto">
            <a:xfrm>
              <a:off x="3239" y="1229"/>
              <a:ext cx="2043" cy="1191"/>
              <a:chOff x="3239" y="1229"/>
              <a:chExt cx="2121" cy="1191"/>
            </a:xfrm>
          </p:grpSpPr>
          <p:sp>
            <p:nvSpPr>
              <p:cNvPr id="162823" name="Line 7"/>
              <p:cNvSpPr>
                <a:spLocks noChangeShapeType="1"/>
              </p:cNvSpPr>
              <p:nvPr/>
            </p:nvSpPr>
            <p:spPr bwMode="auto">
              <a:xfrm>
                <a:off x="3239" y="2419"/>
                <a:ext cx="2121" cy="1"/>
              </a:xfrm>
              <a:prstGeom prst="line">
                <a:avLst/>
              </a:prstGeom>
              <a:noFill/>
              <a:ln w="0">
                <a:solidFill>
                  <a:schemeClr val="bg2"/>
                </a:solidFill>
                <a:prstDash val="sysDot"/>
                <a:round/>
                <a:headEnd/>
                <a:tailEnd/>
              </a:ln>
            </p:spPr>
            <p:txBody>
              <a:bodyPr>
                <a:prstTxWarp prst="textNoShape">
                  <a:avLst/>
                </a:prstTxWarp>
              </a:bodyPr>
              <a:lstStyle/>
              <a:p>
                <a:endParaRPr lang="en-US"/>
              </a:p>
            </p:txBody>
          </p:sp>
          <p:sp>
            <p:nvSpPr>
              <p:cNvPr id="162824" name="Line 8"/>
              <p:cNvSpPr>
                <a:spLocks noChangeShapeType="1"/>
              </p:cNvSpPr>
              <p:nvPr/>
            </p:nvSpPr>
            <p:spPr bwMode="auto">
              <a:xfrm>
                <a:off x="3239" y="2289"/>
                <a:ext cx="2121" cy="1"/>
              </a:xfrm>
              <a:prstGeom prst="line">
                <a:avLst/>
              </a:prstGeom>
              <a:noFill/>
              <a:ln w="0">
                <a:solidFill>
                  <a:schemeClr val="bg2"/>
                </a:solidFill>
                <a:prstDash val="sysDot"/>
                <a:round/>
                <a:headEnd/>
                <a:tailEnd/>
              </a:ln>
            </p:spPr>
            <p:txBody>
              <a:bodyPr>
                <a:prstTxWarp prst="textNoShape">
                  <a:avLst/>
                </a:prstTxWarp>
              </a:bodyPr>
              <a:lstStyle/>
              <a:p>
                <a:endParaRPr lang="en-US"/>
              </a:p>
            </p:txBody>
          </p:sp>
          <p:sp>
            <p:nvSpPr>
              <p:cNvPr id="162825" name="Line 9"/>
              <p:cNvSpPr>
                <a:spLocks noChangeShapeType="1"/>
              </p:cNvSpPr>
              <p:nvPr/>
            </p:nvSpPr>
            <p:spPr bwMode="auto">
              <a:xfrm>
                <a:off x="3239" y="2154"/>
                <a:ext cx="2121" cy="1"/>
              </a:xfrm>
              <a:prstGeom prst="line">
                <a:avLst/>
              </a:prstGeom>
              <a:noFill/>
              <a:ln w="0">
                <a:solidFill>
                  <a:schemeClr val="bg2"/>
                </a:solidFill>
                <a:prstDash val="sysDot"/>
                <a:round/>
                <a:headEnd/>
                <a:tailEnd/>
              </a:ln>
            </p:spPr>
            <p:txBody>
              <a:bodyPr>
                <a:prstTxWarp prst="textNoShape">
                  <a:avLst/>
                </a:prstTxWarp>
              </a:bodyPr>
              <a:lstStyle/>
              <a:p>
                <a:endParaRPr lang="en-US"/>
              </a:p>
            </p:txBody>
          </p:sp>
          <p:sp>
            <p:nvSpPr>
              <p:cNvPr id="162826" name="Line 10"/>
              <p:cNvSpPr>
                <a:spLocks noChangeShapeType="1"/>
              </p:cNvSpPr>
              <p:nvPr/>
            </p:nvSpPr>
            <p:spPr bwMode="auto">
              <a:xfrm>
                <a:off x="3239" y="2024"/>
                <a:ext cx="2121" cy="1"/>
              </a:xfrm>
              <a:prstGeom prst="line">
                <a:avLst/>
              </a:prstGeom>
              <a:noFill/>
              <a:ln w="0">
                <a:solidFill>
                  <a:schemeClr val="bg2"/>
                </a:solidFill>
                <a:prstDash val="sysDot"/>
                <a:round/>
                <a:headEnd/>
                <a:tailEnd/>
              </a:ln>
            </p:spPr>
            <p:txBody>
              <a:bodyPr>
                <a:prstTxWarp prst="textNoShape">
                  <a:avLst/>
                </a:prstTxWarp>
              </a:bodyPr>
              <a:lstStyle/>
              <a:p>
                <a:endParaRPr lang="en-US"/>
              </a:p>
            </p:txBody>
          </p:sp>
          <p:sp>
            <p:nvSpPr>
              <p:cNvPr id="162827" name="Line 11"/>
              <p:cNvSpPr>
                <a:spLocks noChangeShapeType="1"/>
              </p:cNvSpPr>
              <p:nvPr/>
            </p:nvSpPr>
            <p:spPr bwMode="auto">
              <a:xfrm>
                <a:off x="3239" y="1889"/>
                <a:ext cx="2121" cy="1"/>
              </a:xfrm>
              <a:prstGeom prst="line">
                <a:avLst/>
              </a:prstGeom>
              <a:noFill/>
              <a:ln w="0">
                <a:solidFill>
                  <a:schemeClr val="bg2"/>
                </a:solidFill>
                <a:prstDash val="sysDot"/>
                <a:round/>
                <a:headEnd/>
                <a:tailEnd/>
              </a:ln>
            </p:spPr>
            <p:txBody>
              <a:bodyPr>
                <a:prstTxWarp prst="textNoShape">
                  <a:avLst/>
                </a:prstTxWarp>
              </a:bodyPr>
              <a:lstStyle/>
              <a:p>
                <a:endParaRPr lang="en-US"/>
              </a:p>
            </p:txBody>
          </p:sp>
          <p:sp>
            <p:nvSpPr>
              <p:cNvPr id="162828" name="Line 12"/>
              <p:cNvSpPr>
                <a:spLocks noChangeShapeType="1"/>
              </p:cNvSpPr>
              <p:nvPr/>
            </p:nvSpPr>
            <p:spPr bwMode="auto">
              <a:xfrm>
                <a:off x="3239" y="1759"/>
                <a:ext cx="2121" cy="1"/>
              </a:xfrm>
              <a:prstGeom prst="line">
                <a:avLst/>
              </a:prstGeom>
              <a:noFill/>
              <a:ln w="0">
                <a:solidFill>
                  <a:schemeClr val="bg2"/>
                </a:solidFill>
                <a:prstDash val="sysDot"/>
                <a:round/>
                <a:headEnd/>
                <a:tailEnd/>
              </a:ln>
            </p:spPr>
            <p:txBody>
              <a:bodyPr>
                <a:prstTxWarp prst="textNoShape">
                  <a:avLst/>
                </a:prstTxWarp>
              </a:bodyPr>
              <a:lstStyle/>
              <a:p>
                <a:endParaRPr lang="en-US"/>
              </a:p>
            </p:txBody>
          </p:sp>
          <p:sp>
            <p:nvSpPr>
              <p:cNvPr id="162829" name="Line 13"/>
              <p:cNvSpPr>
                <a:spLocks noChangeShapeType="1"/>
              </p:cNvSpPr>
              <p:nvPr/>
            </p:nvSpPr>
            <p:spPr bwMode="auto">
              <a:xfrm>
                <a:off x="3239" y="1624"/>
                <a:ext cx="2121" cy="1"/>
              </a:xfrm>
              <a:prstGeom prst="line">
                <a:avLst/>
              </a:prstGeom>
              <a:noFill/>
              <a:ln w="0">
                <a:solidFill>
                  <a:schemeClr val="bg2"/>
                </a:solidFill>
                <a:prstDash val="sysDot"/>
                <a:round/>
                <a:headEnd/>
                <a:tailEnd/>
              </a:ln>
            </p:spPr>
            <p:txBody>
              <a:bodyPr>
                <a:prstTxWarp prst="textNoShape">
                  <a:avLst/>
                </a:prstTxWarp>
              </a:bodyPr>
              <a:lstStyle/>
              <a:p>
                <a:endParaRPr lang="en-US"/>
              </a:p>
            </p:txBody>
          </p:sp>
          <p:sp>
            <p:nvSpPr>
              <p:cNvPr id="162830" name="Line 14"/>
              <p:cNvSpPr>
                <a:spLocks noChangeShapeType="1"/>
              </p:cNvSpPr>
              <p:nvPr/>
            </p:nvSpPr>
            <p:spPr bwMode="auto">
              <a:xfrm>
                <a:off x="3239" y="1494"/>
                <a:ext cx="2121" cy="1"/>
              </a:xfrm>
              <a:prstGeom prst="line">
                <a:avLst/>
              </a:prstGeom>
              <a:noFill/>
              <a:ln w="0">
                <a:solidFill>
                  <a:schemeClr val="bg2"/>
                </a:solidFill>
                <a:prstDash val="sysDot"/>
                <a:round/>
                <a:headEnd/>
                <a:tailEnd/>
              </a:ln>
            </p:spPr>
            <p:txBody>
              <a:bodyPr>
                <a:prstTxWarp prst="textNoShape">
                  <a:avLst/>
                </a:prstTxWarp>
              </a:bodyPr>
              <a:lstStyle/>
              <a:p>
                <a:endParaRPr lang="en-US"/>
              </a:p>
            </p:txBody>
          </p:sp>
          <p:sp>
            <p:nvSpPr>
              <p:cNvPr id="162831" name="Line 15"/>
              <p:cNvSpPr>
                <a:spLocks noChangeShapeType="1"/>
              </p:cNvSpPr>
              <p:nvPr/>
            </p:nvSpPr>
            <p:spPr bwMode="auto">
              <a:xfrm>
                <a:off x="3239" y="1359"/>
                <a:ext cx="2121" cy="1"/>
              </a:xfrm>
              <a:prstGeom prst="line">
                <a:avLst/>
              </a:prstGeom>
              <a:noFill/>
              <a:ln w="0">
                <a:solidFill>
                  <a:schemeClr val="bg2"/>
                </a:solidFill>
                <a:prstDash val="sysDot"/>
                <a:round/>
                <a:headEnd/>
                <a:tailEnd/>
              </a:ln>
            </p:spPr>
            <p:txBody>
              <a:bodyPr>
                <a:prstTxWarp prst="textNoShape">
                  <a:avLst/>
                </a:prstTxWarp>
              </a:bodyPr>
              <a:lstStyle/>
              <a:p>
                <a:endParaRPr lang="en-US"/>
              </a:p>
            </p:txBody>
          </p:sp>
          <p:sp>
            <p:nvSpPr>
              <p:cNvPr id="162832" name="Line 16"/>
              <p:cNvSpPr>
                <a:spLocks noChangeShapeType="1"/>
              </p:cNvSpPr>
              <p:nvPr/>
            </p:nvSpPr>
            <p:spPr bwMode="auto">
              <a:xfrm>
                <a:off x="3239" y="1229"/>
                <a:ext cx="2121" cy="1"/>
              </a:xfrm>
              <a:prstGeom prst="line">
                <a:avLst/>
              </a:prstGeom>
              <a:noFill/>
              <a:ln w="0">
                <a:solidFill>
                  <a:schemeClr val="bg2"/>
                </a:solidFill>
                <a:prstDash val="sysDot"/>
                <a:round/>
                <a:headEnd/>
                <a:tailEnd/>
              </a:ln>
            </p:spPr>
            <p:txBody>
              <a:bodyPr>
                <a:prstTxWarp prst="textNoShape">
                  <a:avLst/>
                </a:prstTxWarp>
              </a:bodyPr>
              <a:lstStyle/>
              <a:p>
                <a:endParaRPr lang="en-US"/>
              </a:p>
            </p:txBody>
          </p:sp>
        </p:grpSp>
        <p:sp>
          <p:nvSpPr>
            <p:cNvPr id="162833" name="Rectangle 17"/>
            <p:cNvSpPr>
              <a:spLocks noChangeArrowheads="1"/>
            </p:cNvSpPr>
            <p:nvPr/>
          </p:nvSpPr>
          <p:spPr bwMode="auto">
            <a:xfrm>
              <a:off x="3240" y="1098"/>
              <a:ext cx="2046" cy="1452"/>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grpSp>
      <p:sp>
        <p:nvSpPr>
          <p:cNvPr id="162834" name="Text Box 18"/>
          <p:cNvSpPr txBox="1">
            <a:spLocks noChangeArrowheads="1"/>
          </p:cNvSpPr>
          <p:nvPr/>
        </p:nvSpPr>
        <p:spPr bwMode="auto">
          <a:xfrm>
            <a:off x="6542088" y="4289425"/>
            <a:ext cx="247650" cy="325438"/>
          </a:xfrm>
          <a:prstGeom prst="rect">
            <a:avLst/>
          </a:prstGeom>
          <a:noFill/>
          <a:ln w="9525">
            <a:noFill/>
            <a:miter lim="800000"/>
            <a:headEnd/>
            <a:tailEnd/>
          </a:ln>
        </p:spPr>
        <p:txBody>
          <a:bodyPr>
            <a:prstTxWarp prst="textNoShape">
              <a:avLst/>
            </a:prstTxWarp>
          </a:bodyPr>
          <a:lstStyle/>
          <a:p>
            <a:r>
              <a:rPr lang="en-US" sz="2400">
                <a:solidFill>
                  <a:srgbClr val="000000"/>
                </a:solidFill>
              </a:rPr>
              <a:t>*</a:t>
            </a:r>
            <a:endParaRPr lang="en-US"/>
          </a:p>
        </p:txBody>
      </p:sp>
      <p:sp>
        <p:nvSpPr>
          <p:cNvPr id="162835" name="Text Box 19"/>
          <p:cNvSpPr txBox="1">
            <a:spLocks noChangeArrowheads="1"/>
          </p:cNvSpPr>
          <p:nvPr/>
        </p:nvSpPr>
        <p:spPr bwMode="auto">
          <a:xfrm rot="10800000">
            <a:off x="4968875" y="3436938"/>
            <a:ext cx="387350" cy="2505075"/>
          </a:xfrm>
          <a:prstGeom prst="rect">
            <a:avLst/>
          </a:prstGeom>
          <a:noFill/>
          <a:ln w="9525">
            <a:noFill/>
            <a:miter lim="800000"/>
            <a:headEnd/>
            <a:tailEnd/>
          </a:ln>
        </p:spPr>
        <p:txBody>
          <a:bodyPr vert="eaVert">
            <a:prstTxWarp prst="textNoShape">
              <a:avLst/>
            </a:prstTxWarp>
          </a:bodyPr>
          <a:lstStyle/>
          <a:p>
            <a:pPr algn="ctr"/>
            <a:r>
              <a:rPr lang="en-US" sz="1400">
                <a:solidFill>
                  <a:srgbClr val="000000"/>
                </a:solidFill>
              </a:rPr>
              <a:t>% of cells adhered</a:t>
            </a:r>
            <a:endParaRPr lang="en-US" sz="1400"/>
          </a:p>
        </p:txBody>
      </p:sp>
      <p:sp>
        <p:nvSpPr>
          <p:cNvPr id="162836" name="Rectangle 20"/>
          <p:cNvSpPr>
            <a:spLocks noChangeArrowheads="1"/>
          </p:cNvSpPr>
          <p:nvPr/>
        </p:nvSpPr>
        <p:spPr bwMode="auto">
          <a:xfrm>
            <a:off x="6165850" y="4384675"/>
            <a:ext cx="360363" cy="1525588"/>
          </a:xfrm>
          <a:prstGeom prst="rect">
            <a:avLst/>
          </a:prstGeom>
          <a:solidFill>
            <a:srgbClr val="FFCC00"/>
          </a:solidFill>
          <a:ln w="6350">
            <a:solidFill>
              <a:srgbClr val="000000"/>
            </a:solidFill>
            <a:miter lim="800000"/>
            <a:headEnd/>
            <a:tailEnd/>
          </a:ln>
        </p:spPr>
        <p:txBody>
          <a:bodyPr>
            <a:prstTxWarp prst="textNoShape">
              <a:avLst/>
            </a:prstTxWarp>
          </a:bodyPr>
          <a:lstStyle/>
          <a:p>
            <a:endParaRPr lang="en-US"/>
          </a:p>
        </p:txBody>
      </p:sp>
      <p:sp>
        <p:nvSpPr>
          <p:cNvPr id="162837" name="Rectangle 21"/>
          <p:cNvSpPr>
            <a:spLocks noChangeArrowheads="1"/>
          </p:cNvSpPr>
          <p:nvPr/>
        </p:nvSpPr>
        <p:spPr bwMode="auto">
          <a:xfrm>
            <a:off x="6529388" y="5046663"/>
            <a:ext cx="360362" cy="863600"/>
          </a:xfrm>
          <a:prstGeom prst="rect">
            <a:avLst/>
          </a:prstGeom>
          <a:solidFill>
            <a:srgbClr val="FFCC00"/>
          </a:solidFill>
          <a:ln w="9525">
            <a:noFill/>
            <a:miter lim="800000"/>
            <a:headEnd/>
            <a:tailEnd/>
          </a:ln>
        </p:spPr>
        <p:txBody>
          <a:bodyPr>
            <a:prstTxWarp prst="textNoShape">
              <a:avLst/>
            </a:prstTxWarp>
          </a:bodyPr>
          <a:lstStyle/>
          <a:p>
            <a:endParaRPr lang="en-US"/>
          </a:p>
        </p:txBody>
      </p:sp>
      <p:sp>
        <p:nvSpPr>
          <p:cNvPr id="162838" name="Rectangle 22"/>
          <p:cNvSpPr>
            <a:spLocks noChangeArrowheads="1"/>
          </p:cNvSpPr>
          <p:nvPr/>
        </p:nvSpPr>
        <p:spPr bwMode="auto">
          <a:xfrm>
            <a:off x="6529388" y="5046663"/>
            <a:ext cx="360362" cy="863600"/>
          </a:xfrm>
          <a:prstGeom prst="rect">
            <a:avLst/>
          </a:prstGeom>
          <a:noFill/>
          <a:ln w="6350">
            <a:solidFill>
              <a:srgbClr val="000000"/>
            </a:solidFill>
            <a:miter lim="800000"/>
            <a:headEnd/>
            <a:tailEnd/>
          </a:ln>
        </p:spPr>
        <p:txBody>
          <a:bodyPr>
            <a:prstTxWarp prst="textNoShape">
              <a:avLst/>
            </a:prstTxWarp>
          </a:bodyPr>
          <a:lstStyle/>
          <a:p>
            <a:endParaRPr lang="en-US"/>
          </a:p>
        </p:txBody>
      </p:sp>
      <p:sp>
        <p:nvSpPr>
          <p:cNvPr id="162839" name="Rectangle 23"/>
          <p:cNvSpPr>
            <a:spLocks noChangeArrowheads="1"/>
          </p:cNvSpPr>
          <p:nvPr/>
        </p:nvSpPr>
        <p:spPr bwMode="auto">
          <a:xfrm>
            <a:off x="6889750" y="5176838"/>
            <a:ext cx="354013" cy="733425"/>
          </a:xfrm>
          <a:prstGeom prst="rect">
            <a:avLst/>
          </a:prstGeom>
          <a:solidFill>
            <a:srgbClr val="FFCC00"/>
          </a:solidFill>
          <a:ln w="9525">
            <a:noFill/>
            <a:miter lim="800000"/>
            <a:headEnd/>
            <a:tailEnd/>
          </a:ln>
        </p:spPr>
        <p:txBody>
          <a:bodyPr>
            <a:prstTxWarp prst="textNoShape">
              <a:avLst/>
            </a:prstTxWarp>
          </a:bodyPr>
          <a:lstStyle/>
          <a:p>
            <a:endParaRPr lang="en-US"/>
          </a:p>
        </p:txBody>
      </p:sp>
      <p:sp>
        <p:nvSpPr>
          <p:cNvPr id="162840" name="Rectangle 24"/>
          <p:cNvSpPr>
            <a:spLocks noChangeArrowheads="1"/>
          </p:cNvSpPr>
          <p:nvPr/>
        </p:nvSpPr>
        <p:spPr bwMode="auto">
          <a:xfrm>
            <a:off x="6889750" y="5176838"/>
            <a:ext cx="354013" cy="733425"/>
          </a:xfrm>
          <a:prstGeom prst="rect">
            <a:avLst/>
          </a:prstGeom>
          <a:noFill/>
          <a:ln w="6350">
            <a:solidFill>
              <a:srgbClr val="000000"/>
            </a:solidFill>
            <a:miter lim="800000"/>
            <a:headEnd/>
            <a:tailEnd/>
          </a:ln>
        </p:spPr>
        <p:txBody>
          <a:bodyPr>
            <a:prstTxWarp prst="textNoShape">
              <a:avLst/>
            </a:prstTxWarp>
          </a:bodyPr>
          <a:lstStyle/>
          <a:p>
            <a:endParaRPr lang="en-US"/>
          </a:p>
        </p:txBody>
      </p:sp>
      <p:sp>
        <p:nvSpPr>
          <p:cNvPr id="162841" name="Rectangle 25"/>
          <p:cNvSpPr>
            <a:spLocks noChangeArrowheads="1"/>
          </p:cNvSpPr>
          <p:nvPr/>
        </p:nvSpPr>
        <p:spPr bwMode="auto">
          <a:xfrm>
            <a:off x="7243763" y="4987925"/>
            <a:ext cx="360362" cy="922338"/>
          </a:xfrm>
          <a:prstGeom prst="rect">
            <a:avLst/>
          </a:prstGeom>
          <a:solidFill>
            <a:srgbClr val="FFCC00"/>
          </a:solidFill>
          <a:ln w="9525">
            <a:noFill/>
            <a:miter lim="800000"/>
            <a:headEnd/>
            <a:tailEnd/>
          </a:ln>
        </p:spPr>
        <p:txBody>
          <a:bodyPr>
            <a:prstTxWarp prst="textNoShape">
              <a:avLst/>
            </a:prstTxWarp>
          </a:bodyPr>
          <a:lstStyle/>
          <a:p>
            <a:endParaRPr lang="en-US"/>
          </a:p>
        </p:txBody>
      </p:sp>
      <p:sp>
        <p:nvSpPr>
          <p:cNvPr id="162842" name="Rectangle 26"/>
          <p:cNvSpPr>
            <a:spLocks noChangeArrowheads="1"/>
          </p:cNvSpPr>
          <p:nvPr/>
        </p:nvSpPr>
        <p:spPr bwMode="auto">
          <a:xfrm>
            <a:off x="7243763" y="4987925"/>
            <a:ext cx="360362" cy="922338"/>
          </a:xfrm>
          <a:prstGeom prst="rect">
            <a:avLst/>
          </a:prstGeom>
          <a:noFill/>
          <a:ln w="6350">
            <a:solidFill>
              <a:srgbClr val="000000"/>
            </a:solidFill>
            <a:miter lim="800000"/>
            <a:headEnd/>
            <a:tailEnd/>
          </a:ln>
        </p:spPr>
        <p:txBody>
          <a:bodyPr>
            <a:prstTxWarp prst="textNoShape">
              <a:avLst/>
            </a:prstTxWarp>
          </a:bodyPr>
          <a:lstStyle/>
          <a:p>
            <a:endParaRPr lang="en-US"/>
          </a:p>
        </p:txBody>
      </p:sp>
      <p:grpSp>
        <p:nvGrpSpPr>
          <p:cNvPr id="162843" name="Group 27"/>
          <p:cNvGrpSpPr>
            <a:grpSpLocks/>
          </p:cNvGrpSpPr>
          <p:nvPr/>
        </p:nvGrpSpPr>
        <p:grpSpPr bwMode="auto">
          <a:xfrm>
            <a:off x="5810250" y="5495925"/>
            <a:ext cx="355600" cy="414338"/>
            <a:chOff x="3389" y="2306"/>
            <a:chExt cx="201" cy="247"/>
          </a:xfrm>
        </p:grpSpPr>
        <p:sp>
          <p:nvSpPr>
            <p:cNvPr id="162844" name="Rectangle 28"/>
            <p:cNvSpPr>
              <a:spLocks noChangeArrowheads="1"/>
            </p:cNvSpPr>
            <p:nvPr/>
          </p:nvSpPr>
          <p:spPr bwMode="auto">
            <a:xfrm>
              <a:off x="3389" y="2423"/>
              <a:ext cx="201" cy="130"/>
            </a:xfrm>
            <a:prstGeom prst="rect">
              <a:avLst/>
            </a:prstGeom>
            <a:solidFill>
              <a:srgbClr val="FFFFFF"/>
            </a:solidFill>
            <a:ln w="6350">
              <a:solidFill>
                <a:srgbClr val="000000"/>
              </a:solidFill>
              <a:miter lim="800000"/>
              <a:headEnd/>
              <a:tailEnd/>
            </a:ln>
          </p:spPr>
          <p:txBody>
            <a:bodyPr>
              <a:prstTxWarp prst="textNoShape">
                <a:avLst/>
              </a:prstTxWarp>
            </a:bodyPr>
            <a:lstStyle/>
            <a:p>
              <a:endParaRPr lang="en-US"/>
            </a:p>
          </p:txBody>
        </p:sp>
        <p:sp>
          <p:nvSpPr>
            <p:cNvPr id="162845" name="Line 29"/>
            <p:cNvSpPr>
              <a:spLocks noChangeShapeType="1"/>
            </p:cNvSpPr>
            <p:nvPr/>
          </p:nvSpPr>
          <p:spPr bwMode="auto">
            <a:xfrm flipV="1">
              <a:off x="3489" y="2306"/>
              <a:ext cx="1" cy="117"/>
            </a:xfrm>
            <a:prstGeom prst="line">
              <a:avLst/>
            </a:prstGeom>
            <a:noFill/>
            <a:ln w="6350">
              <a:solidFill>
                <a:srgbClr val="000000"/>
              </a:solidFill>
              <a:round/>
              <a:headEnd/>
              <a:tailEnd/>
            </a:ln>
          </p:spPr>
          <p:txBody>
            <a:bodyPr>
              <a:prstTxWarp prst="textNoShape">
                <a:avLst/>
              </a:prstTxWarp>
            </a:bodyPr>
            <a:lstStyle/>
            <a:p>
              <a:endParaRPr lang="en-US"/>
            </a:p>
          </p:txBody>
        </p:sp>
        <p:sp>
          <p:nvSpPr>
            <p:cNvPr id="162846" name="Line 30"/>
            <p:cNvSpPr>
              <a:spLocks noChangeShapeType="1"/>
            </p:cNvSpPr>
            <p:nvPr/>
          </p:nvSpPr>
          <p:spPr bwMode="auto">
            <a:xfrm>
              <a:off x="3475" y="2306"/>
              <a:ext cx="32" cy="1"/>
            </a:xfrm>
            <a:prstGeom prst="line">
              <a:avLst/>
            </a:prstGeom>
            <a:noFill/>
            <a:ln w="6350">
              <a:solidFill>
                <a:srgbClr val="000000"/>
              </a:solidFill>
              <a:round/>
              <a:headEnd/>
              <a:tailEnd/>
            </a:ln>
          </p:spPr>
          <p:txBody>
            <a:bodyPr>
              <a:prstTxWarp prst="textNoShape">
                <a:avLst/>
              </a:prstTxWarp>
            </a:bodyPr>
            <a:lstStyle/>
            <a:p>
              <a:endParaRPr lang="en-US"/>
            </a:p>
          </p:txBody>
        </p:sp>
      </p:grpSp>
      <p:sp>
        <p:nvSpPr>
          <p:cNvPr id="162847" name="Line 31"/>
          <p:cNvSpPr>
            <a:spLocks noChangeShapeType="1"/>
          </p:cNvSpPr>
          <p:nvPr/>
        </p:nvSpPr>
        <p:spPr bwMode="auto">
          <a:xfrm flipV="1">
            <a:off x="6354763" y="3503613"/>
            <a:ext cx="1587" cy="881062"/>
          </a:xfrm>
          <a:prstGeom prst="line">
            <a:avLst/>
          </a:prstGeom>
          <a:noFill/>
          <a:ln w="6350">
            <a:solidFill>
              <a:srgbClr val="000000"/>
            </a:solidFill>
            <a:round/>
            <a:headEnd/>
            <a:tailEnd/>
          </a:ln>
        </p:spPr>
        <p:txBody>
          <a:bodyPr>
            <a:prstTxWarp prst="textNoShape">
              <a:avLst/>
            </a:prstTxWarp>
          </a:bodyPr>
          <a:lstStyle/>
          <a:p>
            <a:endParaRPr lang="en-US"/>
          </a:p>
        </p:txBody>
      </p:sp>
      <p:sp>
        <p:nvSpPr>
          <p:cNvPr id="162848" name="Line 32"/>
          <p:cNvSpPr>
            <a:spLocks noChangeShapeType="1"/>
          </p:cNvSpPr>
          <p:nvPr/>
        </p:nvSpPr>
        <p:spPr bwMode="auto">
          <a:xfrm>
            <a:off x="6327775" y="3503613"/>
            <a:ext cx="58738" cy="1587"/>
          </a:xfrm>
          <a:prstGeom prst="line">
            <a:avLst/>
          </a:prstGeom>
          <a:noFill/>
          <a:ln w="6350">
            <a:solidFill>
              <a:srgbClr val="000000"/>
            </a:solidFill>
            <a:round/>
            <a:headEnd/>
            <a:tailEnd/>
          </a:ln>
        </p:spPr>
        <p:txBody>
          <a:bodyPr>
            <a:prstTxWarp prst="textNoShape">
              <a:avLst/>
            </a:prstTxWarp>
          </a:bodyPr>
          <a:lstStyle/>
          <a:p>
            <a:endParaRPr lang="en-US"/>
          </a:p>
        </p:txBody>
      </p:sp>
      <p:sp>
        <p:nvSpPr>
          <p:cNvPr id="162849" name="Line 33"/>
          <p:cNvSpPr>
            <a:spLocks noChangeShapeType="1"/>
          </p:cNvSpPr>
          <p:nvPr/>
        </p:nvSpPr>
        <p:spPr bwMode="auto">
          <a:xfrm flipV="1">
            <a:off x="6705600" y="4595813"/>
            <a:ext cx="1588" cy="450850"/>
          </a:xfrm>
          <a:prstGeom prst="line">
            <a:avLst/>
          </a:prstGeom>
          <a:noFill/>
          <a:ln w="6350">
            <a:solidFill>
              <a:srgbClr val="000000"/>
            </a:solidFill>
            <a:round/>
            <a:headEnd/>
            <a:tailEnd/>
          </a:ln>
        </p:spPr>
        <p:txBody>
          <a:bodyPr>
            <a:prstTxWarp prst="textNoShape">
              <a:avLst/>
            </a:prstTxWarp>
          </a:bodyPr>
          <a:lstStyle/>
          <a:p>
            <a:endParaRPr lang="en-US"/>
          </a:p>
        </p:txBody>
      </p:sp>
      <p:sp>
        <p:nvSpPr>
          <p:cNvPr id="162850" name="Line 34"/>
          <p:cNvSpPr>
            <a:spLocks noChangeShapeType="1"/>
          </p:cNvSpPr>
          <p:nvPr/>
        </p:nvSpPr>
        <p:spPr bwMode="auto">
          <a:xfrm>
            <a:off x="6681788" y="4595813"/>
            <a:ext cx="55562" cy="1587"/>
          </a:xfrm>
          <a:prstGeom prst="line">
            <a:avLst/>
          </a:prstGeom>
          <a:noFill/>
          <a:ln w="6350">
            <a:solidFill>
              <a:srgbClr val="000000"/>
            </a:solidFill>
            <a:round/>
            <a:headEnd/>
            <a:tailEnd/>
          </a:ln>
        </p:spPr>
        <p:txBody>
          <a:bodyPr>
            <a:prstTxWarp prst="textNoShape">
              <a:avLst/>
            </a:prstTxWarp>
          </a:bodyPr>
          <a:lstStyle/>
          <a:p>
            <a:endParaRPr lang="en-US"/>
          </a:p>
        </p:txBody>
      </p:sp>
      <p:sp>
        <p:nvSpPr>
          <p:cNvPr id="162851" name="Line 35"/>
          <p:cNvSpPr>
            <a:spLocks noChangeShapeType="1"/>
          </p:cNvSpPr>
          <p:nvPr/>
        </p:nvSpPr>
        <p:spPr bwMode="auto">
          <a:xfrm flipV="1">
            <a:off x="7067550" y="4630738"/>
            <a:ext cx="1588" cy="546100"/>
          </a:xfrm>
          <a:prstGeom prst="line">
            <a:avLst/>
          </a:prstGeom>
          <a:noFill/>
          <a:ln w="6350">
            <a:solidFill>
              <a:srgbClr val="000000"/>
            </a:solidFill>
            <a:round/>
            <a:headEnd/>
            <a:tailEnd/>
          </a:ln>
        </p:spPr>
        <p:txBody>
          <a:bodyPr>
            <a:prstTxWarp prst="textNoShape">
              <a:avLst/>
            </a:prstTxWarp>
          </a:bodyPr>
          <a:lstStyle/>
          <a:p>
            <a:endParaRPr lang="en-US"/>
          </a:p>
        </p:txBody>
      </p:sp>
      <p:sp>
        <p:nvSpPr>
          <p:cNvPr id="162852" name="Line 36"/>
          <p:cNvSpPr>
            <a:spLocks noChangeShapeType="1"/>
          </p:cNvSpPr>
          <p:nvPr/>
        </p:nvSpPr>
        <p:spPr bwMode="auto">
          <a:xfrm>
            <a:off x="7040563" y="4630738"/>
            <a:ext cx="58737" cy="1587"/>
          </a:xfrm>
          <a:prstGeom prst="line">
            <a:avLst/>
          </a:prstGeom>
          <a:noFill/>
          <a:ln w="6350">
            <a:solidFill>
              <a:srgbClr val="000000"/>
            </a:solidFill>
            <a:round/>
            <a:headEnd/>
            <a:tailEnd/>
          </a:ln>
        </p:spPr>
        <p:txBody>
          <a:bodyPr>
            <a:prstTxWarp prst="textNoShape">
              <a:avLst/>
            </a:prstTxWarp>
          </a:bodyPr>
          <a:lstStyle/>
          <a:p>
            <a:endParaRPr lang="en-US"/>
          </a:p>
        </p:txBody>
      </p:sp>
      <p:sp>
        <p:nvSpPr>
          <p:cNvPr id="162853" name="Line 37"/>
          <p:cNvSpPr>
            <a:spLocks noChangeShapeType="1"/>
          </p:cNvSpPr>
          <p:nvPr/>
        </p:nvSpPr>
        <p:spPr bwMode="auto">
          <a:xfrm flipV="1">
            <a:off x="7421563" y="4254500"/>
            <a:ext cx="1587" cy="733425"/>
          </a:xfrm>
          <a:prstGeom prst="line">
            <a:avLst/>
          </a:prstGeom>
          <a:noFill/>
          <a:ln w="6350">
            <a:solidFill>
              <a:srgbClr val="000000"/>
            </a:solidFill>
            <a:round/>
            <a:headEnd/>
            <a:tailEnd/>
          </a:ln>
        </p:spPr>
        <p:txBody>
          <a:bodyPr>
            <a:prstTxWarp prst="textNoShape">
              <a:avLst/>
            </a:prstTxWarp>
          </a:bodyPr>
          <a:lstStyle/>
          <a:p>
            <a:endParaRPr lang="en-US"/>
          </a:p>
        </p:txBody>
      </p:sp>
      <p:sp>
        <p:nvSpPr>
          <p:cNvPr id="162854" name="Line 38"/>
          <p:cNvSpPr>
            <a:spLocks noChangeShapeType="1"/>
          </p:cNvSpPr>
          <p:nvPr/>
        </p:nvSpPr>
        <p:spPr bwMode="auto">
          <a:xfrm>
            <a:off x="7396163" y="4254500"/>
            <a:ext cx="57150" cy="15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62855" name="Rectangle 39"/>
          <p:cNvSpPr>
            <a:spLocks noChangeArrowheads="1"/>
          </p:cNvSpPr>
          <p:nvPr/>
        </p:nvSpPr>
        <p:spPr bwMode="auto">
          <a:xfrm>
            <a:off x="5468938" y="5845175"/>
            <a:ext cx="635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0</a:t>
            </a:r>
            <a:endParaRPr lang="en-US"/>
          </a:p>
        </p:txBody>
      </p:sp>
      <p:sp>
        <p:nvSpPr>
          <p:cNvPr id="162856" name="Rectangle 40"/>
          <p:cNvSpPr>
            <a:spLocks noChangeArrowheads="1"/>
          </p:cNvSpPr>
          <p:nvPr/>
        </p:nvSpPr>
        <p:spPr bwMode="auto">
          <a:xfrm>
            <a:off x="5413375" y="5621338"/>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10</a:t>
            </a:r>
            <a:endParaRPr lang="en-US"/>
          </a:p>
        </p:txBody>
      </p:sp>
      <p:sp>
        <p:nvSpPr>
          <p:cNvPr id="162857" name="Rectangle 41"/>
          <p:cNvSpPr>
            <a:spLocks noChangeArrowheads="1"/>
          </p:cNvSpPr>
          <p:nvPr/>
        </p:nvSpPr>
        <p:spPr bwMode="auto">
          <a:xfrm>
            <a:off x="5413375" y="5402263"/>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20</a:t>
            </a:r>
            <a:endParaRPr lang="en-US"/>
          </a:p>
        </p:txBody>
      </p:sp>
      <p:sp>
        <p:nvSpPr>
          <p:cNvPr id="162858" name="Rectangle 42"/>
          <p:cNvSpPr>
            <a:spLocks noChangeArrowheads="1"/>
          </p:cNvSpPr>
          <p:nvPr/>
        </p:nvSpPr>
        <p:spPr bwMode="auto">
          <a:xfrm>
            <a:off x="5413375" y="5176838"/>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30</a:t>
            </a:r>
            <a:endParaRPr lang="en-US"/>
          </a:p>
        </p:txBody>
      </p:sp>
      <p:sp>
        <p:nvSpPr>
          <p:cNvPr id="162859" name="Rectangle 43"/>
          <p:cNvSpPr>
            <a:spLocks noChangeArrowheads="1"/>
          </p:cNvSpPr>
          <p:nvPr/>
        </p:nvSpPr>
        <p:spPr bwMode="auto">
          <a:xfrm>
            <a:off x="5413375" y="4959350"/>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40</a:t>
            </a:r>
            <a:endParaRPr lang="en-US"/>
          </a:p>
        </p:txBody>
      </p:sp>
      <p:sp>
        <p:nvSpPr>
          <p:cNvPr id="162860" name="Rectangle 44"/>
          <p:cNvSpPr>
            <a:spLocks noChangeArrowheads="1"/>
          </p:cNvSpPr>
          <p:nvPr/>
        </p:nvSpPr>
        <p:spPr bwMode="auto">
          <a:xfrm>
            <a:off x="5413375" y="4732338"/>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50</a:t>
            </a:r>
            <a:endParaRPr lang="en-US"/>
          </a:p>
        </p:txBody>
      </p:sp>
      <p:sp>
        <p:nvSpPr>
          <p:cNvPr id="162861" name="Rectangle 45"/>
          <p:cNvSpPr>
            <a:spLocks noChangeArrowheads="1"/>
          </p:cNvSpPr>
          <p:nvPr/>
        </p:nvSpPr>
        <p:spPr bwMode="auto">
          <a:xfrm>
            <a:off x="5413375" y="4514850"/>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60</a:t>
            </a:r>
            <a:endParaRPr lang="en-US"/>
          </a:p>
        </p:txBody>
      </p:sp>
      <p:sp>
        <p:nvSpPr>
          <p:cNvPr id="162862" name="Rectangle 46"/>
          <p:cNvSpPr>
            <a:spLocks noChangeArrowheads="1"/>
          </p:cNvSpPr>
          <p:nvPr/>
        </p:nvSpPr>
        <p:spPr bwMode="auto">
          <a:xfrm>
            <a:off x="5413375" y="4289425"/>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70</a:t>
            </a:r>
            <a:endParaRPr lang="en-US"/>
          </a:p>
        </p:txBody>
      </p:sp>
      <p:sp>
        <p:nvSpPr>
          <p:cNvPr id="162863" name="Rectangle 47"/>
          <p:cNvSpPr>
            <a:spLocks noChangeArrowheads="1"/>
          </p:cNvSpPr>
          <p:nvPr/>
        </p:nvSpPr>
        <p:spPr bwMode="auto">
          <a:xfrm>
            <a:off x="5413375" y="4071938"/>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80</a:t>
            </a:r>
            <a:endParaRPr lang="en-US"/>
          </a:p>
        </p:txBody>
      </p:sp>
      <p:sp>
        <p:nvSpPr>
          <p:cNvPr id="162864" name="Rectangle 48"/>
          <p:cNvSpPr>
            <a:spLocks noChangeArrowheads="1"/>
          </p:cNvSpPr>
          <p:nvPr/>
        </p:nvSpPr>
        <p:spPr bwMode="auto">
          <a:xfrm>
            <a:off x="5413375" y="3844925"/>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90</a:t>
            </a:r>
            <a:endParaRPr lang="en-US"/>
          </a:p>
        </p:txBody>
      </p:sp>
      <p:sp>
        <p:nvSpPr>
          <p:cNvPr id="162865" name="Rectangle 49"/>
          <p:cNvSpPr>
            <a:spLocks noChangeArrowheads="1"/>
          </p:cNvSpPr>
          <p:nvPr/>
        </p:nvSpPr>
        <p:spPr bwMode="auto">
          <a:xfrm>
            <a:off x="5356225" y="3627438"/>
            <a:ext cx="1905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100</a:t>
            </a:r>
            <a:endParaRPr lang="en-US"/>
          </a:p>
        </p:txBody>
      </p:sp>
      <p:sp>
        <p:nvSpPr>
          <p:cNvPr id="162866" name="Rectangle 50"/>
          <p:cNvSpPr>
            <a:spLocks noChangeArrowheads="1"/>
          </p:cNvSpPr>
          <p:nvPr/>
        </p:nvSpPr>
        <p:spPr bwMode="auto">
          <a:xfrm>
            <a:off x="5356225" y="3403600"/>
            <a:ext cx="1905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000000"/>
                </a:solidFill>
              </a:rPr>
              <a:t>110</a:t>
            </a:r>
            <a:endParaRPr lang="en-US"/>
          </a:p>
        </p:txBody>
      </p:sp>
      <p:sp>
        <p:nvSpPr>
          <p:cNvPr id="162867" name="Text Box 51"/>
          <p:cNvSpPr txBox="1">
            <a:spLocks noChangeArrowheads="1"/>
          </p:cNvSpPr>
          <p:nvPr/>
        </p:nvSpPr>
        <p:spPr bwMode="auto">
          <a:xfrm rot="-24636744">
            <a:off x="6076950" y="6080125"/>
            <a:ext cx="868363" cy="246063"/>
          </a:xfrm>
          <a:prstGeom prst="rect">
            <a:avLst/>
          </a:prstGeom>
          <a:noFill/>
          <a:ln w="9525">
            <a:noFill/>
            <a:miter lim="800000"/>
            <a:headEnd/>
            <a:tailEnd/>
          </a:ln>
        </p:spPr>
        <p:txBody>
          <a:bodyPr>
            <a:prstTxWarp prst="textNoShape">
              <a:avLst/>
            </a:prstTxWarp>
          </a:bodyPr>
          <a:lstStyle/>
          <a:p>
            <a:pPr algn="r"/>
            <a:r>
              <a:rPr lang="en-US" sz="900" b="1">
                <a:solidFill>
                  <a:srgbClr val="000000"/>
                </a:solidFill>
              </a:rPr>
              <a:t>VCAM-1</a:t>
            </a:r>
            <a:endParaRPr lang="en-US" b="1"/>
          </a:p>
        </p:txBody>
      </p:sp>
      <p:sp>
        <p:nvSpPr>
          <p:cNvPr id="162868" name="Text Box 52"/>
          <p:cNvSpPr txBox="1">
            <a:spLocks noChangeArrowheads="1"/>
          </p:cNvSpPr>
          <p:nvPr/>
        </p:nvSpPr>
        <p:spPr bwMode="auto">
          <a:xfrm rot="-24636744">
            <a:off x="6426994" y="6090444"/>
            <a:ext cx="866775" cy="246063"/>
          </a:xfrm>
          <a:prstGeom prst="rect">
            <a:avLst/>
          </a:prstGeom>
          <a:noFill/>
          <a:ln w="9525">
            <a:noFill/>
            <a:miter lim="800000"/>
            <a:headEnd/>
            <a:tailEnd/>
          </a:ln>
        </p:spPr>
        <p:txBody>
          <a:bodyPr>
            <a:prstTxWarp prst="textNoShape">
              <a:avLst/>
            </a:prstTxWarp>
          </a:bodyPr>
          <a:lstStyle/>
          <a:p>
            <a:pPr algn="r"/>
            <a:r>
              <a:rPr lang="en-US" sz="900" b="1">
                <a:solidFill>
                  <a:srgbClr val="000000"/>
                </a:solidFill>
              </a:rPr>
              <a:t>ICAM-1</a:t>
            </a:r>
            <a:endParaRPr lang="en-US" b="1"/>
          </a:p>
        </p:txBody>
      </p:sp>
      <p:sp>
        <p:nvSpPr>
          <p:cNvPr id="162869" name="Text Box 53"/>
          <p:cNvSpPr txBox="1">
            <a:spLocks noChangeArrowheads="1"/>
          </p:cNvSpPr>
          <p:nvPr/>
        </p:nvSpPr>
        <p:spPr bwMode="auto">
          <a:xfrm rot="-24636744">
            <a:off x="5349875" y="6080125"/>
            <a:ext cx="868363" cy="246063"/>
          </a:xfrm>
          <a:prstGeom prst="rect">
            <a:avLst/>
          </a:prstGeom>
          <a:noFill/>
          <a:ln w="9525">
            <a:noFill/>
            <a:miter lim="800000"/>
            <a:headEnd/>
            <a:tailEnd/>
          </a:ln>
        </p:spPr>
        <p:txBody>
          <a:bodyPr>
            <a:prstTxWarp prst="textNoShape">
              <a:avLst/>
            </a:prstTxWarp>
          </a:bodyPr>
          <a:lstStyle/>
          <a:p>
            <a:pPr algn="r"/>
            <a:r>
              <a:rPr lang="en-US" sz="900" b="1">
                <a:solidFill>
                  <a:srgbClr val="000000"/>
                </a:solidFill>
              </a:rPr>
              <a:t>Tween20</a:t>
            </a:r>
            <a:endParaRPr lang="en-US" b="1"/>
          </a:p>
        </p:txBody>
      </p:sp>
      <p:sp>
        <p:nvSpPr>
          <p:cNvPr id="162870" name="Text Box 54"/>
          <p:cNvSpPr txBox="1">
            <a:spLocks noChangeArrowheads="1"/>
          </p:cNvSpPr>
          <p:nvPr/>
        </p:nvSpPr>
        <p:spPr bwMode="auto">
          <a:xfrm rot="-24636744">
            <a:off x="6788150" y="6080125"/>
            <a:ext cx="868363" cy="246063"/>
          </a:xfrm>
          <a:prstGeom prst="rect">
            <a:avLst/>
          </a:prstGeom>
          <a:noFill/>
          <a:ln w="9525">
            <a:noFill/>
            <a:miter lim="800000"/>
            <a:headEnd/>
            <a:tailEnd/>
          </a:ln>
        </p:spPr>
        <p:txBody>
          <a:bodyPr>
            <a:prstTxWarp prst="textNoShape">
              <a:avLst/>
            </a:prstTxWarp>
          </a:bodyPr>
          <a:lstStyle/>
          <a:p>
            <a:pPr algn="r"/>
            <a:r>
              <a:rPr lang="en-US" sz="900" b="1" dirty="0">
                <a:solidFill>
                  <a:srgbClr val="000000"/>
                </a:solidFill>
              </a:rPr>
              <a:t>Fibronectin</a:t>
            </a:r>
            <a:endParaRPr lang="en-US" b="1" dirty="0"/>
          </a:p>
        </p:txBody>
      </p:sp>
      <p:sp>
        <p:nvSpPr>
          <p:cNvPr id="162871" name="Text Box 55"/>
          <p:cNvSpPr txBox="1">
            <a:spLocks noChangeArrowheads="1"/>
          </p:cNvSpPr>
          <p:nvPr/>
        </p:nvSpPr>
        <p:spPr bwMode="auto">
          <a:xfrm>
            <a:off x="6904038" y="4335463"/>
            <a:ext cx="247650" cy="431800"/>
          </a:xfrm>
          <a:prstGeom prst="rect">
            <a:avLst/>
          </a:prstGeom>
          <a:noFill/>
          <a:ln w="9525">
            <a:noFill/>
            <a:miter lim="800000"/>
            <a:headEnd/>
            <a:tailEnd/>
          </a:ln>
        </p:spPr>
        <p:txBody>
          <a:bodyPr>
            <a:prstTxWarp prst="textNoShape">
              <a:avLst/>
            </a:prstTxWarp>
          </a:bodyPr>
          <a:lstStyle/>
          <a:p>
            <a:r>
              <a:rPr lang="en-US" sz="2400">
                <a:solidFill>
                  <a:srgbClr val="000000"/>
                </a:solidFill>
              </a:rPr>
              <a:t>*</a:t>
            </a:r>
            <a:endParaRPr lang="en-US"/>
          </a:p>
        </p:txBody>
      </p:sp>
      <p:sp>
        <p:nvSpPr>
          <p:cNvPr id="162872" name="Text Box 56"/>
          <p:cNvSpPr txBox="1">
            <a:spLocks noChangeArrowheads="1"/>
          </p:cNvSpPr>
          <p:nvPr/>
        </p:nvSpPr>
        <p:spPr bwMode="auto">
          <a:xfrm>
            <a:off x="7254875" y="3984625"/>
            <a:ext cx="247650" cy="431800"/>
          </a:xfrm>
          <a:prstGeom prst="rect">
            <a:avLst/>
          </a:prstGeom>
          <a:noFill/>
          <a:ln w="9525">
            <a:noFill/>
            <a:miter lim="800000"/>
            <a:headEnd/>
            <a:tailEnd/>
          </a:ln>
        </p:spPr>
        <p:txBody>
          <a:bodyPr>
            <a:prstTxWarp prst="textNoShape">
              <a:avLst/>
            </a:prstTxWarp>
          </a:bodyPr>
          <a:lstStyle/>
          <a:p>
            <a:r>
              <a:rPr lang="en-US" sz="2400">
                <a:solidFill>
                  <a:srgbClr val="000000"/>
                </a:solidFill>
              </a:rPr>
              <a:t>*</a:t>
            </a:r>
            <a:endParaRPr lang="en-US"/>
          </a:p>
        </p:txBody>
      </p:sp>
      <p:sp>
        <p:nvSpPr>
          <p:cNvPr id="162873" name="Text Box 57"/>
          <p:cNvSpPr txBox="1">
            <a:spLocks noChangeArrowheads="1"/>
          </p:cNvSpPr>
          <p:nvPr/>
        </p:nvSpPr>
        <p:spPr bwMode="auto">
          <a:xfrm>
            <a:off x="6092825" y="3581400"/>
            <a:ext cx="247650" cy="433388"/>
          </a:xfrm>
          <a:prstGeom prst="rect">
            <a:avLst/>
          </a:prstGeom>
          <a:noFill/>
          <a:ln w="9525">
            <a:noFill/>
            <a:miter lim="800000"/>
            <a:headEnd/>
            <a:tailEnd/>
          </a:ln>
        </p:spPr>
        <p:txBody>
          <a:bodyPr>
            <a:prstTxWarp prst="textNoShape">
              <a:avLst/>
            </a:prstTxWarp>
          </a:bodyPr>
          <a:lstStyle/>
          <a:p>
            <a:r>
              <a:rPr lang="en-US" sz="2400">
                <a:solidFill>
                  <a:srgbClr val="000000"/>
                </a:solidFill>
              </a:rPr>
              <a:t>*</a:t>
            </a:r>
            <a:endParaRPr lang="en-US"/>
          </a:p>
        </p:txBody>
      </p:sp>
      <p:sp>
        <p:nvSpPr>
          <p:cNvPr id="162874" name="Text Box 58"/>
          <p:cNvSpPr txBox="1">
            <a:spLocks noChangeArrowheads="1"/>
          </p:cNvSpPr>
          <p:nvPr/>
        </p:nvSpPr>
        <p:spPr bwMode="auto">
          <a:xfrm>
            <a:off x="5329238" y="3100388"/>
            <a:ext cx="2862262" cy="304800"/>
          </a:xfrm>
          <a:prstGeom prst="rect">
            <a:avLst/>
          </a:prstGeom>
          <a:noFill/>
          <a:ln w="9525">
            <a:noFill/>
            <a:miter lim="800000"/>
            <a:headEnd/>
            <a:tailEnd/>
          </a:ln>
          <a:effectLst/>
        </p:spPr>
        <p:txBody>
          <a:bodyPr>
            <a:prstTxWarp prst="textNoShape">
              <a:avLst/>
            </a:prstTxWarp>
            <a:spAutoFit/>
          </a:bodyPr>
          <a:lstStyle/>
          <a:p>
            <a:pPr algn="ctr"/>
            <a:r>
              <a:rPr lang="en-US" sz="1400" b="1"/>
              <a:t>hASC Adhesion Capabilities</a:t>
            </a:r>
          </a:p>
        </p:txBody>
      </p:sp>
      <p:grpSp>
        <p:nvGrpSpPr>
          <p:cNvPr id="162875" name="Group 59"/>
          <p:cNvGrpSpPr>
            <a:grpSpLocks/>
          </p:cNvGrpSpPr>
          <p:nvPr/>
        </p:nvGrpSpPr>
        <p:grpSpPr bwMode="auto">
          <a:xfrm>
            <a:off x="2462213" y="1731963"/>
            <a:ext cx="3789362" cy="1266825"/>
            <a:chOff x="1100" y="1206"/>
            <a:chExt cx="1980" cy="629"/>
          </a:xfrm>
        </p:grpSpPr>
        <p:sp>
          <p:nvSpPr>
            <p:cNvPr id="162876" name="Rectangle 60"/>
            <p:cNvSpPr>
              <a:spLocks noChangeArrowheads="1"/>
            </p:cNvSpPr>
            <p:nvPr/>
          </p:nvSpPr>
          <p:spPr bwMode="auto">
            <a:xfrm>
              <a:off x="1100" y="1222"/>
              <a:ext cx="1980" cy="530"/>
            </a:xfrm>
            <a:prstGeom prst="rect">
              <a:avLst/>
            </a:prstGeom>
            <a:solidFill>
              <a:srgbClr val="FFCCCC"/>
            </a:solidFill>
            <a:ln w="9525">
              <a:noFill/>
              <a:miter lim="800000"/>
              <a:headEnd/>
              <a:tailEnd/>
            </a:ln>
            <a:effectLst/>
          </p:spPr>
          <p:txBody>
            <a:bodyPr wrap="none" anchor="ctr">
              <a:prstTxWarp prst="textNoShape">
                <a:avLst/>
              </a:prstTxWarp>
            </a:bodyPr>
            <a:lstStyle/>
            <a:p>
              <a:endParaRPr lang="en-US"/>
            </a:p>
          </p:txBody>
        </p:sp>
        <p:sp>
          <p:nvSpPr>
            <p:cNvPr id="162877" name="AutoShape 61"/>
            <p:cNvSpPr>
              <a:spLocks noChangeArrowheads="1"/>
            </p:cNvSpPr>
            <p:nvPr/>
          </p:nvSpPr>
          <p:spPr bwMode="auto">
            <a:xfrm>
              <a:off x="1496" y="1730"/>
              <a:ext cx="395"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62878" name="Oval 62"/>
            <p:cNvSpPr>
              <a:spLocks noChangeArrowheads="1"/>
            </p:cNvSpPr>
            <p:nvPr/>
          </p:nvSpPr>
          <p:spPr bwMode="auto">
            <a:xfrm>
              <a:off x="1618" y="1756"/>
              <a:ext cx="158"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62879" name="AutoShape 63"/>
            <p:cNvSpPr>
              <a:spLocks noChangeArrowheads="1"/>
            </p:cNvSpPr>
            <p:nvPr/>
          </p:nvSpPr>
          <p:spPr bwMode="auto">
            <a:xfrm>
              <a:off x="1892" y="1730"/>
              <a:ext cx="394"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62880" name="Oval 64"/>
            <p:cNvSpPr>
              <a:spLocks noChangeArrowheads="1"/>
            </p:cNvSpPr>
            <p:nvPr/>
          </p:nvSpPr>
          <p:spPr bwMode="auto">
            <a:xfrm>
              <a:off x="2010" y="1752"/>
              <a:ext cx="159" cy="53"/>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62881" name="AutoShape 65"/>
            <p:cNvSpPr>
              <a:spLocks noChangeArrowheads="1"/>
            </p:cNvSpPr>
            <p:nvPr/>
          </p:nvSpPr>
          <p:spPr bwMode="auto">
            <a:xfrm>
              <a:off x="2288" y="1730"/>
              <a:ext cx="394"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62882" name="Oval 66"/>
            <p:cNvSpPr>
              <a:spLocks noChangeArrowheads="1"/>
            </p:cNvSpPr>
            <p:nvPr/>
          </p:nvSpPr>
          <p:spPr bwMode="auto">
            <a:xfrm>
              <a:off x="2405" y="1757"/>
              <a:ext cx="159"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62883" name="AutoShape 67"/>
            <p:cNvSpPr>
              <a:spLocks noChangeArrowheads="1"/>
            </p:cNvSpPr>
            <p:nvPr/>
          </p:nvSpPr>
          <p:spPr bwMode="auto">
            <a:xfrm>
              <a:off x="2683" y="1730"/>
              <a:ext cx="394"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62884" name="Oval 68"/>
            <p:cNvSpPr>
              <a:spLocks noChangeArrowheads="1"/>
            </p:cNvSpPr>
            <p:nvPr/>
          </p:nvSpPr>
          <p:spPr bwMode="auto">
            <a:xfrm>
              <a:off x="2802" y="1749"/>
              <a:ext cx="156"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62885" name="AutoShape 69"/>
            <p:cNvSpPr>
              <a:spLocks noChangeArrowheads="1"/>
            </p:cNvSpPr>
            <p:nvPr/>
          </p:nvSpPr>
          <p:spPr bwMode="auto">
            <a:xfrm>
              <a:off x="1497" y="1206"/>
              <a:ext cx="395"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62886" name="Oval 70"/>
            <p:cNvSpPr>
              <a:spLocks noChangeArrowheads="1"/>
            </p:cNvSpPr>
            <p:nvPr/>
          </p:nvSpPr>
          <p:spPr bwMode="auto">
            <a:xfrm>
              <a:off x="1616" y="1232"/>
              <a:ext cx="158"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62887" name="AutoShape 71"/>
            <p:cNvSpPr>
              <a:spLocks noChangeArrowheads="1"/>
            </p:cNvSpPr>
            <p:nvPr/>
          </p:nvSpPr>
          <p:spPr bwMode="auto">
            <a:xfrm>
              <a:off x="1892" y="1206"/>
              <a:ext cx="396"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62888" name="Oval 72"/>
            <p:cNvSpPr>
              <a:spLocks noChangeArrowheads="1"/>
            </p:cNvSpPr>
            <p:nvPr/>
          </p:nvSpPr>
          <p:spPr bwMode="auto">
            <a:xfrm>
              <a:off x="2011" y="1228"/>
              <a:ext cx="158" cy="53"/>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62889" name="AutoShape 73"/>
            <p:cNvSpPr>
              <a:spLocks noChangeArrowheads="1"/>
            </p:cNvSpPr>
            <p:nvPr/>
          </p:nvSpPr>
          <p:spPr bwMode="auto">
            <a:xfrm>
              <a:off x="2290" y="1206"/>
              <a:ext cx="393"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62890" name="Oval 74"/>
            <p:cNvSpPr>
              <a:spLocks noChangeArrowheads="1"/>
            </p:cNvSpPr>
            <p:nvPr/>
          </p:nvSpPr>
          <p:spPr bwMode="auto">
            <a:xfrm>
              <a:off x="2408" y="1233"/>
              <a:ext cx="157"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62891" name="AutoShape 75"/>
            <p:cNvSpPr>
              <a:spLocks noChangeArrowheads="1"/>
            </p:cNvSpPr>
            <p:nvPr/>
          </p:nvSpPr>
          <p:spPr bwMode="auto">
            <a:xfrm>
              <a:off x="2684" y="1206"/>
              <a:ext cx="393"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62892" name="Oval 76"/>
            <p:cNvSpPr>
              <a:spLocks noChangeArrowheads="1"/>
            </p:cNvSpPr>
            <p:nvPr/>
          </p:nvSpPr>
          <p:spPr bwMode="auto">
            <a:xfrm>
              <a:off x="2802" y="1225"/>
              <a:ext cx="158"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62893" name="Freeform 77"/>
            <p:cNvSpPr>
              <a:spLocks/>
            </p:cNvSpPr>
            <p:nvPr/>
          </p:nvSpPr>
          <p:spPr bwMode="auto">
            <a:xfrm>
              <a:off x="1432" y="1386"/>
              <a:ext cx="196" cy="168"/>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a:p>
          </p:txBody>
        </p:sp>
        <p:sp>
          <p:nvSpPr>
            <p:cNvPr id="162894" name="Freeform 78"/>
            <p:cNvSpPr>
              <a:spLocks/>
            </p:cNvSpPr>
            <p:nvPr/>
          </p:nvSpPr>
          <p:spPr bwMode="auto">
            <a:xfrm rot="4480710">
              <a:off x="1660" y="1490"/>
              <a:ext cx="196" cy="168"/>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a:p>
          </p:txBody>
        </p:sp>
        <p:sp>
          <p:nvSpPr>
            <p:cNvPr id="162895" name="Freeform 79"/>
            <p:cNvSpPr>
              <a:spLocks/>
            </p:cNvSpPr>
            <p:nvPr/>
          </p:nvSpPr>
          <p:spPr bwMode="auto">
            <a:xfrm rot="-15485409">
              <a:off x="1901" y="1534"/>
              <a:ext cx="179" cy="167"/>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a:p>
          </p:txBody>
        </p:sp>
        <p:sp>
          <p:nvSpPr>
            <p:cNvPr id="162896" name="AutoShape 80"/>
            <p:cNvSpPr>
              <a:spLocks noChangeArrowheads="1"/>
            </p:cNvSpPr>
            <p:nvPr/>
          </p:nvSpPr>
          <p:spPr bwMode="auto">
            <a:xfrm>
              <a:off x="1100" y="1730"/>
              <a:ext cx="394" cy="10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62897" name="Oval 81"/>
            <p:cNvSpPr>
              <a:spLocks noChangeArrowheads="1"/>
            </p:cNvSpPr>
            <p:nvPr/>
          </p:nvSpPr>
          <p:spPr bwMode="auto">
            <a:xfrm>
              <a:off x="1218" y="1756"/>
              <a:ext cx="157" cy="5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62898" name="Freeform 82"/>
            <p:cNvSpPr>
              <a:spLocks/>
            </p:cNvSpPr>
            <p:nvPr/>
          </p:nvSpPr>
          <p:spPr bwMode="auto">
            <a:xfrm rot="-14461451">
              <a:off x="2118" y="1548"/>
              <a:ext cx="180" cy="165"/>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a:p>
          </p:txBody>
        </p:sp>
        <p:sp>
          <p:nvSpPr>
            <p:cNvPr id="162899" name="Freeform 83"/>
            <p:cNvSpPr>
              <a:spLocks/>
            </p:cNvSpPr>
            <p:nvPr/>
          </p:nvSpPr>
          <p:spPr bwMode="auto">
            <a:xfrm>
              <a:off x="2329" y="1608"/>
              <a:ext cx="282" cy="135"/>
            </a:xfrm>
            <a:custGeom>
              <a:avLst/>
              <a:gdLst/>
              <a:ahLst/>
              <a:cxnLst>
                <a:cxn ang="0">
                  <a:pos x="474" y="215"/>
                </a:cxn>
                <a:cxn ang="0">
                  <a:pos x="169" y="215"/>
                </a:cxn>
                <a:cxn ang="0">
                  <a:pos x="22" y="221"/>
                </a:cxn>
                <a:cxn ang="0">
                  <a:pos x="39" y="150"/>
                </a:cxn>
                <a:cxn ang="0">
                  <a:pos x="92" y="115"/>
                </a:cxn>
                <a:cxn ang="0">
                  <a:pos x="274" y="39"/>
                </a:cxn>
                <a:cxn ang="0">
                  <a:pos x="415" y="27"/>
                </a:cxn>
                <a:cxn ang="0">
                  <a:pos x="474" y="215"/>
                </a:cxn>
              </a:cxnLst>
              <a:rect l="0" t="0" r="r" b="b"/>
              <a:pathLst>
                <a:path w="515" h="246">
                  <a:moveTo>
                    <a:pt x="474" y="215"/>
                  </a:moveTo>
                  <a:cubicBezTo>
                    <a:pt x="433" y="246"/>
                    <a:pt x="244" y="214"/>
                    <a:pt x="169" y="215"/>
                  </a:cubicBezTo>
                  <a:cubicBezTo>
                    <a:pt x="94" y="216"/>
                    <a:pt x="44" y="232"/>
                    <a:pt x="22" y="221"/>
                  </a:cubicBezTo>
                  <a:cubicBezTo>
                    <a:pt x="0" y="210"/>
                    <a:pt x="27" y="168"/>
                    <a:pt x="39" y="150"/>
                  </a:cubicBezTo>
                  <a:cubicBezTo>
                    <a:pt x="51" y="132"/>
                    <a:pt x="53" y="133"/>
                    <a:pt x="92" y="115"/>
                  </a:cubicBezTo>
                  <a:cubicBezTo>
                    <a:pt x="131" y="97"/>
                    <a:pt x="220" y="54"/>
                    <a:pt x="274" y="39"/>
                  </a:cubicBezTo>
                  <a:cubicBezTo>
                    <a:pt x="328" y="24"/>
                    <a:pt x="379" y="0"/>
                    <a:pt x="415" y="27"/>
                  </a:cubicBezTo>
                  <a:cubicBezTo>
                    <a:pt x="451" y="54"/>
                    <a:pt x="515" y="184"/>
                    <a:pt x="474" y="215"/>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a:p>
          </p:txBody>
        </p:sp>
        <p:sp>
          <p:nvSpPr>
            <p:cNvPr id="162900" name="Line 84"/>
            <p:cNvSpPr>
              <a:spLocks noChangeShapeType="1"/>
            </p:cNvSpPr>
            <p:nvPr/>
          </p:nvSpPr>
          <p:spPr bwMode="auto">
            <a:xfrm>
              <a:off x="2000" y="1698"/>
              <a:ext cx="0" cy="48"/>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62901" name="Line 85"/>
            <p:cNvSpPr>
              <a:spLocks noChangeShapeType="1"/>
            </p:cNvSpPr>
            <p:nvPr/>
          </p:nvSpPr>
          <p:spPr bwMode="auto">
            <a:xfrm>
              <a:off x="2017" y="1698"/>
              <a:ext cx="0" cy="48"/>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62902" name="Line 86"/>
            <p:cNvSpPr>
              <a:spLocks noChangeShapeType="1"/>
            </p:cNvSpPr>
            <p:nvPr/>
          </p:nvSpPr>
          <p:spPr bwMode="auto">
            <a:xfrm>
              <a:off x="2190" y="1700"/>
              <a:ext cx="0" cy="48"/>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62903" name="Line 87"/>
            <p:cNvSpPr>
              <a:spLocks noChangeShapeType="1"/>
            </p:cNvSpPr>
            <p:nvPr/>
          </p:nvSpPr>
          <p:spPr bwMode="auto">
            <a:xfrm>
              <a:off x="2174" y="1698"/>
              <a:ext cx="0" cy="48"/>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62904" name="AutoShape 88"/>
            <p:cNvSpPr>
              <a:spLocks noChangeArrowheads="1"/>
            </p:cNvSpPr>
            <p:nvPr/>
          </p:nvSpPr>
          <p:spPr bwMode="auto">
            <a:xfrm>
              <a:off x="2032" y="1683"/>
              <a:ext cx="31"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62905" name="AutoShape 89"/>
            <p:cNvSpPr>
              <a:spLocks noChangeArrowheads="1"/>
            </p:cNvSpPr>
            <p:nvPr/>
          </p:nvSpPr>
          <p:spPr bwMode="auto">
            <a:xfrm>
              <a:off x="2216" y="1710"/>
              <a:ext cx="31" cy="30"/>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62906" name="AutoShape 90"/>
            <p:cNvSpPr>
              <a:spLocks noChangeArrowheads="1"/>
            </p:cNvSpPr>
            <p:nvPr/>
          </p:nvSpPr>
          <p:spPr bwMode="auto">
            <a:xfrm>
              <a:off x="2377" y="1713"/>
              <a:ext cx="31"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62907" name="AutoShape 91"/>
            <p:cNvSpPr>
              <a:spLocks noChangeArrowheads="1"/>
            </p:cNvSpPr>
            <p:nvPr/>
          </p:nvSpPr>
          <p:spPr bwMode="auto">
            <a:xfrm>
              <a:off x="2453" y="1710"/>
              <a:ext cx="30" cy="30"/>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62908" name="AutoShape 92"/>
            <p:cNvSpPr>
              <a:spLocks noChangeArrowheads="1"/>
            </p:cNvSpPr>
            <p:nvPr/>
          </p:nvSpPr>
          <p:spPr bwMode="auto">
            <a:xfrm>
              <a:off x="2508" y="1713"/>
              <a:ext cx="31"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62909" name="AutoShape 93"/>
            <p:cNvSpPr>
              <a:spLocks noChangeArrowheads="1"/>
            </p:cNvSpPr>
            <p:nvPr/>
          </p:nvSpPr>
          <p:spPr bwMode="auto">
            <a:xfrm>
              <a:off x="2135" y="1670"/>
              <a:ext cx="29"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62910" name="AutoShape 94"/>
            <p:cNvSpPr>
              <a:spLocks noChangeArrowheads="1"/>
            </p:cNvSpPr>
            <p:nvPr/>
          </p:nvSpPr>
          <p:spPr bwMode="auto">
            <a:xfrm>
              <a:off x="2266" y="1648"/>
              <a:ext cx="29"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62911" name="AutoShape 95"/>
            <p:cNvSpPr>
              <a:spLocks noChangeArrowheads="1"/>
            </p:cNvSpPr>
            <p:nvPr/>
          </p:nvSpPr>
          <p:spPr bwMode="auto">
            <a:xfrm>
              <a:off x="1947" y="1681"/>
              <a:ext cx="31" cy="31"/>
            </a:xfrm>
            <a:prstGeom prst="diamond">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162912" name="Group 96"/>
            <p:cNvGrpSpPr>
              <a:grpSpLocks/>
            </p:cNvGrpSpPr>
            <p:nvPr/>
          </p:nvGrpSpPr>
          <p:grpSpPr bwMode="auto">
            <a:xfrm>
              <a:off x="1106" y="1206"/>
              <a:ext cx="395" cy="105"/>
              <a:chOff x="196" y="751"/>
              <a:chExt cx="417" cy="91"/>
            </a:xfrm>
          </p:grpSpPr>
          <p:sp>
            <p:nvSpPr>
              <p:cNvPr id="162913" name="AutoShape 97"/>
              <p:cNvSpPr>
                <a:spLocks noChangeArrowheads="1"/>
              </p:cNvSpPr>
              <p:nvPr/>
            </p:nvSpPr>
            <p:spPr bwMode="auto">
              <a:xfrm>
                <a:off x="196" y="751"/>
                <a:ext cx="417" cy="91"/>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62914" name="Oval 98"/>
              <p:cNvSpPr>
                <a:spLocks noChangeArrowheads="1"/>
              </p:cNvSpPr>
              <p:nvPr/>
            </p:nvSpPr>
            <p:spPr bwMode="auto">
              <a:xfrm>
                <a:off x="317" y="772"/>
                <a:ext cx="167" cy="46"/>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grpSp>
        <p:sp>
          <p:nvSpPr>
            <p:cNvPr id="162915" name="Line 99"/>
            <p:cNvSpPr>
              <a:spLocks noChangeShapeType="1"/>
            </p:cNvSpPr>
            <p:nvPr/>
          </p:nvSpPr>
          <p:spPr bwMode="auto">
            <a:xfrm>
              <a:off x="1139" y="1509"/>
              <a:ext cx="201" cy="0"/>
            </a:xfrm>
            <a:prstGeom prst="line">
              <a:avLst/>
            </a:prstGeom>
            <a:noFill/>
            <a:ln w="57150">
              <a:solidFill>
                <a:schemeClr val="tx1"/>
              </a:solidFill>
              <a:round/>
              <a:headEnd/>
              <a:tailEnd type="triangle" w="med" len="med"/>
            </a:ln>
            <a:effectLst/>
          </p:spPr>
          <p:txBody>
            <a:bodyPr>
              <a:prstTxWarp prst="textNoShape">
                <a:avLst/>
              </a:prstTxWarp>
            </a:bodyPr>
            <a:lstStyle/>
            <a:p>
              <a:endParaRPr lang="en-US"/>
            </a:p>
          </p:txBody>
        </p:sp>
      </p:grpSp>
      <p:sp>
        <p:nvSpPr>
          <p:cNvPr id="162916" name="Text Box 100"/>
          <p:cNvSpPr txBox="1">
            <a:spLocks noChangeArrowheads="1"/>
          </p:cNvSpPr>
          <p:nvPr/>
        </p:nvSpPr>
        <p:spPr bwMode="auto">
          <a:xfrm>
            <a:off x="0" y="923925"/>
            <a:ext cx="8966200" cy="457200"/>
          </a:xfrm>
          <a:prstGeom prst="rect">
            <a:avLst/>
          </a:prstGeom>
          <a:noFill/>
          <a:ln w="9525">
            <a:noFill/>
            <a:miter lim="800000"/>
            <a:headEnd/>
            <a:tailEnd/>
          </a:ln>
          <a:effectLst/>
        </p:spPr>
        <p:txBody>
          <a:bodyPr>
            <a:prstTxWarp prst="textNoShape">
              <a:avLst/>
            </a:prstTxWarp>
            <a:spAutoFit/>
          </a:bodyPr>
          <a:lstStyle/>
          <a:p>
            <a:r>
              <a:rPr lang="en-US" sz="2400" b="1"/>
              <a:t>   hASCs </a:t>
            </a:r>
            <a:r>
              <a:rPr lang="en-US" sz="2400" b="1">
                <a:solidFill>
                  <a:srgbClr val="FF0000"/>
                </a:solidFill>
              </a:rPr>
              <a:t>adhere</a:t>
            </a:r>
            <a:r>
              <a:rPr lang="en-US" sz="2400" b="1"/>
              <a:t> to endothelial adhesion molecules </a:t>
            </a:r>
            <a:r>
              <a:rPr lang="en-US" sz="2000" b="1"/>
              <a:t>(in vitro)</a:t>
            </a:r>
          </a:p>
        </p:txBody>
      </p:sp>
      <p:sp>
        <p:nvSpPr>
          <p:cNvPr id="162917" name="Rectangle 101"/>
          <p:cNvSpPr>
            <a:spLocks noChangeArrowheads="1"/>
          </p:cNvSpPr>
          <p:nvPr/>
        </p:nvSpPr>
        <p:spPr bwMode="auto">
          <a:xfrm>
            <a:off x="123825" y="66675"/>
            <a:ext cx="8893175" cy="762000"/>
          </a:xfrm>
          <a:prstGeom prst="rect">
            <a:avLst/>
          </a:prstGeom>
          <a:noFill/>
          <a:ln w="9525">
            <a:noFill/>
            <a:miter lim="800000"/>
            <a:headEnd/>
            <a:tailEnd/>
          </a:ln>
          <a:effectLst/>
        </p:spPr>
        <p:txBody>
          <a:bodyPr>
            <a:prstTxWarp prst="textNoShape">
              <a:avLst/>
            </a:prstTxWarp>
            <a:spAutoFit/>
          </a:bodyPr>
          <a:lstStyle/>
          <a:p>
            <a:pPr algn="ctr">
              <a:spcBef>
                <a:spcPct val="50000"/>
              </a:spcBef>
              <a:buFont typeface="Wingdings" pitchFamily="-65" charset="2"/>
              <a:buNone/>
            </a:pPr>
            <a:r>
              <a:rPr lang="en-US" sz="4400" b="1">
                <a:solidFill>
                  <a:srgbClr val="0000CC"/>
                </a:solidFill>
              </a:rPr>
              <a:t>What do we </a:t>
            </a:r>
            <a:r>
              <a:rPr lang="en-US" sz="2400" b="1">
                <a:solidFill>
                  <a:srgbClr val="0000CC"/>
                </a:solidFill>
              </a:rPr>
              <a:t>(think we)</a:t>
            </a:r>
            <a:r>
              <a:rPr lang="en-US" sz="4400" b="1">
                <a:solidFill>
                  <a:srgbClr val="0000CC"/>
                </a:solidFill>
              </a:rPr>
              <a:t> know?</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2034" name="Picture 2">
            <a:hlinkClick r:id="" action="ppaction://media"/>
          </p:cNvPr>
          <p:cNvPicPr/>
          <p:nvPr>
            <a:videoFile r:link=""/>
          </p:nvPr>
        </p:nvPicPr>
        <p:blipFill>
          <a:blip r:embed="rId3"/>
          <a:srcRect/>
          <a:stretch>
            <a:fillRect/>
          </a:stretch>
        </p:blipFill>
        <p:spPr bwMode="auto">
          <a:xfrm>
            <a:off x="442913" y="2892425"/>
            <a:ext cx="8383587" cy="3143250"/>
          </a:xfrm>
          <a:prstGeom prst="rect">
            <a:avLst/>
          </a:prstGeom>
          <a:noFill/>
        </p:spPr>
      </p:pic>
      <p:sp>
        <p:nvSpPr>
          <p:cNvPr id="172035" name="Rectangle 3"/>
          <p:cNvSpPr>
            <a:spLocks noChangeArrowheads="1"/>
          </p:cNvSpPr>
          <p:nvPr/>
        </p:nvSpPr>
        <p:spPr bwMode="auto">
          <a:xfrm>
            <a:off x="219075" y="134938"/>
            <a:ext cx="8667750" cy="911225"/>
          </a:xfrm>
          <a:prstGeom prst="rect">
            <a:avLst/>
          </a:prstGeom>
          <a:noFill/>
          <a:ln w="9525">
            <a:noFill/>
            <a:miter lim="800000"/>
            <a:headEnd/>
            <a:tailEnd/>
          </a:ln>
          <a:effectLst/>
        </p:spPr>
        <p:txBody>
          <a:bodyPr anchor="ctr">
            <a:prstTxWarp prst="textNoShape">
              <a:avLst/>
            </a:prstTxWarp>
          </a:bodyPr>
          <a:lstStyle/>
          <a:p>
            <a:pPr algn="ctr" eaLnBrk="0" hangingPunct="0"/>
            <a:r>
              <a:rPr lang="en-US" sz="4000" b="1">
                <a:solidFill>
                  <a:srgbClr val="0000CC"/>
                </a:solidFill>
              </a:rPr>
              <a:t>Network Flow Model </a:t>
            </a:r>
          </a:p>
        </p:txBody>
      </p:sp>
      <p:sp>
        <p:nvSpPr>
          <p:cNvPr id="172036" name="Rectangle 4"/>
          <p:cNvSpPr>
            <a:spLocks noChangeArrowheads="1"/>
          </p:cNvSpPr>
          <p:nvPr/>
        </p:nvSpPr>
        <p:spPr bwMode="auto">
          <a:xfrm>
            <a:off x="1588" y="1149350"/>
            <a:ext cx="2339975" cy="1068388"/>
          </a:xfrm>
          <a:prstGeom prst="rect">
            <a:avLst/>
          </a:prstGeom>
          <a:solidFill>
            <a:srgbClr val="FF9999"/>
          </a:solidFill>
          <a:ln w="9525">
            <a:noFill/>
            <a:miter lim="800000"/>
            <a:headEnd/>
            <a:tailEnd/>
          </a:ln>
          <a:effectLst/>
        </p:spPr>
        <p:txBody>
          <a:bodyPr wrap="none" anchor="ctr">
            <a:prstTxWarp prst="textNoShape">
              <a:avLst/>
            </a:prstTxWarp>
          </a:bodyPr>
          <a:lstStyle/>
          <a:p>
            <a:endParaRPr lang="en-US"/>
          </a:p>
        </p:txBody>
      </p:sp>
      <p:sp>
        <p:nvSpPr>
          <p:cNvPr id="172037" name="AutoShape 5"/>
          <p:cNvSpPr>
            <a:spLocks noChangeArrowheads="1"/>
          </p:cNvSpPr>
          <p:nvPr/>
        </p:nvSpPr>
        <p:spPr bwMode="auto">
          <a:xfrm>
            <a:off x="784225" y="2173288"/>
            <a:ext cx="779463" cy="211137"/>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72038" name="Oval 6"/>
          <p:cNvSpPr>
            <a:spLocks noChangeArrowheads="1"/>
          </p:cNvSpPr>
          <p:nvPr/>
        </p:nvSpPr>
        <p:spPr bwMode="auto">
          <a:xfrm>
            <a:off x="1027113" y="2224088"/>
            <a:ext cx="307975" cy="10795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72039" name="AutoShape 7"/>
          <p:cNvSpPr>
            <a:spLocks noChangeArrowheads="1"/>
          </p:cNvSpPr>
          <p:nvPr/>
        </p:nvSpPr>
        <p:spPr bwMode="auto">
          <a:xfrm>
            <a:off x="787400" y="1139825"/>
            <a:ext cx="779463" cy="21272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72040" name="Oval 8"/>
          <p:cNvSpPr>
            <a:spLocks noChangeArrowheads="1"/>
          </p:cNvSpPr>
          <p:nvPr/>
        </p:nvSpPr>
        <p:spPr bwMode="auto">
          <a:xfrm>
            <a:off x="1020763" y="1192213"/>
            <a:ext cx="312737" cy="10636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72041" name="AutoShape 9"/>
          <p:cNvSpPr>
            <a:spLocks noChangeArrowheads="1"/>
          </p:cNvSpPr>
          <p:nvPr/>
        </p:nvSpPr>
        <p:spPr bwMode="auto">
          <a:xfrm>
            <a:off x="1568450" y="1139825"/>
            <a:ext cx="776288" cy="21272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72042" name="Oval 10"/>
          <p:cNvSpPr>
            <a:spLocks noChangeArrowheads="1"/>
          </p:cNvSpPr>
          <p:nvPr/>
        </p:nvSpPr>
        <p:spPr bwMode="auto">
          <a:xfrm>
            <a:off x="1801813" y="1185863"/>
            <a:ext cx="309562" cy="106362"/>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72043" name="Freeform 11"/>
          <p:cNvSpPr>
            <a:spLocks/>
          </p:cNvSpPr>
          <p:nvPr/>
        </p:nvSpPr>
        <p:spPr bwMode="auto">
          <a:xfrm>
            <a:off x="874713" y="1471613"/>
            <a:ext cx="387350" cy="333375"/>
          </a:xfrm>
          <a:custGeom>
            <a:avLst/>
            <a:gdLst/>
            <a:ahLst/>
            <a:cxnLst>
              <a:cxn ang="0">
                <a:pos x="236" y="2"/>
              </a:cxn>
              <a:cxn ang="0">
                <a:pos x="89" y="32"/>
              </a:cxn>
              <a:cxn ang="0">
                <a:pos x="30" y="102"/>
              </a:cxn>
              <a:cxn ang="0">
                <a:pos x="1" y="167"/>
              </a:cxn>
              <a:cxn ang="0">
                <a:pos x="25" y="243"/>
              </a:cxn>
              <a:cxn ang="0">
                <a:pos x="77" y="255"/>
              </a:cxn>
              <a:cxn ang="0">
                <a:pos x="154" y="290"/>
              </a:cxn>
              <a:cxn ang="0">
                <a:pos x="260" y="296"/>
              </a:cxn>
              <a:cxn ang="0">
                <a:pos x="313" y="243"/>
              </a:cxn>
              <a:cxn ang="0">
                <a:pos x="348" y="149"/>
              </a:cxn>
              <a:cxn ang="0">
                <a:pos x="342" y="43"/>
              </a:cxn>
              <a:cxn ang="0">
                <a:pos x="236" y="2"/>
              </a:cxn>
            </a:cxnLst>
            <a:rect l="0" t="0" r="r" b="b"/>
            <a:pathLst>
              <a:path w="358" h="304">
                <a:moveTo>
                  <a:pt x="236" y="2"/>
                </a:moveTo>
                <a:cubicBezTo>
                  <a:pt x="194" y="0"/>
                  <a:pt x="123" y="15"/>
                  <a:pt x="89" y="32"/>
                </a:cubicBezTo>
                <a:cubicBezTo>
                  <a:pt x="55" y="49"/>
                  <a:pt x="45" y="79"/>
                  <a:pt x="30" y="102"/>
                </a:cubicBezTo>
                <a:cubicBezTo>
                  <a:pt x="15" y="125"/>
                  <a:pt x="2" y="144"/>
                  <a:pt x="1" y="167"/>
                </a:cubicBezTo>
                <a:cubicBezTo>
                  <a:pt x="0" y="190"/>
                  <a:pt x="12" y="228"/>
                  <a:pt x="25" y="243"/>
                </a:cubicBezTo>
                <a:cubicBezTo>
                  <a:pt x="38" y="258"/>
                  <a:pt x="56" y="247"/>
                  <a:pt x="77" y="255"/>
                </a:cubicBezTo>
                <a:cubicBezTo>
                  <a:pt x="98" y="263"/>
                  <a:pt x="124" y="283"/>
                  <a:pt x="154" y="290"/>
                </a:cubicBezTo>
                <a:cubicBezTo>
                  <a:pt x="184" y="297"/>
                  <a:pt x="234" y="304"/>
                  <a:pt x="260" y="296"/>
                </a:cubicBezTo>
                <a:cubicBezTo>
                  <a:pt x="286" y="288"/>
                  <a:pt x="298" y="267"/>
                  <a:pt x="313" y="243"/>
                </a:cubicBezTo>
                <a:cubicBezTo>
                  <a:pt x="328" y="219"/>
                  <a:pt x="343" y="182"/>
                  <a:pt x="348" y="149"/>
                </a:cubicBezTo>
                <a:cubicBezTo>
                  <a:pt x="353" y="116"/>
                  <a:pt x="358" y="67"/>
                  <a:pt x="342" y="43"/>
                </a:cubicBezTo>
                <a:cubicBezTo>
                  <a:pt x="326" y="19"/>
                  <a:pt x="278" y="4"/>
                  <a:pt x="236" y="2"/>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a:p>
        </p:txBody>
      </p:sp>
      <p:sp>
        <p:nvSpPr>
          <p:cNvPr id="172044" name="Line 12"/>
          <p:cNvSpPr>
            <a:spLocks noChangeShapeType="1"/>
          </p:cNvSpPr>
          <p:nvPr/>
        </p:nvSpPr>
        <p:spPr bwMode="auto">
          <a:xfrm>
            <a:off x="9525" y="1685925"/>
            <a:ext cx="744538" cy="0"/>
          </a:xfrm>
          <a:prstGeom prst="line">
            <a:avLst/>
          </a:prstGeom>
          <a:noFill/>
          <a:ln w="57150">
            <a:solidFill>
              <a:schemeClr val="tx1"/>
            </a:solidFill>
            <a:prstDash val="sysDot"/>
            <a:round/>
            <a:headEnd/>
            <a:tailEnd type="triangle" w="med" len="med"/>
          </a:ln>
          <a:effectLst/>
        </p:spPr>
        <p:txBody>
          <a:bodyPr>
            <a:prstTxWarp prst="textNoShape">
              <a:avLst/>
            </a:prstTxWarp>
          </a:bodyPr>
          <a:lstStyle/>
          <a:p>
            <a:endParaRPr lang="en-US"/>
          </a:p>
        </p:txBody>
      </p:sp>
      <p:sp>
        <p:nvSpPr>
          <p:cNvPr id="172045" name="Text Box 13"/>
          <p:cNvSpPr txBox="1">
            <a:spLocks noChangeArrowheads="1"/>
          </p:cNvSpPr>
          <p:nvPr/>
        </p:nvSpPr>
        <p:spPr bwMode="auto">
          <a:xfrm>
            <a:off x="-63500" y="1776413"/>
            <a:ext cx="2478088" cy="276225"/>
          </a:xfrm>
          <a:prstGeom prst="rect">
            <a:avLst/>
          </a:prstGeom>
          <a:noFill/>
          <a:ln w="9525">
            <a:noFill/>
            <a:miter lim="800000"/>
            <a:headEnd/>
            <a:tailEnd/>
          </a:ln>
          <a:effectLst/>
        </p:spPr>
        <p:txBody>
          <a:bodyPr>
            <a:prstTxWarp prst="textNoShape">
              <a:avLst/>
            </a:prstTxWarp>
            <a:spAutoFit/>
          </a:bodyPr>
          <a:lstStyle/>
          <a:p>
            <a:r>
              <a:rPr lang="en-US" sz="1200" b="1"/>
              <a:t>BLOOD FLOW</a:t>
            </a:r>
          </a:p>
        </p:txBody>
      </p:sp>
      <p:sp>
        <p:nvSpPr>
          <p:cNvPr id="172046" name="AutoShape 14"/>
          <p:cNvSpPr>
            <a:spLocks noChangeArrowheads="1"/>
          </p:cNvSpPr>
          <p:nvPr/>
        </p:nvSpPr>
        <p:spPr bwMode="auto">
          <a:xfrm>
            <a:off x="1588" y="2173288"/>
            <a:ext cx="777875" cy="211137"/>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72047" name="Oval 15"/>
          <p:cNvSpPr>
            <a:spLocks noChangeArrowheads="1"/>
          </p:cNvSpPr>
          <p:nvPr/>
        </p:nvSpPr>
        <p:spPr bwMode="auto">
          <a:xfrm>
            <a:off x="234950" y="2224088"/>
            <a:ext cx="311150" cy="107950"/>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72048" name="AutoShape 16"/>
          <p:cNvSpPr>
            <a:spLocks noChangeArrowheads="1"/>
          </p:cNvSpPr>
          <p:nvPr/>
        </p:nvSpPr>
        <p:spPr bwMode="auto">
          <a:xfrm>
            <a:off x="6350" y="1138238"/>
            <a:ext cx="777875" cy="21272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72049" name="Oval 17"/>
          <p:cNvSpPr>
            <a:spLocks noChangeArrowheads="1"/>
          </p:cNvSpPr>
          <p:nvPr/>
        </p:nvSpPr>
        <p:spPr bwMode="auto">
          <a:xfrm>
            <a:off x="239713" y="1190625"/>
            <a:ext cx="312737" cy="104775"/>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72050" name="AutoShape 18"/>
          <p:cNvSpPr>
            <a:spLocks noChangeArrowheads="1"/>
          </p:cNvSpPr>
          <p:nvPr/>
        </p:nvSpPr>
        <p:spPr bwMode="auto">
          <a:xfrm>
            <a:off x="1577975" y="2166938"/>
            <a:ext cx="777875" cy="212725"/>
          </a:xfrm>
          <a:prstGeom prst="roundRect">
            <a:avLst>
              <a:gd name="adj" fmla="val 16667"/>
            </a:avLst>
          </a:prstGeom>
          <a:solidFill>
            <a:srgbClr val="FFCC00"/>
          </a:solidFill>
          <a:ln w="9525">
            <a:solidFill>
              <a:schemeClr val="tx1"/>
            </a:solidFill>
            <a:round/>
            <a:headEnd/>
            <a:tailEnd/>
          </a:ln>
          <a:effectLst/>
        </p:spPr>
        <p:txBody>
          <a:bodyPr wrap="none" anchor="ctr">
            <a:prstTxWarp prst="textNoShape">
              <a:avLst/>
            </a:prstTxWarp>
          </a:bodyPr>
          <a:lstStyle/>
          <a:p>
            <a:endParaRPr lang="en-US"/>
          </a:p>
        </p:txBody>
      </p:sp>
      <p:sp>
        <p:nvSpPr>
          <p:cNvPr id="172051" name="Oval 19"/>
          <p:cNvSpPr>
            <a:spLocks noChangeArrowheads="1"/>
          </p:cNvSpPr>
          <p:nvPr/>
        </p:nvSpPr>
        <p:spPr bwMode="auto">
          <a:xfrm>
            <a:off x="1809750" y="2220913"/>
            <a:ext cx="312738" cy="104775"/>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a:p>
        </p:txBody>
      </p:sp>
      <p:sp>
        <p:nvSpPr>
          <p:cNvPr id="172052" name="Rectangle 20"/>
          <p:cNvSpPr>
            <a:spLocks noChangeArrowheads="1"/>
          </p:cNvSpPr>
          <p:nvPr/>
        </p:nvSpPr>
        <p:spPr bwMode="auto">
          <a:xfrm>
            <a:off x="0" y="2705100"/>
            <a:ext cx="9144000" cy="0"/>
          </a:xfrm>
          <a:prstGeom prst="rect">
            <a:avLst/>
          </a:prstGeom>
          <a:noFill/>
          <a:ln w="9525">
            <a:noFill/>
            <a:miter lim="800000"/>
            <a:headEnd/>
            <a:tailEnd/>
          </a:ln>
          <a:effectLst/>
        </p:spPr>
        <p:txBody>
          <a:bodyPr wrap="none" anchor="ctr">
            <a:prstTxWarp prst="textNoShape">
              <a:avLst/>
            </a:prstTxWarp>
            <a:spAutoFit/>
          </a:bodyPr>
          <a:lstStyle/>
          <a:p>
            <a:endParaRPr lang="en-US"/>
          </a:p>
        </p:txBody>
      </p:sp>
      <p:graphicFrame>
        <p:nvGraphicFramePr>
          <p:cNvPr id="172053" name="Object 21"/>
          <p:cNvGraphicFramePr>
            <a:graphicFrameLocks noChangeAspect="1"/>
          </p:cNvGraphicFramePr>
          <p:nvPr/>
        </p:nvGraphicFramePr>
        <p:xfrm>
          <a:off x="4670425" y="1636713"/>
          <a:ext cx="1316038" cy="800100"/>
        </p:xfrm>
        <a:graphic>
          <a:graphicData uri="http://schemas.openxmlformats.org/presentationml/2006/ole">
            <p:oleObj spid="_x0000_s172053" name="Equation" r:id="rId4" imgW="774364" imgH="469696" progId="Equation.3">
              <p:embed/>
            </p:oleObj>
          </a:graphicData>
        </a:graphic>
      </p:graphicFrame>
      <p:graphicFrame>
        <p:nvGraphicFramePr>
          <p:cNvPr id="172054" name="Object 22"/>
          <p:cNvGraphicFramePr>
            <a:graphicFrameLocks noChangeAspect="1"/>
          </p:cNvGraphicFramePr>
          <p:nvPr/>
        </p:nvGraphicFramePr>
        <p:xfrm>
          <a:off x="6675438" y="1816100"/>
          <a:ext cx="1154112" cy="398463"/>
        </p:xfrm>
        <a:graphic>
          <a:graphicData uri="http://schemas.openxmlformats.org/presentationml/2006/ole">
            <p:oleObj spid="_x0000_s172054" name="Equation" r:id="rId5" imgW="710891" imgH="241195" progId="Equation.3">
              <p:embed/>
            </p:oleObj>
          </a:graphicData>
        </a:graphic>
      </p:graphicFrame>
      <p:sp>
        <p:nvSpPr>
          <p:cNvPr id="172055" name="Text Box 23"/>
          <p:cNvSpPr txBox="1">
            <a:spLocks noChangeArrowheads="1"/>
          </p:cNvSpPr>
          <p:nvPr/>
        </p:nvSpPr>
        <p:spPr bwMode="auto">
          <a:xfrm>
            <a:off x="4818063" y="6553200"/>
            <a:ext cx="4306887" cy="304800"/>
          </a:xfrm>
          <a:prstGeom prst="rect">
            <a:avLst/>
          </a:prstGeom>
          <a:noFill/>
          <a:ln w="9525">
            <a:noFill/>
            <a:miter lim="800000"/>
            <a:headEnd/>
            <a:tailEnd/>
          </a:ln>
          <a:effectLst/>
        </p:spPr>
        <p:txBody>
          <a:bodyPr wrap="none">
            <a:prstTxWarp prst="textNoShape">
              <a:avLst/>
            </a:prstTxWarp>
            <a:spAutoFit/>
          </a:bodyPr>
          <a:lstStyle/>
          <a:p>
            <a:r>
              <a:rPr lang="en-US" sz="1400"/>
              <a:t>Bailey*, Thorne*, Peirce, </a:t>
            </a:r>
            <a:r>
              <a:rPr lang="en-US" sz="1400" i="1"/>
              <a:t>Ann. Biomedical Eng</a:t>
            </a:r>
            <a:r>
              <a:rPr lang="en-US" sz="1400"/>
              <a:t>, 2007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77" fill="hold"/>
                                        <p:tgtEl>
                                          <p:spTgt spid="1720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203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2034"/>
                                        </p:tgtEl>
                                      </p:cBhvr>
                                    </p:cmd>
                                  </p:childTnLst>
                                </p:cTn>
                              </p:par>
                            </p:childTnLst>
                          </p:cTn>
                        </p:par>
                      </p:childTnLst>
                    </p:cTn>
                  </p:par>
                </p:childTnLst>
              </p:cTn>
              <p:nextCondLst>
                <p:cond evt="onClick" delay="0">
                  <p:tgtEl>
                    <p:spTgt spid="172034"/>
                  </p:tgtEl>
                </p:cond>
              </p:nextCondLst>
            </p:seq>
            <p:video>
              <p:cMediaNode>
                <p:cTn id="12" fill="hold" display="0">
                  <p:stCondLst>
                    <p:cond delay="indefinite"/>
                  </p:stCondLst>
                  <p:endCondLst>
                    <p:cond evt="onNext" delay="0">
                      <p:tgtEl>
                        <p:sldTgt/>
                      </p:tgtEl>
                    </p:cond>
                    <p:cond evt="onPrev" delay="0">
                      <p:tgtEl>
                        <p:sldTgt/>
                      </p:tgtEl>
                    </p:cond>
                  </p:endCondLst>
                </p:cTn>
                <p:tgtEl>
                  <p:spTgt spid="172034"/>
                </p:tgtEl>
              </p:cMediaNode>
            </p:video>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srcRect/>
          <a:stretch>
            <a:fillRect/>
          </a:stretch>
        </p:blipFill>
        <p:spPr bwMode="auto">
          <a:xfrm>
            <a:off x="4630738" y="1987550"/>
            <a:ext cx="4095750" cy="3906838"/>
          </a:xfrm>
          <a:prstGeom prst="rect">
            <a:avLst/>
          </a:prstGeom>
          <a:noFill/>
        </p:spPr>
      </p:pic>
      <p:sp>
        <p:nvSpPr>
          <p:cNvPr id="171011" name="Text Box 3"/>
          <p:cNvSpPr txBox="1">
            <a:spLocks noChangeArrowheads="1"/>
          </p:cNvSpPr>
          <p:nvPr/>
        </p:nvSpPr>
        <p:spPr bwMode="auto">
          <a:xfrm>
            <a:off x="4986338" y="3613150"/>
            <a:ext cx="140335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a:t>Arteriole bed</a:t>
            </a:r>
          </a:p>
        </p:txBody>
      </p:sp>
      <p:sp>
        <p:nvSpPr>
          <p:cNvPr id="171012" name="Text Box 4"/>
          <p:cNvSpPr txBox="1">
            <a:spLocks noChangeArrowheads="1"/>
          </p:cNvSpPr>
          <p:nvPr/>
        </p:nvSpPr>
        <p:spPr bwMode="auto">
          <a:xfrm>
            <a:off x="7310438" y="3613150"/>
            <a:ext cx="1155700"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a:t>Venule bed</a:t>
            </a:r>
          </a:p>
        </p:txBody>
      </p:sp>
      <p:sp>
        <p:nvSpPr>
          <p:cNvPr id="171013" name="Text Box 5"/>
          <p:cNvSpPr txBox="1">
            <a:spLocks noChangeArrowheads="1"/>
          </p:cNvSpPr>
          <p:nvPr/>
        </p:nvSpPr>
        <p:spPr bwMode="auto">
          <a:xfrm>
            <a:off x="5903913" y="5440363"/>
            <a:ext cx="1874837" cy="3048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400" b="1"/>
              <a:t>Capillary bed</a:t>
            </a:r>
          </a:p>
        </p:txBody>
      </p:sp>
      <p:sp>
        <p:nvSpPr>
          <p:cNvPr id="171014" name="Freeform 6"/>
          <p:cNvSpPr>
            <a:spLocks/>
          </p:cNvSpPr>
          <p:nvPr/>
        </p:nvSpPr>
        <p:spPr bwMode="auto">
          <a:xfrm>
            <a:off x="6797675" y="5189538"/>
            <a:ext cx="44450" cy="79375"/>
          </a:xfrm>
          <a:custGeom>
            <a:avLst/>
            <a:gdLst/>
            <a:ahLst/>
            <a:cxnLst>
              <a:cxn ang="0">
                <a:pos x="21" y="0"/>
              </a:cxn>
              <a:cxn ang="0">
                <a:pos x="41" y="19"/>
              </a:cxn>
              <a:cxn ang="0">
                <a:pos x="21" y="38"/>
              </a:cxn>
              <a:cxn ang="0">
                <a:pos x="0" y="19"/>
              </a:cxn>
              <a:cxn ang="0">
                <a:pos x="21" y="0"/>
              </a:cxn>
            </a:cxnLst>
            <a:rect l="0" t="0" r="r" b="b"/>
            <a:pathLst>
              <a:path w="41" h="38">
                <a:moveTo>
                  <a:pt x="21" y="0"/>
                </a:moveTo>
                <a:lnTo>
                  <a:pt x="41" y="19"/>
                </a:lnTo>
                <a:lnTo>
                  <a:pt x="21" y="38"/>
                </a:lnTo>
                <a:lnTo>
                  <a:pt x="0" y="19"/>
                </a:lnTo>
                <a:lnTo>
                  <a:pt x="21"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15" name="Freeform 7"/>
          <p:cNvSpPr>
            <a:spLocks/>
          </p:cNvSpPr>
          <p:nvPr/>
        </p:nvSpPr>
        <p:spPr bwMode="auto">
          <a:xfrm>
            <a:off x="6367463" y="4819650"/>
            <a:ext cx="46037"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16" name="Rectangle 8"/>
          <p:cNvSpPr>
            <a:spLocks noChangeArrowheads="1"/>
          </p:cNvSpPr>
          <p:nvPr/>
        </p:nvSpPr>
        <p:spPr bwMode="auto">
          <a:xfrm>
            <a:off x="6069013" y="4048125"/>
            <a:ext cx="39687" cy="69850"/>
          </a:xfrm>
          <a:prstGeom prst="rect">
            <a:avLst/>
          </a:prstGeom>
          <a:solidFill>
            <a:srgbClr val="FF00FF"/>
          </a:solidFill>
          <a:ln w="7938">
            <a:solidFill>
              <a:srgbClr val="FF00FF"/>
            </a:solidFill>
            <a:miter lim="800000"/>
            <a:headEnd/>
            <a:tailEnd/>
          </a:ln>
        </p:spPr>
        <p:txBody>
          <a:bodyPr>
            <a:prstTxWarp prst="textNoShape">
              <a:avLst/>
            </a:prstTxWarp>
          </a:bodyPr>
          <a:lstStyle/>
          <a:p>
            <a:endParaRPr lang="en-US"/>
          </a:p>
        </p:txBody>
      </p:sp>
      <p:sp>
        <p:nvSpPr>
          <p:cNvPr id="171017" name="Freeform 9"/>
          <p:cNvSpPr>
            <a:spLocks/>
          </p:cNvSpPr>
          <p:nvPr/>
        </p:nvSpPr>
        <p:spPr bwMode="auto">
          <a:xfrm>
            <a:off x="6367463" y="5367338"/>
            <a:ext cx="46037" cy="80962"/>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18" name="Freeform 10"/>
          <p:cNvSpPr>
            <a:spLocks/>
          </p:cNvSpPr>
          <p:nvPr/>
        </p:nvSpPr>
        <p:spPr bwMode="auto">
          <a:xfrm>
            <a:off x="6461125" y="4216400"/>
            <a:ext cx="46038" cy="80963"/>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19" name="Freeform 11"/>
          <p:cNvSpPr>
            <a:spLocks/>
          </p:cNvSpPr>
          <p:nvPr/>
        </p:nvSpPr>
        <p:spPr bwMode="auto">
          <a:xfrm>
            <a:off x="6824663" y="4364038"/>
            <a:ext cx="44450"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20" name="Freeform 12"/>
          <p:cNvSpPr>
            <a:spLocks/>
          </p:cNvSpPr>
          <p:nvPr/>
        </p:nvSpPr>
        <p:spPr bwMode="auto">
          <a:xfrm>
            <a:off x="6892925" y="4402138"/>
            <a:ext cx="46038"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21" name="Freeform 13"/>
          <p:cNvSpPr>
            <a:spLocks/>
          </p:cNvSpPr>
          <p:nvPr/>
        </p:nvSpPr>
        <p:spPr bwMode="auto">
          <a:xfrm>
            <a:off x="6934200" y="4394200"/>
            <a:ext cx="46038"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22" name="Freeform 14"/>
          <p:cNvSpPr>
            <a:spLocks/>
          </p:cNvSpPr>
          <p:nvPr/>
        </p:nvSpPr>
        <p:spPr bwMode="auto">
          <a:xfrm>
            <a:off x="6964363" y="4432300"/>
            <a:ext cx="46037"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23" name="Freeform 15"/>
          <p:cNvSpPr>
            <a:spLocks/>
          </p:cNvSpPr>
          <p:nvPr/>
        </p:nvSpPr>
        <p:spPr bwMode="auto">
          <a:xfrm>
            <a:off x="5199063" y="3230563"/>
            <a:ext cx="46037"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24" name="Freeform 16"/>
          <p:cNvSpPr>
            <a:spLocks/>
          </p:cNvSpPr>
          <p:nvPr/>
        </p:nvSpPr>
        <p:spPr bwMode="auto">
          <a:xfrm>
            <a:off x="6219825" y="4829175"/>
            <a:ext cx="46038" cy="80963"/>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25" name="Freeform 17"/>
          <p:cNvSpPr>
            <a:spLocks/>
          </p:cNvSpPr>
          <p:nvPr/>
        </p:nvSpPr>
        <p:spPr bwMode="auto">
          <a:xfrm>
            <a:off x="6194425" y="4779963"/>
            <a:ext cx="47625"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26" name="Freeform 18"/>
          <p:cNvSpPr>
            <a:spLocks/>
          </p:cNvSpPr>
          <p:nvPr/>
        </p:nvSpPr>
        <p:spPr bwMode="auto">
          <a:xfrm>
            <a:off x="4867275" y="2747963"/>
            <a:ext cx="44450"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27" name="Freeform 19"/>
          <p:cNvSpPr>
            <a:spLocks/>
          </p:cNvSpPr>
          <p:nvPr/>
        </p:nvSpPr>
        <p:spPr bwMode="auto">
          <a:xfrm>
            <a:off x="4832350" y="2776538"/>
            <a:ext cx="44450" cy="80962"/>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28" name="Freeform 20"/>
          <p:cNvSpPr>
            <a:spLocks/>
          </p:cNvSpPr>
          <p:nvPr/>
        </p:nvSpPr>
        <p:spPr bwMode="auto">
          <a:xfrm>
            <a:off x="4864100" y="2847975"/>
            <a:ext cx="42863" cy="84138"/>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29" name="Freeform 21"/>
          <p:cNvSpPr>
            <a:spLocks/>
          </p:cNvSpPr>
          <p:nvPr/>
        </p:nvSpPr>
        <p:spPr bwMode="auto">
          <a:xfrm>
            <a:off x="4932363" y="3038475"/>
            <a:ext cx="44450"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30" name="Freeform 22"/>
          <p:cNvSpPr>
            <a:spLocks/>
          </p:cNvSpPr>
          <p:nvPr/>
        </p:nvSpPr>
        <p:spPr bwMode="auto">
          <a:xfrm>
            <a:off x="5392738" y="3455988"/>
            <a:ext cx="44450" cy="80962"/>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31" name="Freeform 23"/>
          <p:cNvSpPr>
            <a:spLocks/>
          </p:cNvSpPr>
          <p:nvPr/>
        </p:nvSpPr>
        <p:spPr bwMode="auto">
          <a:xfrm>
            <a:off x="5162550" y="3190875"/>
            <a:ext cx="44450" cy="80963"/>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32" name="Freeform 24"/>
          <p:cNvSpPr>
            <a:spLocks/>
          </p:cNvSpPr>
          <p:nvPr/>
        </p:nvSpPr>
        <p:spPr bwMode="auto">
          <a:xfrm>
            <a:off x="5435600" y="4738688"/>
            <a:ext cx="42863" cy="84137"/>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33" name="Freeform 25"/>
          <p:cNvSpPr>
            <a:spLocks/>
          </p:cNvSpPr>
          <p:nvPr/>
        </p:nvSpPr>
        <p:spPr bwMode="auto">
          <a:xfrm>
            <a:off x="4891088" y="4011613"/>
            <a:ext cx="44450"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34" name="Freeform 26"/>
          <p:cNvSpPr>
            <a:spLocks/>
          </p:cNvSpPr>
          <p:nvPr/>
        </p:nvSpPr>
        <p:spPr bwMode="auto">
          <a:xfrm>
            <a:off x="4935538" y="3978275"/>
            <a:ext cx="46037" cy="80963"/>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35" name="Freeform 27"/>
          <p:cNvSpPr>
            <a:spLocks/>
          </p:cNvSpPr>
          <p:nvPr/>
        </p:nvSpPr>
        <p:spPr bwMode="auto">
          <a:xfrm>
            <a:off x="5265738" y="4133850"/>
            <a:ext cx="46037" cy="84138"/>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36" name="Freeform 28"/>
          <p:cNvSpPr>
            <a:spLocks/>
          </p:cNvSpPr>
          <p:nvPr/>
        </p:nvSpPr>
        <p:spPr bwMode="auto">
          <a:xfrm>
            <a:off x="5156200" y="3989388"/>
            <a:ext cx="46038" cy="84137"/>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37" name="Freeform 29"/>
          <p:cNvSpPr>
            <a:spLocks/>
          </p:cNvSpPr>
          <p:nvPr/>
        </p:nvSpPr>
        <p:spPr bwMode="auto">
          <a:xfrm>
            <a:off x="5365750" y="4313238"/>
            <a:ext cx="46038" cy="80962"/>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38" name="Freeform 30"/>
          <p:cNvSpPr>
            <a:spLocks/>
          </p:cNvSpPr>
          <p:nvPr/>
        </p:nvSpPr>
        <p:spPr bwMode="auto">
          <a:xfrm>
            <a:off x="4905375" y="3476625"/>
            <a:ext cx="44450" cy="80963"/>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39" name="Freeform 31"/>
          <p:cNvSpPr>
            <a:spLocks/>
          </p:cNvSpPr>
          <p:nvPr/>
        </p:nvSpPr>
        <p:spPr bwMode="auto">
          <a:xfrm>
            <a:off x="4894263" y="3162300"/>
            <a:ext cx="44450" cy="80963"/>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40" name="Freeform 32"/>
          <p:cNvSpPr>
            <a:spLocks/>
          </p:cNvSpPr>
          <p:nvPr/>
        </p:nvSpPr>
        <p:spPr bwMode="auto">
          <a:xfrm>
            <a:off x="5097463" y="3111500"/>
            <a:ext cx="46037" cy="84138"/>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41" name="Freeform 33"/>
          <p:cNvSpPr>
            <a:spLocks/>
          </p:cNvSpPr>
          <p:nvPr/>
        </p:nvSpPr>
        <p:spPr bwMode="auto">
          <a:xfrm>
            <a:off x="4910138" y="4433888"/>
            <a:ext cx="46037" cy="84137"/>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42" name="Freeform 34"/>
          <p:cNvSpPr>
            <a:spLocks/>
          </p:cNvSpPr>
          <p:nvPr/>
        </p:nvSpPr>
        <p:spPr bwMode="auto">
          <a:xfrm>
            <a:off x="6194425" y="4164013"/>
            <a:ext cx="47625"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43" name="Freeform 35"/>
          <p:cNvSpPr>
            <a:spLocks/>
          </p:cNvSpPr>
          <p:nvPr/>
        </p:nvSpPr>
        <p:spPr bwMode="auto">
          <a:xfrm>
            <a:off x="4870450" y="4594225"/>
            <a:ext cx="42863" cy="84138"/>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44" name="Freeform 36"/>
          <p:cNvSpPr>
            <a:spLocks/>
          </p:cNvSpPr>
          <p:nvPr/>
        </p:nvSpPr>
        <p:spPr bwMode="auto">
          <a:xfrm>
            <a:off x="5470525" y="4719638"/>
            <a:ext cx="46038"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45" name="Freeform 37"/>
          <p:cNvSpPr>
            <a:spLocks/>
          </p:cNvSpPr>
          <p:nvPr/>
        </p:nvSpPr>
        <p:spPr bwMode="auto">
          <a:xfrm>
            <a:off x="5573713" y="4779963"/>
            <a:ext cx="41275"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46" name="Freeform 38"/>
          <p:cNvSpPr>
            <a:spLocks/>
          </p:cNvSpPr>
          <p:nvPr/>
        </p:nvSpPr>
        <p:spPr bwMode="auto">
          <a:xfrm>
            <a:off x="5534025" y="4772025"/>
            <a:ext cx="42863" cy="77788"/>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47" name="Freeform 39"/>
          <p:cNvSpPr>
            <a:spLocks/>
          </p:cNvSpPr>
          <p:nvPr/>
        </p:nvSpPr>
        <p:spPr bwMode="auto">
          <a:xfrm>
            <a:off x="4884738" y="4394200"/>
            <a:ext cx="44450" cy="84138"/>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48" name="Freeform 40"/>
          <p:cNvSpPr>
            <a:spLocks/>
          </p:cNvSpPr>
          <p:nvPr/>
        </p:nvSpPr>
        <p:spPr bwMode="auto">
          <a:xfrm>
            <a:off x="4903788" y="4557713"/>
            <a:ext cx="46037" cy="84137"/>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49" name="Freeform 41"/>
          <p:cNvSpPr>
            <a:spLocks/>
          </p:cNvSpPr>
          <p:nvPr/>
        </p:nvSpPr>
        <p:spPr bwMode="auto">
          <a:xfrm>
            <a:off x="5272088" y="5184775"/>
            <a:ext cx="46037" cy="84138"/>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50" name="Freeform 42"/>
          <p:cNvSpPr>
            <a:spLocks/>
          </p:cNvSpPr>
          <p:nvPr/>
        </p:nvSpPr>
        <p:spPr bwMode="auto">
          <a:xfrm>
            <a:off x="5365750" y="4364038"/>
            <a:ext cx="44450"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sp>
        <p:nvSpPr>
          <p:cNvPr id="171051" name="Freeform 43"/>
          <p:cNvSpPr>
            <a:spLocks/>
          </p:cNvSpPr>
          <p:nvPr/>
        </p:nvSpPr>
        <p:spPr bwMode="auto">
          <a:xfrm>
            <a:off x="5397500" y="4789488"/>
            <a:ext cx="46038" cy="82550"/>
          </a:xfrm>
          <a:custGeom>
            <a:avLst/>
            <a:gdLst/>
            <a:ahLst/>
            <a:cxnLst>
              <a:cxn ang="0">
                <a:pos x="20" y="0"/>
              </a:cxn>
              <a:cxn ang="0">
                <a:pos x="41" y="19"/>
              </a:cxn>
              <a:cxn ang="0">
                <a:pos x="20" y="39"/>
              </a:cxn>
              <a:cxn ang="0">
                <a:pos x="0" y="19"/>
              </a:cxn>
              <a:cxn ang="0">
                <a:pos x="20" y="0"/>
              </a:cxn>
            </a:cxnLst>
            <a:rect l="0" t="0" r="r" b="b"/>
            <a:pathLst>
              <a:path w="41" h="39">
                <a:moveTo>
                  <a:pt x="20" y="0"/>
                </a:moveTo>
                <a:lnTo>
                  <a:pt x="41" y="19"/>
                </a:lnTo>
                <a:lnTo>
                  <a:pt x="20" y="39"/>
                </a:lnTo>
                <a:lnTo>
                  <a:pt x="0" y="19"/>
                </a:lnTo>
                <a:lnTo>
                  <a:pt x="20" y="0"/>
                </a:lnTo>
                <a:close/>
              </a:path>
            </a:pathLst>
          </a:custGeom>
          <a:solidFill>
            <a:srgbClr val="000080"/>
          </a:solidFill>
          <a:ln w="7938">
            <a:solidFill>
              <a:srgbClr val="000080"/>
            </a:solidFill>
            <a:prstDash val="solid"/>
            <a:round/>
            <a:headEnd/>
            <a:tailEnd/>
          </a:ln>
        </p:spPr>
        <p:txBody>
          <a:bodyPr>
            <a:prstTxWarp prst="textNoShape">
              <a:avLst/>
            </a:prstTxWarp>
          </a:bodyPr>
          <a:lstStyle/>
          <a:p>
            <a:endParaRPr lang="en-US"/>
          </a:p>
        </p:txBody>
      </p:sp>
      <p:pic>
        <p:nvPicPr>
          <p:cNvPr id="171052" name="Picture 44" descr="early"/>
          <p:cNvPicPr>
            <a:picLocks noChangeAspect="1" noChangeArrowheads="1"/>
          </p:cNvPicPr>
          <p:nvPr/>
        </p:nvPicPr>
        <p:blipFill>
          <a:blip r:embed="rId3">
            <a:lum bright="34000" contrast="88000"/>
          </a:blip>
          <a:srcRect r="8000"/>
          <a:stretch>
            <a:fillRect/>
          </a:stretch>
        </p:blipFill>
        <p:spPr bwMode="auto">
          <a:xfrm>
            <a:off x="282575" y="1979613"/>
            <a:ext cx="4206875" cy="3905250"/>
          </a:xfrm>
          <a:prstGeom prst="rect">
            <a:avLst/>
          </a:prstGeom>
          <a:noFill/>
        </p:spPr>
      </p:pic>
      <p:sp>
        <p:nvSpPr>
          <p:cNvPr id="171053" name="Text Box 45"/>
          <p:cNvSpPr txBox="1">
            <a:spLocks noChangeArrowheads="1"/>
          </p:cNvSpPr>
          <p:nvPr/>
        </p:nvSpPr>
        <p:spPr bwMode="auto">
          <a:xfrm>
            <a:off x="684213" y="1951038"/>
            <a:ext cx="774700"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i="1">
                <a:solidFill>
                  <a:schemeClr val="bg1"/>
                </a:solidFill>
              </a:rPr>
              <a:t>A</a:t>
            </a:r>
          </a:p>
        </p:txBody>
      </p:sp>
      <p:sp>
        <p:nvSpPr>
          <p:cNvPr id="171054" name="Text Box 46"/>
          <p:cNvSpPr txBox="1">
            <a:spLocks noChangeArrowheads="1"/>
          </p:cNvSpPr>
          <p:nvPr/>
        </p:nvSpPr>
        <p:spPr bwMode="auto">
          <a:xfrm>
            <a:off x="2368550" y="2436813"/>
            <a:ext cx="776288"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i="1">
                <a:solidFill>
                  <a:schemeClr val="bg1"/>
                </a:solidFill>
              </a:rPr>
              <a:t>V</a:t>
            </a:r>
          </a:p>
        </p:txBody>
      </p:sp>
      <p:sp>
        <p:nvSpPr>
          <p:cNvPr id="171055" name="Text Box 47"/>
          <p:cNvSpPr txBox="1">
            <a:spLocks noChangeArrowheads="1"/>
          </p:cNvSpPr>
          <p:nvPr/>
        </p:nvSpPr>
        <p:spPr bwMode="auto">
          <a:xfrm>
            <a:off x="1377950" y="4789488"/>
            <a:ext cx="776288" cy="27463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200" b="1" i="1">
                <a:solidFill>
                  <a:schemeClr val="bg1"/>
                </a:solidFill>
              </a:rPr>
              <a:t>C</a:t>
            </a:r>
          </a:p>
        </p:txBody>
      </p:sp>
      <p:sp>
        <p:nvSpPr>
          <p:cNvPr id="171056" name="Rectangle 48"/>
          <p:cNvSpPr>
            <a:spLocks noChangeArrowheads="1"/>
          </p:cNvSpPr>
          <p:nvPr/>
        </p:nvSpPr>
        <p:spPr bwMode="auto">
          <a:xfrm>
            <a:off x="219075" y="0"/>
            <a:ext cx="8667750" cy="1143000"/>
          </a:xfrm>
          <a:prstGeom prst="rect">
            <a:avLst/>
          </a:prstGeom>
          <a:noFill/>
          <a:ln w="9525">
            <a:noFill/>
            <a:miter lim="800000"/>
            <a:headEnd/>
            <a:tailEnd/>
          </a:ln>
          <a:effectLst/>
        </p:spPr>
        <p:txBody>
          <a:bodyPr anchor="ctr">
            <a:prstTxWarp prst="textNoShape">
              <a:avLst/>
            </a:prstTxWarp>
          </a:bodyPr>
          <a:lstStyle/>
          <a:p>
            <a:pPr algn="ctr" eaLnBrk="0" hangingPunct="0"/>
            <a:r>
              <a:rPr lang="en-US" sz="3600" b="1">
                <a:solidFill>
                  <a:srgbClr val="0000CC"/>
                </a:solidFill>
              </a:rPr>
              <a:t>ABM Cell Lineage Tracking</a:t>
            </a:r>
          </a:p>
        </p:txBody>
      </p:sp>
      <p:sp>
        <p:nvSpPr>
          <p:cNvPr id="171057" name="Rectangle 49"/>
          <p:cNvSpPr>
            <a:spLocks noChangeArrowheads="1"/>
          </p:cNvSpPr>
          <p:nvPr/>
        </p:nvSpPr>
        <p:spPr bwMode="auto">
          <a:xfrm>
            <a:off x="4745038" y="1316038"/>
            <a:ext cx="3927475" cy="919162"/>
          </a:xfrm>
          <a:prstGeom prst="rect">
            <a:avLst/>
          </a:prstGeom>
          <a:noFill/>
          <a:ln w="9525">
            <a:noFill/>
            <a:miter lim="800000"/>
            <a:headEnd/>
            <a:tailEnd/>
          </a:ln>
          <a:effectLst/>
        </p:spPr>
        <p:txBody>
          <a:bodyPr anchor="ctr">
            <a:prstTxWarp prst="textNoShape">
              <a:avLst/>
            </a:prstTxWarp>
          </a:bodyPr>
          <a:lstStyle/>
          <a:p>
            <a:pPr algn="ctr" eaLnBrk="0" hangingPunct="0">
              <a:lnSpc>
                <a:spcPct val="110000"/>
              </a:lnSpc>
            </a:pPr>
            <a:r>
              <a:rPr lang="en-US" sz="2000" b="1" dirty="0"/>
              <a:t>Location of Extravasation</a:t>
            </a:r>
          </a:p>
        </p:txBody>
      </p:sp>
      <p:sp>
        <p:nvSpPr>
          <p:cNvPr id="171058" name="Rectangle 50"/>
          <p:cNvSpPr>
            <a:spLocks noChangeArrowheads="1"/>
          </p:cNvSpPr>
          <p:nvPr/>
        </p:nvSpPr>
        <p:spPr bwMode="auto">
          <a:xfrm>
            <a:off x="465138" y="1316038"/>
            <a:ext cx="3927475" cy="919162"/>
          </a:xfrm>
          <a:prstGeom prst="rect">
            <a:avLst/>
          </a:prstGeom>
          <a:noFill/>
          <a:ln w="9525">
            <a:noFill/>
            <a:miter lim="800000"/>
            <a:headEnd/>
            <a:tailEnd/>
          </a:ln>
          <a:effectLst/>
        </p:spPr>
        <p:txBody>
          <a:bodyPr anchor="ctr">
            <a:prstTxWarp prst="textNoShape">
              <a:avLst/>
            </a:prstTxWarp>
          </a:bodyPr>
          <a:lstStyle/>
          <a:p>
            <a:pPr algn="ctr" eaLnBrk="0" hangingPunct="0">
              <a:lnSpc>
                <a:spcPct val="110000"/>
              </a:lnSpc>
            </a:pPr>
            <a:r>
              <a:rPr lang="en-US" sz="2000" b="1"/>
              <a:t>ABM Prediction</a:t>
            </a:r>
          </a:p>
        </p:txBody>
      </p:sp>
      <p:sp>
        <p:nvSpPr>
          <p:cNvPr id="171059" name="Text Box 51"/>
          <p:cNvSpPr txBox="1">
            <a:spLocks noChangeArrowheads="1"/>
          </p:cNvSpPr>
          <p:nvPr/>
        </p:nvSpPr>
        <p:spPr bwMode="auto">
          <a:xfrm>
            <a:off x="4827588" y="6553200"/>
            <a:ext cx="4306887" cy="304800"/>
          </a:xfrm>
          <a:prstGeom prst="rect">
            <a:avLst/>
          </a:prstGeom>
          <a:noFill/>
          <a:ln w="9525">
            <a:noFill/>
            <a:miter lim="800000"/>
            <a:headEnd/>
            <a:tailEnd/>
          </a:ln>
          <a:effectLst/>
        </p:spPr>
        <p:txBody>
          <a:bodyPr wrap="none">
            <a:prstTxWarp prst="textNoShape">
              <a:avLst/>
            </a:prstTxWarp>
            <a:spAutoFit/>
          </a:bodyPr>
          <a:lstStyle/>
          <a:p>
            <a:r>
              <a:rPr lang="en-US" sz="1400"/>
              <a:t>Bailey*, Thorne*, Peirce, </a:t>
            </a:r>
            <a:r>
              <a:rPr lang="en-US" sz="1400" i="1"/>
              <a:t>Ann. Biomedical Eng</a:t>
            </a:r>
            <a:r>
              <a:rPr lang="en-US" sz="1400"/>
              <a:t>, 2007</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AutoShape 4"/>
          <p:cNvSpPr>
            <a:spLocks noChangeAspect="1" noChangeArrowheads="1" noTextEdit="1"/>
          </p:cNvSpPr>
          <p:nvPr/>
        </p:nvSpPr>
        <p:spPr bwMode="auto">
          <a:xfrm>
            <a:off x="766763" y="1838325"/>
            <a:ext cx="7653337" cy="2976563"/>
          </a:xfrm>
          <a:prstGeom prst="rect">
            <a:avLst/>
          </a:prstGeom>
          <a:noFill/>
          <a:ln w="9525">
            <a:noFill/>
            <a:miter lim="800000"/>
            <a:headEnd/>
            <a:tailEnd/>
          </a:ln>
        </p:spPr>
        <p:txBody>
          <a:bodyPr>
            <a:prstTxWarp prst="textNoShape">
              <a:avLst/>
            </a:prstTxWarp>
          </a:bodyPr>
          <a:lstStyle/>
          <a:p>
            <a:endParaRPr lang="en-US"/>
          </a:p>
        </p:txBody>
      </p:sp>
      <p:grpSp>
        <p:nvGrpSpPr>
          <p:cNvPr id="2" name="Group 71"/>
          <p:cNvGrpSpPr>
            <a:grpSpLocks/>
          </p:cNvGrpSpPr>
          <p:nvPr/>
        </p:nvGrpSpPr>
        <p:grpSpPr bwMode="auto">
          <a:xfrm>
            <a:off x="376238" y="2108200"/>
            <a:ext cx="3879850" cy="3140075"/>
            <a:chOff x="113166" y="2420813"/>
            <a:chExt cx="4140576" cy="3279534"/>
          </a:xfrm>
        </p:grpSpPr>
        <p:pic>
          <p:nvPicPr>
            <p:cNvPr id="20525" name="Picture 13"/>
            <p:cNvPicPr>
              <a:picLocks noChangeAspect="1" noChangeArrowheads="1"/>
            </p:cNvPicPr>
            <p:nvPr/>
          </p:nvPicPr>
          <p:blipFill>
            <a:blip r:embed="rId2">
              <a:lum bright="28000" contrast="60000"/>
            </a:blip>
            <a:srcRect/>
            <a:stretch>
              <a:fillRect/>
            </a:stretch>
          </p:blipFill>
          <p:spPr bwMode="auto">
            <a:xfrm>
              <a:off x="1963878" y="3298840"/>
              <a:ext cx="2282022" cy="2398894"/>
            </a:xfrm>
            <a:prstGeom prst="rect">
              <a:avLst/>
            </a:prstGeom>
            <a:noFill/>
            <a:ln w="9525">
              <a:noFill/>
              <a:miter lim="800000"/>
              <a:headEnd/>
              <a:tailEnd/>
            </a:ln>
          </p:spPr>
        </p:pic>
        <p:pic>
          <p:nvPicPr>
            <p:cNvPr id="20526" name="Picture 14"/>
            <p:cNvPicPr>
              <a:picLocks noChangeAspect="1" noChangeArrowheads="1"/>
            </p:cNvPicPr>
            <p:nvPr/>
          </p:nvPicPr>
          <p:blipFill>
            <a:blip r:embed="rId3">
              <a:lum bright="28000" contrast="60000"/>
            </a:blip>
            <a:srcRect/>
            <a:stretch>
              <a:fillRect/>
            </a:stretch>
          </p:blipFill>
          <p:spPr bwMode="auto">
            <a:xfrm>
              <a:off x="1608374" y="2590670"/>
              <a:ext cx="2637526" cy="2686343"/>
            </a:xfrm>
            <a:prstGeom prst="rect">
              <a:avLst/>
            </a:prstGeom>
            <a:noFill/>
            <a:ln w="9525">
              <a:noFill/>
              <a:miter lim="800000"/>
              <a:headEnd/>
              <a:tailEnd/>
            </a:ln>
          </p:spPr>
        </p:pic>
        <p:pic>
          <p:nvPicPr>
            <p:cNvPr id="20527" name="Picture 15"/>
            <p:cNvPicPr>
              <a:picLocks noChangeAspect="1" noChangeArrowheads="1"/>
            </p:cNvPicPr>
            <p:nvPr/>
          </p:nvPicPr>
          <p:blipFill>
            <a:blip r:embed="rId4">
              <a:lum bright="28000" contrast="60000"/>
            </a:blip>
            <a:srcRect/>
            <a:stretch>
              <a:fillRect/>
            </a:stretch>
          </p:blipFill>
          <p:spPr bwMode="auto">
            <a:xfrm>
              <a:off x="1540410" y="2420813"/>
              <a:ext cx="2713332" cy="1688111"/>
            </a:xfrm>
            <a:prstGeom prst="rect">
              <a:avLst/>
            </a:prstGeom>
            <a:noFill/>
            <a:ln w="9525">
              <a:noFill/>
              <a:miter lim="800000"/>
              <a:headEnd/>
              <a:tailEnd/>
            </a:ln>
          </p:spPr>
        </p:pic>
        <p:pic>
          <p:nvPicPr>
            <p:cNvPr id="20528" name="Picture 16"/>
            <p:cNvPicPr>
              <a:picLocks noChangeAspect="1" noChangeArrowheads="1"/>
            </p:cNvPicPr>
            <p:nvPr/>
          </p:nvPicPr>
          <p:blipFill>
            <a:blip r:embed="rId5">
              <a:lum bright="28000" contrast="60000"/>
            </a:blip>
            <a:srcRect/>
            <a:stretch>
              <a:fillRect/>
            </a:stretch>
          </p:blipFill>
          <p:spPr bwMode="auto">
            <a:xfrm>
              <a:off x="113166" y="2420813"/>
              <a:ext cx="2428406" cy="1753440"/>
            </a:xfrm>
            <a:prstGeom prst="rect">
              <a:avLst/>
            </a:prstGeom>
            <a:noFill/>
            <a:ln w="9525">
              <a:noFill/>
              <a:miter lim="800000"/>
              <a:headEnd/>
              <a:tailEnd/>
            </a:ln>
          </p:spPr>
        </p:pic>
        <p:pic>
          <p:nvPicPr>
            <p:cNvPr id="20529" name="Picture 17"/>
            <p:cNvPicPr>
              <a:picLocks noChangeAspect="1" noChangeArrowheads="1"/>
            </p:cNvPicPr>
            <p:nvPr/>
          </p:nvPicPr>
          <p:blipFill>
            <a:blip r:embed="rId6">
              <a:lum bright="28000" contrast="60000"/>
            </a:blip>
            <a:srcRect/>
            <a:stretch>
              <a:fillRect/>
            </a:stretch>
          </p:blipFill>
          <p:spPr bwMode="auto">
            <a:xfrm>
              <a:off x="115780" y="3128984"/>
              <a:ext cx="2700262" cy="2571363"/>
            </a:xfrm>
            <a:prstGeom prst="rect">
              <a:avLst/>
            </a:prstGeom>
            <a:noFill/>
            <a:ln w="9525">
              <a:noFill/>
              <a:miter lim="800000"/>
              <a:headEnd/>
              <a:tailEnd/>
            </a:ln>
          </p:spPr>
        </p:pic>
        <p:sp>
          <p:nvSpPr>
            <p:cNvPr id="20530" name="Rectangle 23"/>
            <p:cNvSpPr>
              <a:spLocks noChangeAspect="1" noChangeArrowheads="1"/>
            </p:cNvSpPr>
            <p:nvPr/>
          </p:nvSpPr>
          <p:spPr bwMode="auto">
            <a:xfrm>
              <a:off x="3145406" y="4597588"/>
              <a:ext cx="41824" cy="128571"/>
            </a:xfrm>
            <a:prstGeom prst="rect">
              <a:avLst/>
            </a:prstGeom>
            <a:noFill/>
            <a:ln w="9525">
              <a:noFill/>
              <a:miter lim="800000"/>
              <a:headEnd/>
              <a:tailEnd/>
            </a:ln>
          </p:spPr>
          <p:txBody>
            <a:bodyPr lIns="0" tIns="0" rIns="0" bIns="0">
              <a:prstTxWarp prst="textNoShape">
                <a:avLst/>
              </a:prstTxWarp>
              <a:spAutoFit/>
            </a:bodyPr>
            <a:lstStyle/>
            <a:p>
              <a:r>
                <a:rPr lang="en-US" sz="800">
                  <a:solidFill>
                    <a:srgbClr val="FFFFFF"/>
                  </a:solidFill>
                </a:rPr>
                <a:t>*</a:t>
              </a:r>
              <a:endParaRPr lang="en-US"/>
            </a:p>
          </p:txBody>
        </p:sp>
        <p:sp>
          <p:nvSpPr>
            <p:cNvPr id="20531" name="Rectangle 24"/>
            <p:cNvSpPr>
              <a:spLocks noChangeAspect="1" noChangeArrowheads="1"/>
            </p:cNvSpPr>
            <p:nvPr/>
          </p:nvSpPr>
          <p:spPr bwMode="auto">
            <a:xfrm>
              <a:off x="3182003" y="3797956"/>
              <a:ext cx="73190" cy="128571"/>
            </a:xfrm>
            <a:prstGeom prst="rect">
              <a:avLst/>
            </a:prstGeom>
            <a:noFill/>
            <a:ln w="9525">
              <a:noFill/>
              <a:miter lim="800000"/>
              <a:headEnd/>
              <a:tailEnd/>
            </a:ln>
          </p:spPr>
          <p:txBody>
            <a:bodyPr lIns="0" tIns="0" rIns="0" bIns="0">
              <a:prstTxWarp prst="textNoShape">
                <a:avLst/>
              </a:prstTxWarp>
              <a:spAutoFit/>
            </a:bodyPr>
            <a:lstStyle/>
            <a:p>
              <a:r>
                <a:rPr lang="en-US" sz="800" b="1">
                  <a:solidFill>
                    <a:srgbClr val="FFFFFF"/>
                  </a:solidFill>
                </a:rPr>
                <a:t>A</a:t>
              </a:r>
              <a:endParaRPr lang="en-US"/>
            </a:p>
          </p:txBody>
        </p:sp>
        <p:sp>
          <p:nvSpPr>
            <p:cNvPr id="20532" name="Rectangle 27"/>
            <p:cNvSpPr>
              <a:spLocks noChangeAspect="1" noChangeArrowheads="1"/>
            </p:cNvSpPr>
            <p:nvPr/>
          </p:nvSpPr>
          <p:spPr bwMode="auto">
            <a:xfrm>
              <a:off x="2795130" y="4885037"/>
              <a:ext cx="67963" cy="128571"/>
            </a:xfrm>
            <a:prstGeom prst="rect">
              <a:avLst/>
            </a:prstGeom>
            <a:noFill/>
            <a:ln w="9525">
              <a:noFill/>
              <a:miter lim="800000"/>
              <a:headEnd/>
              <a:tailEnd/>
            </a:ln>
          </p:spPr>
          <p:txBody>
            <a:bodyPr lIns="0" tIns="0" rIns="0" bIns="0">
              <a:prstTxWarp prst="textNoShape">
                <a:avLst/>
              </a:prstTxWarp>
              <a:spAutoFit/>
            </a:bodyPr>
            <a:lstStyle/>
            <a:p>
              <a:r>
                <a:rPr lang="en-US" sz="800" b="1">
                  <a:solidFill>
                    <a:srgbClr val="FFFFFF"/>
                  </a:solidFill>
                </a:rPr>
                <a:t>V</a:t>
              </a:r>
              <a:endParaRPr lang="en-US"/>
            </a:p>
          </p:txBody>
        </p:sp>
        <p:sp>
          <p:nvSpPr>
            <p:cNvPr id="20533" name="Rectangle 28"/>
            <p:cNvSpPr>
              <a:spLocks noChangeAspect="1" noChangeArrowheads="1"/>
            </p:cNvSpPr>
            <p:nvPr/>
          </p:nvSpPr>
          <p:spPr bwMode="auto">
            <a:xfrm>
              <a:off x="4021096" y="4806642"/>
              <a:ext cx="67963" cy="128571"/>
            </a:xfrm>
            <a:prstGeom prst="rect">
              <a:avLst/>
            </a:prstGeom>
            <a:noFill/>
            <a:ln w="9525">
              <a:noFill/>
              <a:miter lim="800000"/>
              <a:headEnd/>
              <a:tailEnd/>
            </a:ln>
          </p:spPr>
          <p:txBody>
            <a:bodyPr lIns="0" tIns="0" rIns="0" bIns="0">
              <a:prstTxWarp prst="textNoShape">
                <a:avLst/>
              </a:prstTxWarp>
              <a:spAutoFit/>
            </a:bodyPr>
            <a:lstStyle/>
            <a:p>
              <a:r>
                <a:rPr lang="en-US" sz="800" b="1">
                  <a:solidFill>
                    <a:srgbClr val="FFFFFF"/>
                  </a:solidFill>
                </a:rPr>
                <a:t>V</a:t>
              </a:r>
              <a:endParaRPr lang="en-US"/>
            </a:p>
          </p:txBody>
        </p:sp>
        <p:sp>
          <p:nvSpPr>
            <p:cNvPr id="20534" name="Rectangle 29"/>
            <p:cNvSpPr>
              <a:spLocks noChangeAspect="1" noChangeArrowheads="1"/>
            </p:cNvSpPr>
            <p:nvPr/>
          </p:nvSpPr>
          <p:spPr bwMode="auto">
            <a:xfrm>
              <a:off x="1746915" y="2473077"/>
              <a:ext cx="818181" cy="482139"/>
            </a:xfrm>
            <a:prstGeom prst="rect">
              <a:avLst/>
            </a:prstGeom>
            <a:noFill/>
            <a:ln w="9525">
              <a:noFill/>
              <a:miter lim="800000"/>
              <a:headEnd/>
              <a:tailEnd/>
            </a:ln>
          </p:spPr>
          <p:txBody>
            <a:bodyPr lIns="0" tIns="0" rIns="0" bIns="0">
              <a:prstTxWarp prst="textNoShape">
                <a:avLst/>
              </a:prstTxWarp>
              <a:spAutoFit/>
            </a:bodyPr>
            <a:lstStyle/>
            <a:p>
              <a:r>
                <a:rPr lang="en-US" sz="1500">
                  <a:solidFill>
                    <a:srgbClr val="FFFFFF"/>
                  </a:solidFill>
                </a:rPr>
                <a:t>Normoxia</a:t>
              </a:r>
              <a:endParaRPr lang="en-US"/>
            </a:p>
          </p:txBody>
        </p:sp>
        <p:sp>
          <p:nvSpPr>
            <p:cNvPr id="20535" name="Rectangle 31"/>
            <p:cNvSpPr>
              <a:spLocks noChangeAspect="1" noChangeArrowheads="1"/>
            </p:cNvSpPr>
            <p:nvPr/>
          </p:nvSpPr>
          <p:spPr bwMode="auto">
            <a:xfrm>
              <a:off x="3670820" y="4542712"/>
              <a:ext cx="41824" cy="128571"/>
            </a:xfrm>
            <a:prstGeom prst="rect">
              <a:avLst/>
            </a:prstGeom>
            <a:noFill/>
            <a:ln w="9525">
              <a:noFill/>
              <a:miter lim="800000"/>
              <a:headEnd/>
              <a:tailEnd/>
            </a:ln>
          </p:spPr>
          <p:txBody>
            <a:bodyPr lIns="0" tIns="0" rIns="0" bIns="0">
              <a:prstTxWarp prst="textNoShape">
                <a:avLst/>
              </a:prstTxWarp>
              <a:spAutoFit/>
            </a:bodyPr>
            <a:lstStyle/>
            <a:p>
              <a:r>
                <a:rPr lang="en-US" sz="800">
                  <a:solidFill>
                    <a:srgbClr val="FFFFFF"/>
                  </a:solidFill>
                </a:rPr>
                <a:t>*</a:t>
              </a:r>
              <a:endParaRPr lang="en-US"/>
            </a:p>
          </p:txBody>
        </p:sp>
        <p:pic>
          <p:nvPicPr>
            <p:cNvPr id="20536" name="Picture 40"/>
            <p:cNvPicPr>
              <a:picLocks noChangeAspect="1" noChangeArrowheads="1"/>
            </p:cNvPicPr>
            <p:nvPr/>
          </p:nvPicPr>
          <p:blipFill>
            <a:blip r:embed="rId2">
              <a:lum bright="28000" contrast="60000"/>
            </a:blip>
            <a:srcRect/>
            <a:stretch>
              <a:fillRect/>
            </a:stretch>
          </p:blipFill>
          <p:spPr bwMode="auto">
            <a:xfrm>
              <a:off x="1963878" y="3298840"/>
              <a:ext cx="2282022" cy="2398894"/>
            </a:xfrm>
            <a:prstGeom prst="rect">
              <a:avLst/>
            </a:prstGeom>
            <a:noFill/>
            <a:ln w="9525">
              <a:noFill/>
              <a:miter lim="800000"/>
              <a:headEnd/>
              <a:tailEnd/>
            </a:ln>
          </p:spPr>
        </p:pic>
        <p:pic>
          <p:nvPicPr>
            <p:cNvPr id="20537" name="Picture 41"/>
            <p:cNvPicPr>
              <a:picLocks noChangeAspect="1" noChangeArrowheads="1"/>
            </p:cNvPicPr>
            <p:nvPr/>
          </p:nvPicPr>
          <p:blipFill>
            <a:blip r:embed="rId3">
              <a:lum bright="28000" contrast="60000"/>
            </a:blip>
            <a:srcRect/>
            <a:stretch>
              <a:fillRect/>
            </a:stretch>
          </p:blipFill>
          <p:spPr bwMode="auto">
            <a:xfrm>
              <a:off x="1608374" y="2590670"/>
              <a:ext cx="2637526" cy="2686343"/>
            </a:xfrm>
            <a:prstGeom prst="rect">
              <a:avLst/>
            </a:prstGeom>
            <a:noFill/>
            <a:ln w="9525">
              <a:noFill/>
              <a:miter lim="800000"/>
              <a:headEnd/>
              <a:tailEnd/>
            </a:ln>
          </p:spPr>
        </p:pic>
        <p:pic>
          <p:nvPicPr>
            <p:cNvPr id="20538" name="Picture 42"/>
            <p:cNvPicPr>
              <a:picLocks noChangeAspect="1" noChangeArrowheads="1"/>
            </p:cNvPicPr>
            <p:nvPr/>
          </p:nvPicPr>
          <p:blipFill>
            <a:blip r:embed="rId4">
              <a:lum bright="28000" contrast="60000"/>
            </a:blip>
            <a:srcRect/>
            <a:stretch>
              <a:fillRect/>
            </a:stretch>
          </p:blipFill>
          <p:spPr bwMode="auto">
            <a:xfrm>
              <a:off x="1540410" y="2420813"/>
              <a:ext cx="2713332" cy="1688111"/>
            </a:xfrm>
            <a:prstGeom prst="rect">
              <a:avLst/>
            </a:prstGeom>
            <a:noFill/>
            <a:ln w="9525">
              <a:noFill/>
              <a:miter lim="800000"/>
              <a:headEnd/>
              <a:tailEnd/>
            </a:ln>
          </p:spPr>
        </p:pic>
        <p:pic>
          <p:nvPicPr>
            <p:cNvPr id="20539" name="Picture 43"/>
            <p:cNvPicPr>
              <a:picLocks noChangeAspect="1" noChangeArrowheads="1"/>
            </p:cNvPicPr>
            <p:nvPr/>
          </p:nvPicPr>
          <p:blipFill>
            <a:blip r:embed="rId5">
              <a:lum bright="28000" contrast="60000"/>
            </a:blip>
            <a:srcRect/>
            <a:stretch>
              <a:fillRect/>
            </a:stretch>
          </p:blipFill>
          <p:spPr bwMode="auto">
            <a:xfrm>
              <a:off x="113166" y="2420813"/>
              <a:ext cx="2428406" cy="1753440"/>
            </a:xfrm>
            <a:prstGeom prst="rect">
              <a:avLst/>
            </a:prstGeom>
            <a:noFill/>
            <a:ln w="9525">
              <a:noFill/>
              <a:miter lim="800000"/>
              <a:headEnd/>
              <a:tailEnd/>
            </a:ln>
          </p:spPr>
        </p:pic>
        <p:pic>
          <p:nvPicPr>
            <p:cNvPr id="20540" name="Picture 44"/>
            <p:cNvPicPr>
              <a:picLocks noChangeAspect="1" noChangeArrowheads="1"/>
            </p:cNvPicPr>
            <p:nvPr/>
          </p:nvPicPr>
          <p:blipFill>
            <a:blip r:embed="rId6">
              <a:lum bright="28000" contrast="60000"/>
            </a:blip>
            <a:srcRect/>
            <a:stretch>
              <a:fillRect/>
            </a:stretch>
          </p:blipFill>
          <p:spPr bwMode="auto">
            <a:xfrm>
              <a:off x="115780" y="3128984"/>
              <a:ext cx="2700262" cy="2571363"/>
            </a:xfrm>
            <a:prstGeom prst="rect">
              <a:avLst/>
            </a:prstGeom>
            <a:noFill/>
            <a:ln w="9525">
              <a:noFill/>
              <a:miter lim="800000"/>
              <a:headEnd/>
              <a:tailEnd/>
            </a:ln>
          </p:spPr>
        </p:pic>
        <p:sp>
          <p:nvSpPr>
            <p:cNvPr id="20541" name="Rectangle 50"/>
            <p:cNvSpPr>
              <a:spLocks noChangeAspect="1" noChangeArrowheads="1"/>
            </p:cNvSpPr>
            <p:nvPr/>
          </p:nvSpPr>
          <p:spPr bwMode="auto">
            <a:xfrm>
              <a:off x="3134951" y="4597588"/>
              <a:ext cx="70578" cy="224998"/>
            </a:xfrm>
            <a:prstGeom prst="rect">
              <a:avLst/>
            </a:prstGeom>
            <a:noFill/>
            <a:ln w="9525">
              <a:noFill/>
              <a:miter lim="800000"/>
              <a:headEnd/>
              <a:tailEnd/>
            </a:ln>
          </p:spPr>
          <p:txBody>
            <a:bodyPr lIns="0" tIns="0" rIns="0" bIns="0">
              <a:prstTxWarp prst="textNoShape">
                <a:avLst/>
              </a:prstTxWarp>
              <a:spAutoFit/>
            </a:bodyPr>
            <a:lstStyle/>
            <a:p>
              <a:r>
                <a:rPr lang="en-US" sz="1400">
                  <a:solidFill>
                    <a:srgbClr val="FFFFFF"/>
                  </a:solidFill>
                </a:rPr>
                <a:t>*</a:t>
              </a:r>
              <a:endParaRPr lang="en-US" sz="1400"/>
            </a:p>
          </p:txBody>
        </p:sp>
        <p:sp>
          <p:nvSpPr>
            <p:cNvPr id="20542" name="Rectangle 51"/>
            <p:cNvSpPr>
              <a:spLocks noChangeAspect="1" noChangeArrowheads="1"/>
            </p:cNvSpPr>
            <p:nvPr/>
          </p:nvSpPr>
          <p:spPr bwMode="auto">
            <a:xfrm>
              <a:off x="3182003" y="3797956"/>
              <a:ext cx="73190" cy="128571"/>
            </a:xfrm>
            <a:prstGeom prst="rect">
              <a:avLst/>
            </a:prstGeom>
            <a:noFill/>
            <a:ln w="9525">
              <a:noFill/>
              <a:miter lim="800000"/>
              <a:headEnd/>
              <a:tailEnd/>
            </a:ln>
          </p:spPr>
          <p:txBody>
            <a:bodyPr lIns="0" tIns="0" rIns="0" bIns="0">
              <a:prstTxWarp prst="textNoShape">
                <a:avLst/>
              </a:prstTxWarp>
              <a:spAutoFit/>
            </a:bodyPr>
            <a:lstStyle/>
            <a:p>
              <a:r>
                <a:rPr lang="en-US" sz="800" b="1">
                  <a:solidFill>
                    <a:srgbClr val="FFFFFF"/>
                  </a:solidFill>
                </a:rPr>
                <a:t>A</a:t>
              </a:r>
              <a:endParaRPr lang="en-US"/>
            </a:p>
          </p:txBody>
        </p:sp>
        <p:sp>
          <p:nvSpPr>
            <p:cNvPr id="20543" name="Rectangle 54"/>
            <p:cNvSpPr>
              <a:spLocks noChangeAspect="1" noChangeArrowheads="1"/>
            </p:cNvSpPr>
            <p:nvPr/>
          </p:nvSpPr>
          <p:spPr bwMode="auto">
            <a:xfrm>
              <a:off x="2795130" y="4885037"/>
              <a:ext cx="67963" cy="128571"/>
            </a:xfrm>
            <a:prstGeom prst="rect">
              <a:avLst/>
            </a:prstGeom>
            <a:noFill/>
            <a:ln w="9525">
              <a:noFill/>
              <a:miter lim="800000"/>
              <a:headEnd/>
              <a:tailEnd/>
            </a:ln>
          </p:spPr>
          <p:txBody>
            <a:bodyPr lIns="0" tIns="0" rIns="0" bIns="0">
              <a:prstTxWarp prst="textNoShape">
                <a:avLst/>
              </a:prstTxWarp>
              <a:spAutoFit/>
            </a:bodyPr>
            <a:lstStyle/>
            <a:p>
              <a:r>
                <a:rPr lang="en-US" sz="800" b="1">
                  <a:solidFill>
                    <a:srgbClr val="FFFFFF"/>
                  </a:solidFill>
                </a:rPr>
                <a:t>V</a:t>
              </a:r>
              <a:endParaRPr lang="en-US"/>
            </a:p>
          </p:txBody>
        </p:sp>
        <p:sp>
          <p:nvSpPr>
            <p:cNvPr id="20544" name="Rectangle 55"/>
            <p:cNvSpPr>
              <a:spLocks noChangeAspect="1" noChangeArrowheads="1"/>
            </p:cNvSpPr>
            <p:nvPr/>
          </p:nvSpPr>
          <p:spPr bwMode="auto">
            <a:xfrm>
              <a:off x="4021096" y="4806642"/>
              <a:ext cx="67963" cy="128571"/>
            </a:xfrm>
            <a:prstGeom prst="rect">
              <a:avLst/>
            </a:prstGeom>
            <a:noFill/>
            <a:ln w="9525">
              <a:noFill/>
              <a:miter lim="800000"/>
              <a:headEnd/>
              <a:tailEnd/>
            </a:ln>
          </p:spPr>
          <p:txBody>
            <a:bodyPr lIns="0" tIns="0" rIns="0" bIns="0">
              <a:prstTxWarp prst="textNoShape">
                <a:avLst/>
              </a:prstTxWarp>
              <a:spAutoFit/>
            </a:bodyPr>
            <a:lstStyle/>
            <a:p>
              <a:r>
                <a:rPr lang="en-US" sz="800" b="1">
                  <a:solidFill>
                    <a:srgbClr val="FFFFFF"/>
                  </a:solidFill>
                </a:rPr>
                <a:t>V</a:t>
              </a:r>
              <a:endParaRPr lang="en-US"/>
            </a:p>
          </p:txBody>
        </p:sp>
        <p:sp>
          <p:nvSpPr>
            <p:cNvPr id="20545" name="Rectangle 58"/>
            <p:cNvSpPr>
              <a:spLocks noChangeAspect="1" noChangeArrowheads="1"/>
            </p:cNvSpPr>
            <p:nvPr/>
          </p:nvSpPr>
          <p:spPr bwMode="auto">
            <a:xfrm>
              <a:off x="3660366" y="4542712"/>
              <a:ext cx="70578" cy="224998"/>
            </a:xfrm>
            <a:prstGeom prst="rect">
              <a:avLst/>
            </a:prstGeom>
            <a:noFill/>
            <a:ln w="9525">
              <a:noFill/>
              <a:miter lim="800000"/>
              <a:headEnd/>
              <a:tailEnd/>
            </a:ln>
          </p:spPr>
          <p:txBody>
            <a:bodyPr lIns="0" tIns="0" rIns="0" bIns="0">
              <a:prstTxWarp prst="textNoShape">
                <a:avLst/>
              </a:prstTxWarp>
              <a:spAutoFit/>
            </a:bodyPr>
            <a:lstStyle/>
            <a:p>
              <a:r>
                <a:rPr lang="en-US" sz="1400">
                  <a:solidFill>
                    <a:srgbClr val="FFFFFF"/>
                  </a:solidFill>
                </a:rPr>
                <a:t>*</a:t>
              </a:r>
              <a:endParaRPr lang="en-US" sz="1400"/>
            </a:p>
          </p:txBody>
        </p:sp>
      </p:grpSp>
      <p:grpSp>
        <p:nvGrpSpPr>
          <p:cNvPr id="3" name="Group 72"/>
          <p:cNvGrpSpPr>
            <a:grpSpLocks/>
          </p:cNvGrpSpPr>
          <p:nvPr/>
        </p:nvGrpSpPr>
        <p:grpSpPr bwMode="auto">
          <a:xfrm>
            <a:off x="4535488" y="2108200"/>
            <a:ext cx="4203700" cy="3140075"/>
            <a:chOff x="4495498" y="1843419"/>
            <a:chExt cx="4648502" cy="3339637"/>
          </a:xfrm>
        </p:grpSpPr>
        <p:grpSp>
          <p:nvGrpSpPr>
            <p:cNvPr id="4" name="Group 5"/>
            <p:cNvGrpSpPr>
              <a:grpSpLocks noChangeAspect="1"/>
            </p:cNvGrpSpPr>
            <p:nvPr/>
          </p:nvGrpSpPr>
          <p:grpSpPr bwMode="auto">
            <a:xfrm>
              <a:off x="4495498" y="1846033"/>
              <a:ext cx="4648502" cy="3337023"/>
              <a:chOff x="799" y="943"/>
              <a:chExt cx="3441" cy="1277"/>
            </a:xfrm>
          </p:grpSpPr>
          <p:sp>
            <p:nvSpPr>
              <p:cNvPr id="20523" name="Rectangle 6"/>
              <p:cNvSpPr>
                <a:spLocks noChangeAspect="1" noChangeArrowheads="1"/>
              </p:cNvSpPr>
              <p:nvPr/>
            </p:nvSpPr>
            <p:spPr bwMode="auto">
              <a:xfrm>
                <a:off x="799" y="943"/>
                <a:ext cx="3441" cy="1277"/>
              </a:xfrm>
              <a:prstGeom prst="rect">
                <a:avLst/>
              </a:prstGeom>
              <a:solidFill>
                <a:srgbClr val="000000"/>
              </a:solidFill>
              <a:ln w="9525">
                <a:noFill/>
                <a:miter lim="800000"/>
                <a:headEnd/>
                <a:tailEnd/>
              </a:ln>
            </p:spPr>
            <p:txBody>
              <a:bodyPr>
                <a:prstTxWarp prst="textNoShape">
                  <a:avLst/>
                </a:prstTxWarp>
              </a:bodyPr>
              <a:lstStyle/>
              <a:p>
                <a:endParaRPr lang="en-US"/>
              </a:p>
            </p:txBody>
          </p:sp>
          <p:sp>
            <p:nvSpPr>
              <p:cNvPr id="20524" name="Rectangle 7"/>
              <p:cNvSpPr>
                <a:spLocks noChangeAspect="1" noChangeArrowheads="1"/>
              </p:cNvSpPr>
              <p:nvPr/>
            </p:nvSpPr>
            <p:spPr bwMode="auto">
              <a:xfrm>
                <a:off x="799" y="943"/>
                <a:ext cx="3441" cy="1277"/>
              </a:xfrm>
              <a:prstGeom prst="rect">
                <a:avLst/>
              </a:prstGeom>
              <a:noFill/>
              <a:ln w="7938" cap="rnd">
                <a:solidFill>
                  <a:srgbClr val="000000"/>
                </a:solidFill>
                <a:miter lim="800000"/>
                <a:headEnd/>
                <a:tailEnd/>
              </a:ln>
            </p:spPr>
            <p:txBody>
              <a:bodyPr>
                <a:prstTxWarp prst="textNoShape">
                  <a:avLst/>
                </a:prstTxWarp>
              </a:bodyPr>
              <a:lstStyle/>
              <a:p>
                <a:endParaRPr lang="en-US"/>
              </a:p>
            </p:txBody>
          </p:sp>
        </p:grpSp>
        <p:pic>
          <p:nvPicPr>
            <p:cNvPr id="20489" name="Picture 8"/>
            <p:cNvPicPr>
              <a:picLocks noChangeAspect="1" noChangeArrowheads="1"/>
            </p:cNvPicPr>
            <p:nvPr/>
          </p:nvPicPr>
          <p:blipFill>
            <a:blip r:embed="rId7"/>
            <a:srcRect/>
            <a:stretch>
              <a:fillRect/>
            </a:stretch>
          </p:blipFill>
          <p:spPr bwMode="auto">
            <a:xfrm>
              <a:off x="4624393" y="2629985"/>
              <a:ext cx="2729016" cy="2534779"/>
            </a:xfrm>
            <a:prstGeom prst="rect">
              <a:avLst/>
            </a:prstGeom>
            <a:noFill/>
            <a:ln w="9525">
              <a:noFill/>
              <a:miter lim="800000"/>
              <a:headEnd/>
              <a:tailEnd/>
            </a:ln>
          </p:spPr>
        </p:pic>
        <p:pic>
          <p:nvPicPr>
            <p:cNvPr id="20490" name="Picture 9"/>
            <p:cNvPicPr>
              <a:picLocks noChangeAspect="1" noChangeArrowheads="1"/>
            </p:cNvPicPr>
            <p:nvPr/>
          </p:nvPicPr>
          <p:blipFill>
            <a:blip r:embed="rId8"/>
            <a:srcRect/>
            <a:stretch>
              <a:fillRect/>
            </a:stretch>
          </p:blipFill>
          <p:spPr bwMode="auto">
            <a:xfrm>
              <a:off x="5194246" y="1843419"/>
              <a:ext cx="2606158" cy="2140190"/>
            </a:xfrm>
            <a:prstGeom prst="rect">
              <a:avLst/>
            </a:prstGeom>
            <a:noFill/>
            <a:ln w="9525">
              <a:noFill/>
              <a:miter lim="800000"/>
              <a:headEnd/>
              <a:tailEnd/>
            </a:ln>
          </p:spPr>
        </p:pic>
        <p:pic>
          <p:nvPicPr>
            <p:cNvPr id="20491" name="Picture 10"/>
            <p:cNvPicPr>
              <a:picLocks noChangeAspect="1" noChangeArrowheads="1"/>
            </p:cNvPicPr>
            <p:nvPr/>
          </p:nvPicPr>
          <p:blipFill>
            <a:blip r:embed="rId9"/>
            <a:srcRect/>
            <a:stretch>
              <a:fillRect/>
            </a:stretch>
          </p:blipFill>
          <p:spPr bwMode="auto">
            <a:xfrm>
              <a:off x="6310424" y="2431384"/>
              <a:ext cx="2621842" cy="2665438"/>
            </a:xfrm>
            <a:prstGeom prst="rect">
              <a:avLst/>
            </a:prstGeom>
            <a:noFill/>
            <a:ln w="9525">
              <a:noFill/>
              <a:miter lim="800000"/>
              <a:headEnd/>
              <a:tailEnd/>
            </a:ln>
          </p:spPr>
        </p:pic>
        <p:pic>
          <p:nvPicPr>
            <p:cNvPr id="20492" name="Picture 11"/>
            <p:cNvPicPr>
              <a:picLocks noChangeAspect="1" noChangeArrowheads="1"/>
            </p:cNvPicPr>
            <p:nvPr/>
          </p:nvPicPr>
          <p:blipFill>
            <a:blip r:embed="rId10"/>
            <a:srcRect/>
            <a:stretch>
              <a:fillRect/>
            </a:stretch>
          </p:blipFill>
          <p:spPr bwMode="auto">
            <a:xfrm>
              <a:off x="6631946" y="4103815"/>
              <a:ext cx="2506826" cy="1066175"/>
            </a:xfrm>
            <a:prstGeom prst="rect">
              <a:avLst/>
            </a:prstGeom>
            <a:noFill/>
            <a:ln w="9525">
              <a:noFill/>
              <a:miter lim="800000"/>
              <a:headEnd/>
              <a:tailEnd/>
            </a:ln>
          </p:spPr>
        </p:pic>
        <p:sp>
          <p:nvSpPr>
            <p:cNvPr id="20493" name="Line 12"/>
            <p:cNvSpPr>
              <a:spLocks noChangeAspect="1" noChangeShapeType="1"/>
            </p:cNvSpPr>
            <p:nvPr/>
          </p:nvSpPr>
          <p:spPr bwMode="auto">
            <a:xfrm>
              <a:off x="7403076" y="4702232"/>
              <a:ext cx="104560" cy="0"/>
            </a:xfrm>
            <a:prstGeom prst="line">
              <a:avLst/>
            </a:prstGeom>
            <a:noFill/>
            <a:ln w="33338">
              <a:solidFill>
                <a:srgbClr val="FFFFFF"/>
              </a:solidFill>
              <a:round/>
              <a:headEnd/>
              <a:tailEnd/>
            </a:ln>
          </p:spPr>
          <p:txBody>
            <a:bodyPr>
              <a:prstTxWarp prst="textNoShape">
                <a:avLst/>
              </a:prstTxWarp>
            </a:bodyPr>
            <a:lstStyle/>
            <a:p>
              <a:endParaRPr lang="en-US"/>
            </a:p>
          </p:txBody>
        </p:sp>
        <p:sp>
          <p:nvSpPr>
            <p:cNvPr id="20494" name="Freeform 18"/>
            <p:cNvSpPr>
              <a:spLocks noChangeAspect="1"/>
            </p:cNvSpPr>
            <p:nvPr/>
          </p:nvSpPr>
          <p:spPr bwMode="auto">
            <a:xfrm>
              <a:off x="6574438" y="3886922"/>
              <a:ext cx="115016" cy="107140"/>
            </a:xfrm>
            <a:custGeom>
              <a:avLst/>
              <a:gdLst>
                <a:gd name="T0" fmla="*/ 0 w 44"/>
                <a:gd name="T1" fmla="*/ 26132 h 41"/>
                <a:gd name="T2" fmla="*/ 115016 w 44"/>
                <a:gd name="T3" fmla="*/ 0 h 41"/>
                <a:gd name="T4" fmla="*/ 67964 w 44"/>
                <a:gd name="T5" fmla="*/ 107140 h 41"/>
                <a:gd name="T6" fmla="*/ 0 w 44"/>
                <a:gd name="T7" fmla="*/ 26132 h 41"/>
                <a:gd name="T8" fmla="*/ 0 60000 65536"/>
                <a:gd name="T9" fmla="*/ 0 60000 65536"/>
                <a:gd name="T10" fmla="*/ 0 60000 65536"/>
                <a:gd name="T11" fmla="*/ 0 60000 65536"/>
                <a:gd name="T12" fmla="*/ 0 w 44"/>
                <a:gd name="T13" fmla="*/ 0 h 41"/>
                <a:gd name="T14" fmla="*/ 44 w 44"/>
                <a:gd name="T15" fmla="*/ 41 h 41"/>
              </a:gdLst>
              <a:ahLst/>
              <a:cxnLst>
                <a:cxn ang="T8">
                  <a:pos x="T0" y="T1"/>
                </a:cxn>
                <a:cxn ang="T9">
                  <a:pos x="T2" y="T3"/>
                </a:cxn>
                <a:cxn ang="T10">
                  <a:pos x="T4" y="T5"/>
                </a:cxn>
                <a:cxn ang="T11">
                  <a:pos x="T6" y="T7"/>
                </a:cxn>
              </a:cxnLst>
              <a:rect l="T12" t="T13" r="T14" b="T15"/>
              <a:pathLst>
                <a:path w="44" h="41">
                  <a:moveTo>
                    <a:pt x="0" y="10"/>
                  </a:moveTo>
                  <a:lnTo>
                    <a:pt x="44" y="0"/>
                  </a:lnTo>
                  <a:lnTo>
                    <a:pt x="26" y="41"/>
                  </a:lnTo>
                  <a:lnTo>
                    <a:pt x="0" y="10"/>
                  </a:lnTo>
                  <a:close/>
                </a:path>
              </a:pathLst>
            </a:custGeom>
            <a:solidFill>
              <a:srgbClr val="FFFFFF"/>
            </a:solidFill>
            <a:ln w="1588">
              <a:solidFill>
                <a:srgbClr val="FFFFFF"/>
              </a:solidFill>
              <a:bevel/>
              <a:headEnd/>
              <a:tailEnd/>
            </a:ln>
          </p:spPr>
          <p:txBody>
            <a:bodyPr>
              <a:prstTxWarp prst="textNoShape">
                <a:avLst/>
              </a:prstTxWarp>
            </a:bodyPr>
            <a:lstStyle/>
            <a:p>
              <a:endParaRPr lang="en-US"/>
            </a:p>
          </p:txBody>
        </p:sp>
        <p:sp>
          <p:nvSpPr>
            <p:cNvPr id="20495" name="Freeform 19"/>
            <p:cNvSpPr>
              <a:spLocks noChangeAspect="1"/>
            </p:cNvSpPr>
            <p:nvPr/>
          </p:nvSpPr>
          <p:spPr bwMode="auto">
            <a:xfrm>
              <a:off x="5630784" y="4707458"/>
              <a:ext cx="117630" cy="104527"/>
            </a:xfrm>
            <a:custGeom>
              <a:avLst/>
              <a:gdLst>
                <a:gd name="T0" fmla="*/ 54894 w 45"/>
                <a:gd name="T1" fmla="*/ 104527 h 40"/>
                <a:gd name="T2" fmla="*/ 0 w 45"/>
                <a:gd name="T3" fmla="*/ 0 h 40"/>
                <a:gd name="T4" fmla="*/ 117630 w 45"/>
                <a:gd name="T5" fmla="*/ 20905 h 40"/>
                <a:gd name="T6" fmla="*/ 54894 w 45"/>
                <a:gd name="T7" fmla="*/ 104527 h 40"/>
                <a:gd name="T8" fmla="*/ 0 60000 65536"/>
                <a:gd name="T9" fmla="*/ 0 60000 65536"/>
                <a:gd name="T10" fmla="*/ 0 60000 65536"/>
                <a:gd name="T11" fmla="*/ 0 60000 65536"/>
                <a:gd name="T12" fmla="*/ 0 w 45"/>
                <a:gd name="T13" fmla="*/ 0 h 40"/>
                <a:gd name="T14" fmla="*/ 45 w 45"/>
                <a:gd name="T15" fmla="*/ 40 h 40"/>
              </a:gdLst>
              <a:ahLst/>
              <a:cxnLst>
                <a:cxn ang="T8">
                  <a:pos x="T0" y="T1"/>
                </a:cxn>
                <a:cxn ang="T9">
                  <a:pos x="T2" y="T3"/>
                </a:cxn>
                <a:cxn ang="T10">
                  <a:pos x="T4" y="T5"/>
                </a:cxn>
                <a:cxn ang="T11">
                  <a:pos x="T6" y="T7"/>
                </a:cxn>
              </a:cxnLst>
              <a:rect l="T12" t="T13" r="T14" b="T15"/>
              <a:pathLst>
                <a:path w="45" h="40">
                  <a:moveTo>
                    <a:pt x="21" y="40"/>
                  </a:moveTo>
                  <a:lnTo>
                    <a:pt x="0" y="0"/>
                  </a:lnTo>
                  <a:lnTo>
                    <a:pt x="45" y="8"/>
                  </a:lnTo>
                  <a:lnTo>
                    <a:pt x="21" y="40"/>
                  </a:lnTo>
                  <a:close/>
                </a:path>
              </a:pathLst>
            </a:custGeom>
            <a:solidFill>
              <a:srgbClr val="FFFFFF"/>
            </a:solidFill>
            <a:ln w="1588">
              <a:solidFill>
                <a:srgbClr val="FFFFFF"/>
              </a:solidFill>
              <a:bevel/>
              <a:headEnd/>
              <a:tailEnd/>
            </a:ln>
          </p:spPr>
          <p:txBody>
            <a:bodyPr>
              <a:prstTxWarp prst="textNoShape">
                <a:avLst/>
              </a:prstTxWarp>
            </a:bodyPr>
            <a:lstStyle/>
            <a:p>
              <a:endParaRPr lang="en-US"/>
            </a:p>
          </p:txBody>
        </p:sp>
        <p:sp>
          <p:nvSpPr>
            <p:cNvPr id="20496" name="Freeform 20"/>
            <p:cNvSpPr>
              <a:spLocks noChangeAspect="1"/>
            </p:cNvSpPr>
            <p:nvPr/>
          </p:nvSpPr>
          <p:spPr bwMode="auto">
            <a:xfrm>
              <a:off x="7549460" y="3701386"/>
              <a:ext cx="115016" cy="107140"/>
            </a:xfrm>
            <a:custGeom>
              <a:avLst/>
              <a:gdLst>
                <a:gd name="T0" fmla="*/ 0 w 44"/>
                <a:gd name="T1" fmla="*/ 28745 h 41"/>
                <a:gd name="T2" fmla="*/ 115016 w 44"/>
                <a:gd name="T3" fmla="*/ 0 h 41"/>
                <a:gd name="T4" fmla="*/ 67964 w 44"/>
                <a:gd name="T5" fmla="*/ 107140 h 41"/>
                <a:gd name="T6" fmla="*/ 0 w 44"/>
                <a:gd name="T7" fmla="*/ 28745 h 41"/>
                <a:gd name="T8" fmla="*/ 0 60000 65536"/>
                <a:gd name="T9" fmla="*/ 0 60000 65536"/>
                <a:gd name="T10" fmla="*/ 0 60000 65536"/>
                <a:gd name="T11" fmla="*/ 0 60000 65536"/>
                <a:gd name="T12" fmla="*/ 0 w 44"/>
                <a:gd name="T13" fmla="*/ 0 h 41"/>
                <a:gd name="T14" fmla="*/ 44 w 44"/>
                <a:gd name="T15" fmla="*/ 41 h 41"/>
              </a:gdLst>
              <a:ahLst/>
              <a:cxnLst>
                <a:cxn ang="T8">
                  <a:pos x="T0" y="T1"/>
                </a:cxn>
                <a:cxn ang="T9">
                  <a:pos x="T2" y="T3"/>
                </a:cxn>
                <a:cxn ang="T10">
                  <a:pos x="T4" y="T5"/>
                </a:cxn>
                <a:cxn ang="T11">
                  <a:pos x="T6" y="T7"/>
                </a:cxn>
              </a:cxnLst>
              <a:rect l="T12" t="T13" r="T14" b="T15"/>
              <a:pathLst>
                <a:path w="44" h="41">
                  <a:moveTo>
                    <a:pt x="0" y="11"/>
                  </a:moveTo>
                  <a:lnTo>
                    <a:pt x="44" y="0"/>
                  </a:lnTo>
                  <a:lnTo>
                    <a:pt x="26" y="41"/>
                  </a:lnTo>
                  <a:lnTo>
                    <a:pt x="0" y="11"/>
                  </a:lnTo>
                  <a:close/>
                </a:path>
              </a:pathLst>
            </a:custGeom>
            <a:solidFill>
              <a:srgbClr val="FFFFFF"/>
            </a:solidFill>
            <a:ln w="1588">
              <a:solidFill>
                <a:srgbClr val="FFFFFF"/>
              </a:solidFill>
              <a:bevel/>
              <a:headEnd/>
              <a:tailEnd/>
            </a:ln>
          </p:spPr>
          <p:txBody>
            <a:bodyPr>
              <a:prstTxWarp prst="textNoShape">
                <a:avLst/>
              </a:prstTxWarp>
            </a:bodyPr>
            <a:lstStyle/>
            <a:p>
              <a:endParaRPr lang="en-US"/>
            </a:p>
          </p:txBody>
        </p:sp>
        <p:sp>
          <p:nvSpPr>
            <p:cNvPr id="20497" name="Rectangle 21"/>
            <p:cNvSpPr>
              <a:spLocks noChangeAspect="1" noChangeArrowheads="1"/>
            </p:cNvSpPr>
            <p:nvPr/>
          </p:nvSpPr>
          <p:spPr bwMode="auto">
            <a:xfrm>
              <a:off x="6250302" y="4312869"/>
              <a:ext cx="39210" cy="132745"/>
            </a:xfrm>
            <a:prstGeom prst="rect">
              <a:avLst/>
            </a:prstGeom>
            <a:noFill/>
            <a:ln w="9525">
              <a:noFill/>
              <a:miter lim="800000"/>
              <a:headEnd/>
              <a:tailEnd/>
            </a:ln>
          </p:spPr>
          <p:txBody>
            <a:bodyPr lIns="0" tIns="0" rIns="0" bIns="0">
              <a:prstTxWarp prst="textNoShape">
                <a:avLst/>
              </a:prstTxWarp>
              <a:spAutoFit/>
            </a:bodyPr>
            <a:lstStyle/>
            <a:p>
              <a:r>
                <a:rPr lang="en-US" sz="800">
                  <a:solidFill>
                    <a:srgbClr val="FFFFFF"/>
                  </a:solidFill>
                </a:rPr>
                <a:t>*</a:t>
              </a:r>
              <a:endParaRPr lang="en-US"/>
            </a:p>
          </p:txBody>
        </p:sp>
        <p:sp>
          <p:nvSpPr>
            <p:cNvPr id="20498" name="Rectangle 22"/>
            <p:cNvSpPr>
              <a:spLocks noChangeAspect="1" noChangeArrowheads="1"/>
            </p:cNvSpPr>
            <p:nvPr/>
          </p:nvSpPr>
          <p:spPr bwMode="auto">
            <a:xfrm>
              <a:off x="6775716" y="4077683"/>
              <a:ext cx="39210" cy="132745"/>
            </a:xfrm>
            <a:prstGeom prst="rect">
              <a:avLst/>
            </a:prstGeom>
            <a:noFill/>
            <a:ln w="9525">
              <a:noFill/>
              <a:miter lim="800000"/>
              <a:headEnd/>
              <a:tailEnd/>
            </a:ln>
          </p:spPr>
          <p:txBody>
            <a:bodyPr lIns="0" tIns="0" rIns="0" bIns="0">
              <a:prstTxWarp prst="textNoShape">
                <a:avLst/>
              </a:prstTxWarp>
              <a:spAutoFit/>
            </a:bodyPr>
            <a:lstStyle/>
            <a:p>
              <a:r>
                <a:rPr lang="en-US" sz="800">
                  <a:solidFill>
                    <a:srgbClr val="FFFFFF"/>
                  </a:solidFill>
                </a:rPr>
                <a:t>*</a:t>
              </a:r>
              <a:endParaRPr lang="en-US"/>
            </a:p>
          </p:txBody>
        </p:sp>
        <p:sp>
          <p:nvSpPr>
            <p:cNvPr id="20499" name="Rectangle 25"/>
            <p:cNvSpPr>
              <a:spLocks noChangeAspect="1" noChangeArrowheads="1"/>
            </p:cNvSpPr>
            <p:nvPr/>
          </p:nvSpPr>
          <p:spPr bwMode="auto">
            <a:xfrm>
              <a:off x="6038568" y="4257991"/>
              <a:ext cx="73192" cy="431419"/>
            </a:xfrm>
            <a:prstGeom prst="rect">
              <a:avLst/>
            </a:prstGeom>
            <a:noFill/>
            <a:ln w="9525">
              <a:noFill/>
              <a:miter lim="800000"/>
              <a:headEnd/>
              <a:tailEnd/>
            </a:ln>
          </p:spPr>
          <p:txBody>
            <a:bodyPr lIns="0" tIns="0" rIns="0" bIns="0">
              <a:prstTxWarp prst="textNoShape">
                <a:avLst/>
              </a:prstTxWarp>
              <a:spAutoFit/>
            </a:bodyPr>
            <a:lstStyle/>
            <a:p>
              <a:r>
                <a:rPr lang="en-US" sz="800" b="1">
                  <a:solidFill>
                    <a:srgbClr val="FFFFFF"/>
                  </a:solidFill>
                </a:rPr>
                <a:t>A</a:t>
              </a:r>
              <a:endParaRPr lang="en-US"/>
            </a:p>
          </p:txBody>
        </p:sp>
        <p:sp>
          <p:nvSpPr>
            <p:cNvPr id="20500" name="Rectangle 26"/>
            <p:cNvSpPr>
              <a:spLocks noChangeAspect="1" noChangeArrowheads="1"/>
            </p:cNvSpPr>
            <p:nvPr/>
          </p:nvSpPr>
          <p:spPr bwMode="auto">
            <a:xfrm>
              <a:off x="6279056" y="3941798"/>
              <a:ext cx="70578" cy="132745"/>
            </a:xfrm>
            <a:prstGeom prst="rect">
              <a:avLst/>
            </a:prstGeom>
            <a:noFill/>
            <a:ln w="9525">
              <a:noFill/>
              <a:miter lim="800000"/>
              <a:headEnd/>
              <a:tailEnd/>
            </a:ln>
          </p:spPr>
          <p:txBody>
            <a:bodyPr lIns="0" tIns="0" rIns="0" bIns="0">
              <a:prstTxWarp prst="textNoShape">
                <a:avLst/>
              </a:prstTxWarp>
              <a:spAutoFit/>
            </a:bodyPr>
            <a:lstStyle/>
            <a:p>
              <a:r>
                <a:rPr lang="en-US" sz="800" b="1">
                  <a:solidFill>
                    <a:srgbClr val="FFFFFF"/>
                  </a:solidFill>
                </a:rPr>
                <a:t>V</a:t>
              </a:r>
              <a:endParaRPr lang="en-US"/>
            </a:p>
          </p:txBody>
        </p:sp>
        <p:sp>
          <p:nvSpPr>
            <p:cNvPr id="20501" name="Rectangle 30"/>
            <p:cNvSpPr>
              <a:spLocks noChangeAspect="1" noChangeArrowheads="1"/>
            </p:cNvSpPr>
            <p:nvPr/>
          </p:nvSpPr>
          <p:spPr bwMode="auto">
            <a:xfrm>
              <a:off x="6571824" y="1942719"/>
              <a:ext cx="860006" cy="497791"/>
            </a:xfrm>
            <a:prstGeom prst="rect">
              <a:avLst/>
            </a:prstGeom>
            <a:noFill/>
            <a:ln w="9525">
              <a:noFill/>
              <a:miter lim="800000"/>
              <a:headEnd/>
              <a:tailEnd/>
            </a:ln>
          </p:spPr>
          <p:txBody>
            <a:bodyPr lIns="0" tIns="0" rIns="0" bIns="0">
              <a:prstTxWarp prst="textNoShape">
                <a:avLst/>
              </a:prstTxWarp>
              <a:spAutoFit/>
            </a:bodyPr>
            <a:lstStyle/>
            <a:p>
              <a:r>
                <a:rPr lang="en-US" sz="1500">
                  <a:solidFill>
                    <a:srgbClr val="FFFFFF"/>
                  </a:solidFill>
                </a:rPr>
                <a:t>Hyperoxia</a:t>
              </a:r>
              <a:endParaRPr lang="en-US"/>
            </a:p>
          </p:txBody>
        </p:sp>
        <p:pic>
          <p:nvPicPr>
            <p:cNvPr id="20502" name="Picture 35"/>
            <p:cNvPicPr>
              <a:picLocks noChangeAspect="1" noChangeArrowheads="1"/>
            </p:cNvPicPr>
            <p:nvPr/>
          </p:nvPicPr>
          <p:blipFill>
            <a:blip r:embed="rId7"/>
            <a:srcRect/>
            <a:stretch>
              <a:fillRect/>
            </a:stretch>
          </p:blipFill>
          <p:spPr bwMode="auto">
            <a:xfrm>
              <a:off x="4624393" y="2629985"/>
              <a:ext cx="2729016" cy="2534779"/>
            </a:xfrm>
            <a:prstGeom prst="rect">
              <a:avLst/>
            </a:prstGeom>
            <a:noFill/>
            <a:ln w="9525">
              <a:noFill/>
              <a:miter lim="800000"/>
              <a:headEnd/>
              <a:tailEnd/>
            </a:ln>
          </p:spPr>
        </p:pic>
        <p:pic>
          <p:nvPicPr>
            <p:cNvPr id="20503" name="Picture 36"/>
            <p:cNvPicPr>
              <a:picLocks noChangeAspect="1" noChangeArrowheads="1"/>
            </p:cNvPicPr>
            <p:nvPr/>
          </p:nvPicPr>
          <p:blipFill>
            <a:blip r:embed="rId8"/>
            <a:srcRect/>
            <a:stretch>
              <a:fillRect/>
            </a:stretch>
          </p:blipFill>
          <p:spPr bwMode="auto">
            <a:xfrm>
              <a:off x="5194246" y="1843419"/>
              <a:ext cx="2606158" cy="2140190"/>
            </a:xfrm>
            <a:prstGeom prst="rect">
              <a:avLst/>
            </a:prstGeom>
            <a:noFill/>
            <a:ln w="9525">
              <a:noFill/>
              <a:miter lim="800000"/>
              <a:headEnd/>
              <a:tailEnd/>
            </a:ln>
          </p:spPr>
        </p:pic>
        <p:pic>
          <p:nvPicPr>
            <p:cNvPr id="20504" name="Picture 37"/>
            <p:cNvPicPr>
              <a:picLocks noChangeAspect="1" noChangeArrowheads="1"/>
            </p:cNvPicPr>
            <p:nvPr/>
          </p:nvPicPr>
          <p:blipFill>
            <a:blip r:embed="rId9"/>
            <a:srcRect/>
            <a:stretch>
              <a:fillRect/>
            </a:stretch>
          </p:blipFill>
          <p:spPr bwMode="auto">
            <a:xfrm>
              <a:off x="6310424" y="2431384"/>
              <a:ext cx="2621842" cy="2665438"/>
            </a:xfrm>
            <a:prstGeom prst="rect">
              <a:avLst/>
            </a:prstGeom>
            <a:noFill/>
            <a:ln w="9525">
              <a:noFill/>
              <a:miter lim="800000"/>
              <a:headEnd/>
              <a:tailEnd/>
            </a:ln>
          </p:spPr>
        </p:pic>
        <p:pic>
          <p:nvPicPr>
            <p:cNvPr id="20505" name="Picture 38"/>
            <p:cNvPicPr>
              <a:picLocks noChangeAspect="1" noChangeArrowheads="1"/>
            </p:cNvPicPr>
            <p:nvPr/>
          </p:nvPicPr>
          <p:blipFill>
            <a:blip r:embed="rId10"/>
            <a:srcRect/>
            <a:stretch>
              <a:fillRect/>
            </a:stretch>
          </p:blipFill>
          <p:spPr bwMode="auto">
            <a:xfrm>
              <a:off x="6631946" y="4103815"/>
              <a:ext cx="2506826" cy="1066175"/>
            </a:xfrm>
            <a:prstGeom prst="rect">
              <a:avLst/>
            </a:prstGeom>
            <a:noFill/>
            <a:ln w="9525">
              <a:noFill/>
              <a:miter lim="800000"/>
              <a:headEnd/>
              <a:tailEnd/>
            </a:ln>
          </p:spPr>
        </p:pic>
        <p:sp>
          <p:nvSpPr>
            <p:cNvPr id="20506" name="Line 39"/>
            <p:cNvSpPr>
              <a:spLocks noChangeAspect="1" noChangeShapeType="1"/>
            </p:cNvSpPr>
            <p:nvPr/>
          </p:nvSpPr>
          <p:spPr bwMode="auto">
            <a:xfrm>
              <a:off x="8189890" y="4840730"/>
              <a:ext cx="104560" cy="0"/>
            </a:xfrm>
            <a:prstGeom prst="line">
              <a:avLst/>
            </a:prstGeom>
            <a:noFill/>
            <a:ln w="33338">
              <a:solidFill>
                <a:srgbClr val="FFFFFF"/>
              </a:solidFill>
              <a:round/>
              <a:headEnd/>
              <a:tailEnd/>
            </a:ln>
          </p:spPr>
          <p:txBody>
            <a:bodyPr>
              <a:prstTxWarp prst="textNoShape">
                <a:avLst/>
              </a:prstTxWarp>
            </a:bodyPr>
            <a:lstStyle/>
            <a:p>
              <a:endParaRPr lang="en-US"/>
            </a:p>
          </p:txBody>
        </p:sp>
        <p:sp>
          <p:nvSpPr>
            <p:cNvPr id="20507" name="Freeform 45"/>
            <p:cNvSpPr>
              <a:spLocks noChangeAspect="1"/>
            </p:cNvSpPr>
            <p:nvPr/>
          </p:nvSpPr>
          <p:spPr bwMode="auto">
            <a:xfrm>
              <a:off x="6574438" y="3886922"/>
              <a:ext cx="115016" cy="107140"/>
            </a:xfrm>
            <a:custGeom>
              <a:avLst/>
              <a:gdLst>
                <a:gd name="T0" fmla="*/ 0 w 44"/>
                <a:gd name="T1" fmla="*/ 26132 h 41"/>
                <a:gd name="T2" fmla="*/ 115016 w 44"/>
                <a:gd name="T3" fmla="*/ 0 h 41"/>
                <a:gd name="T4" fmla="*/ 67964 w 44"/>
                <a:gd name="T5" fmla="*/ 107140 h 41"/>
                <a:gd name="T6" fmla="*/ 0 w 44"/>
                <a:gd name="T7" fmla="*/ 26132 h 41"/>
                <a:gd name="T8" fmla="*/ 0 60000 65536"/>
                <a:gd name="T9" fmla="*/ 0 60000 65536"/>
                <a:gd name="T10" fmla="*/ 0 60000 65536"/>
                <a:gd name="T11" fmla="*/ 0 60000 65536"/>
                <a:gd name="T12" fmla="*/ 0 w 44"/>
                <a:gd name="T13" fmla="*/ 0 h 41"/>
                <a:gd name="T14" fmla="*/ 44 w 44"/>
                <a:gd name="T15" fmla="*/ 41 h 41"/>
              </a:gdLst>
              <a:ahLst/>
              <a:cxnLst>
                <a:cxn ang="T8">
                  <a:pos x="T0" y="T1"/>
                </a:cxn>
                <a:cxn ang="T9">
                  <a:pos x="T2" y="T3"/>
                </a:cxn>
                <a:cxn ang="T10">
                  <a:pos x="T4" y="T5"/>
                </a:cxn>
                <a:cxn ang="T11">
                  <a:pos x="T6" y="T7"/>
                </a:cxn>
              </a:cxnLst>
              <a:rect l="T12" t="T13" r="T14" b="T15"/>
              <a:pathLst>
                <a:path w="44" h="41">
                  <a:moveTo>
                    <a:pt x="0" y="10"/>
                  </a:moveTo>
                  <a:lnTo>
                    <a:pt x="44" y="0"/>
                  </a:lnTo>
                  <a:lnTo>
                    <a:pt x="26" y="41"/>
                  </a:lnTo>
                  <a:lnTo>
                    <a:pt x="0" y="10"/>
                  </a:lnTo>
                  <a:close/>
                </a:path>
              </a:pathLst>
            </a:custGeom>
            <a:solidFill>
              <a:srgbClr val="FFFFFF"/>
            </a:solidFill>
            <a:ln w="1588">
              <a:solidFill>
                <a:srgbClr val="FFFFFF"/>
              </a:solidFill>
              <a:bevel/>
              <a:headEnd/>
              <a:tailEnd/>
            </a:ln>
          </p:spPr>
          <p:txBody>
            <a:bodyPr>
              <a:prstTxWarp prst="textNoShape">
                <a:avLst/>
              </a:prstTxWarp>
            </a:bodyPr>
            <a:lstStyle/>
            <a:p>
              <a:endParaRPr lang="en-US"/>
            </a:p>
          </p:txBody>
        </p:sp>
        <p:sp>
          <p:nvSpPr>
            <p:cNvPr id="20508" name="Freeform 46"/>
            <p:cNvSpPr>
              <a:spLocks noChangeAspect="1"/>
            </p:cNvSpPr>
            <p:nvPr/>
          </p:nvSpPr>
          <p:spPr bwMode="auto">
            <a:xfrm>
              <a:off x="5654310" y="4715298"/>
              <a:ext cx="117630" cy="104527"/>
            </a:xfrm>
            <a:custGeom>
              <a:avLst/>
              <a:gdLst>
                <a:gd name="T0" fmla="*/ 54894 w 45"/>
                <a:gd name="T1" fmla="*/ 104527 h 40"/>
                <a:gd name="T2" fmla="*/ 0 w 45"/>
                <a:gd name="T3" fmla="*/ 0 h 40"/>
                <a:gd name="T4" fmla="*/ 117630 w 45"/>
                <a:gd name="T5" fmla="*/ 20905 h 40"/>
                <a:gd name="T6" fmla="*/ 54894 w 45"/>
                <a:gd name="T7" fmla="*/ 104527 h 40"/>
                <a:gd name="T8" fmla="*/ 0 60000 65536"/>
                <a:gd name="T9" fmla="*/ 0 60000 65536"/>
                <a:gd name="T10" fmla="*/ 0 60000 65536"/>
                <a:gd name="T11" fmla="*/ 0 60000 65536"/>
                <a:gd name="T12" fmla="*/ 0 w 45"/>
                <a:gd name="T13" fmla="*/ 0 h 40"/>
                <a:gd name="T14" fmla="*/ 45 w 45"/>
                <a:gd name="T15" fmla="*/ 40 h 40"/>
              </a:gdLst>
              <a:ahLst/>
              <a:cxnLst>
                <a:cxn ang="T8">
                  <a:pos x="T0" y="T1"/>
                </a:cxn>
                <a:cxn ang="T9">
                  <a:pos x="T2" y="T3"/>
                </a:cxn>
                <a:cxn ang="T10">
                  <a:pos x="T4" y="T5"/>
                </a:cxn>
                <a:cxn ang="T11">
                  <a:pos x="T6" y="T7"/>
                </a:cxn>
              </a:cxnLst>
              <a:rect l="T12" t="T13" r="T14" b="T15"/>
              <a:pathLst>
                <a:path w="45" h="40">
                  <a:moveTo>
                    <a:pt x="21" y="40"/>
                  </a:moveTo>
                  <a:lnTo>
                    <a:pt x="0" y="0"/>
                  </a:lnTo>
                  <a:lnTo>
                    <a:pt x="45" y="8"/>
                  </a:lnTo>
                  <a:lnTo>
                    <a:pt x="21" y="40"/>
                  </a:lnTo>
                  <a:close/>
                </a:path>
              </a:pathLst>
            </a:custGeom>
            <a:solidFill>
              <a:srgbClr val="FFFFFF"/>
            </a:solidFill>
            <a:ln w="1588">
              <a:solidFill>
                <a:srgbClr val="FFFFFF"/>
              </a:solidFill>
              <a:bevel/>
              <a:headEnd/>
              <a:tailEnd/>
            </a:ln>
          </p:spPr>
          <p:txBody>
            <a:bodyPr>
              <a:prstTxWarp prst="textNoShape">
                <a:avLst/>
              </a:prstTxWarp>
            </a:bodyPr>
            <a:lstStyle/>
            <a:p>
              <a:endParaRPr lang="en-US"/>
            </a:p>
          </p:txBody>
        </p:sp>
        <p:sp>
          <p:nvSpPr>
            <p:cNvPr id="20509" name="Freeform 47"/>
            <p:cNvSpPr>
              <a:spLocks noChangeAspect="1"/>
            </p:cNvSpPr>
            <p:nvPr/>
          </p:nvSpPr>
          <p:spPr bwMode="auto">
            <a:xfrm>
              <a:off x="7549460" y="3701386"/>
              <a:ext cx="115016" cy="107140"/>
            </a:xfrm>
            <a:custGeom>
              <a:avLst/>
              <a:gdLst>
                <a:gd name="T0" fmla="*/ 0 w 44"/>
                <a:gd name="T1" fmla="*/ 28745 h 41"/>
                <a:gd name="T2" fmla="*/ 115016 w 44"/>
                <a:gd name="T3" fmla="*/ 0 h 41"/>
                <a:gd name="T4" fmla="*/ 67964 w 44"/>
                <a:gd name="T5" fmla="*/ 107140 h 41"/>
                <a:gd name="T6" fmla="*/ 0 w 44"/>
                <a:gd name="T7" fmla="*/ 28745 h 41"/>
                <a:gd name="T8" fmla="*/ 0 60000 65536"/>
                <a:gd name="T9" fmla="*/ 0 60000 65536"/>
                <a:gd name="T10" fmla="*/ 0 60000 65536"/>
                <a:gd name="T11" fmla="*/ 0 60000 65536"/>
                <a:gd name="T12" fmla="*/ 0 w 44"/>
                <a:gd name="T13" fmla="*/ 0 h 41"/>
                <a:gd name="T14" fmla="*/ 44 w 44"/>
                <a:gd name="T15" fmla="*/ 41 h 41"/>
              </a:gdLst>
              <a:ahLst/>
              <a:cxnLst>
                <a:cxn ang="T8">
                  <a:pos x="T0" y="T1"/>
                </a:cxn>
                <a:cxn ang="T9">
                  <a:pos x="T2" y="T3"/>
                </a:cxn>
                <a:cxn ang="T10">
                  <a:pos x="T4" y="T5"/>
                </a:cxn>
                <a:cxn ang="T11">
                  <a:pos x="T6" y="T7"/>
                </a:cxn>
              </a:cxnLst>
              <a:rect l="T12" t="T13" r="T14" b="T15"/>
              <a:pathLst>
                <a:path w="44" h="41">
                  <a:moveTo>
                    <a:pt x="0" y="11"/>
                  </a:moveTo>
                  <a:lnTo>
                    <a:pt x="44" y="0"/>
                  </a:lnTo>
                  <a:lnTo>
                    <a:pt x="26" y="41"/>
                  </a:lnTo>
                  <a:lnTo>
                    <a:pt x="0" y="11"/>
                  </a:lnTo>
                  <a:close/>
                </a:path>
              </a:pathLst>
            </a:custGeom>
            <a:solidFill>
              <a:srgbClr val="FFFFFF"/>
            </a:solidFill>
            <a:ln w="1588">
              <a:solidFill>
                <a:srgbClr val="FFFFFF"/>
              </a:solidFill>
              <a:bevel/>
              <a:headEnd/>
              <a:tailEnd/>
            </a:ln>
          </p:spPr>
          <p:txBody>
            <a:bodyPr>
              <a:prstTxWarp prst="textNoShape">
                <a:avLst/>
              </a:prstTxWarp>
            </a:bodyPr>
            <a:lstStyle/>
            <a:p>
              <a:endParaRPr lang="en-US"/>
            </a:p>
          </p:txBody>
        </p:sp>
        <p:sp>
          <p:nvSpPr>
            <p:cNvPr id="20510" name="Rectangle 48"/>
            <p:cNvSpPr>
              <a:spLocks noChangeAspect="1" noChangeArrowheads="1"/>
            </p:cNvSpPr>
            <p:nvPr/>
          </p:nvSpPr>
          <p:spPr bwMode="auto">
            <a:xfrm>
              <a:off x="6276442" y="4299803"/>
              <a:ext cx="70578" cy="232303"/>
            </a:xfrm>
            <a:prstGeom prst="rect">
              <a:avLst/>
            </a:prstGeom>
            <a:noFill/>
            <a:ln w="9525">
              <a:noFill/>
              <a:miter lim="800000"/>
              <a:headEnd/>
              <a:tailEnd/>
            </a:ln>
          </p:spPr>
          <p:txBody>
            <a:bodyPr lIns="0" tIns="0" rIns="0" bIns="0">
              <a:prstTxWarp prst="textNoShape">
                <a:avLst/>
              </a:prstTxWarp>
              <a:spAutoFit/>
            </a:bodyPr>
            <a:lstStyle/>
            <a:p>
              <a:r>
                <a:rPr lang="en-US" sz="1400">
                  <a:solidFill>
                    <a:srgbClr val="FFFFFF"/>
                  </a:solidFill>
                </a:rPr>
                <a:t>*</a:t>
              </a:r>
              <a:endParaRPr lang="en-US" sz="1400"/>
            </a:p>
          </p:txBody>
        </p:sp>
        <p:sp>
          <p:nvSpPr>
            <p:cNvPr id="20511" name="Rectangle 49"/>
            <p:cNvSpPr>
              <a:spLocks noChangeAspect="1" noChangeArrowheads="1"/>
            </p:cNvSpPr>
            <p:nvPr/>
          </p:nvSpPr>
          <p:spPr bwMode="auto">
            <a:xfrm>
              <a:off x="6733893" y="4077683"/>
              <a:ext cx="70578" cy="232303"/>
            </a:xfrm>
            <a:prstGeom prst="rect">
              <a:avLst/>
            </a:prstGeom>
            <a:noFill/>
            <a:ln w="9525">
              <a:noFill/>
              <a:miter lim="800000"/>
              <a:headEnd/>
              <a:tailEnd/>
            </a:ln>
          </p:spPr>
          <p:txBody>
            <a:bodyPr lIns="0" tIns="0" rIns="0" bIns="0">
              <a:prstTxWarp prst="textNoShape">
                <a:avLst/>
              </a:prstTxWarp>
              <a:spAutoFit/>
            </a:bodyPr>
            <a:lstStyle/>
            <a:p>
              <a:r>
                <a:rPr lang="en-US" sz="1400">
                  <a:solidFill>
                    <a:srgbClr val="FFFFFF"/>
                  </a:solidFill>
                </a:rPr>
                <a:t>*</a:t>
              </a:r>
              <a:endParaRPr lang="en-US" sz="1400"/>
            </a:p>
          </p:txBody>
        </p:sp>
        <p:sp>
          <p:nvSpPr>
            <p:cNvPr id="20512" name="Rectangle 52"/>
            <p:cNvSpPr>
              <a:spLocks noChangeAspect="1" noChangeArrowheads="1"/>
            </p:cNvSpPr>
            <p:nvPr/>
          </p:nvSpPr>
          <p:spPr bwMode="auto">
            <a:xfrm>
              <a:off x="6038568" y="4257991"/>
              <a:ext cx="73192" cy="431419"/>
            </a:xfrm>
            <a:prstGeom prst="rect">
              <a:avLst/>
            </a:prstGeom>
            <a:noFill/>
            <a:ln w="9525">
              <a:noFill/>
              <a:miter lim="800000"/>
              <a:headEnd/>
              <a:tailEnd/>
            </a:ln>
          </p:spPr>
          <p:txBody>
            <a:bodyPr lIns="0" tIns="0" rIns="0" bIns="0">
              <a:prstTxWarp prst="textNoShape">
                <a:avLst/>
              </a:prstTxWarp>
              <a:spAutoFit/>
            </a:bodyPr>
            <a:lstStyle/>
            <a:p>
              <a:r>
                <a:rPr lang="en-US" sz="800" b="1">
                  <a:solidFill>
                    <a:srgbClr val="FFFFFF"/>
                  </a:solidFill>
                </a:rPr>
                <a:t>A</a:t>
              </a:r>
              <a:endParaRPr lang="en-US"/>
            </a:p>
          </p:txBody>
        </p:sp>
        <p:sp>
          <p:nvSpPr>
            <p:cNvPr id="20513" name="Rectangle 53"/>
            <p:cNvSpPr>
              <a:spLocks noChangeAspect="1" noChangeArrowheads="1"/>
            </p:cNvSpPr>
            <p:nvPr/>
          </p:nvSpPr>
          <p:spPr bwMode="auto">
            <a:xfrm>
              <a:off x="6279056" y="3941798"/>
              <a:ext cx="70578" cy="132745"/>
            </a:xfrm>
            <a:prstGeom prst="rect">
              <a:avLst/>
            </a:prstGeom>
            <a:noFill/>
            <a:ln w="9525">
              <a:noFill/>
              <a:miter lim="800000"/>
              <a:headEnd/>
              <a:tailEnd/>
            </a:ln>
          </p:spPr>
          <p:txBody>
            <a:bodyPr lIns="0" tIns="0" rIns="0" bIns="0">
              <a:prstTxWarp prst="textNoShape">
                <a:avLst/>
              </a:prstTxWarp>
              <a:spAutoFit/>
            </a:bodyPr>
            <a:lstStyle/>
            <a:p>
              <a:r>
                <a:rPr lang="en-US" sz="800" b="1">
                  <a:solidFill>
                    <a:srgbClr val="FFFFFF"/>
                  </a:solidFill>
                </a:rPr>
                <a:t>V</a:t>
              </a:r>
              <a:endParaRPr lang="en-US"/>
            </a:p>
          </p:txBody>
        </p:sp>
        <p:grpSp>
          <p:nvGrpSpPr>
            <p:cNvPr id="5" name="Group 59"/>
            <p:cNvGrpSpPr>
              <a:grpSpLocks noChangeAspect="1"/>
            </p:cNvGrpSpPr>
            <p:nvPr/>
          </p:nvGrpSpPr>
          <p:grpSpPr bwMode="auto">
            <a:xfrm>
              <a:off x="7719370" y="1869551"/>
              <a:ext cx="1406332" cy="1202060"/>
              <a:chOff x="2174" y="2818"/>
              <a:chExt cx="538" cy="460"/>
            </a:xfrm>
          </p:grpSpPr>
          <p:sp>
            <p:nvSpPr>
              <p:cNvPr id="20517" name="Rectangle 60"/>
              <p:cNvSpPr>
                <a:spLocks noChangeAspect="1" noChangeArrowheads="1"/>
              </p:cNvSpPr>
              <p:nvPr/>
            </p:nvSpPr>
            <p:spPr bwMode="auto">
              <a:xfrm>
                <a:off x="2174" y="2818"/>
                <a:ext cx="538" cy="46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nvGrpSpPr>
              <p:cNvPr id="6" name="Group 61"/>
              <p:cNvGrpSpPr>
                <a:grpSpLocks noChangeAspect="1"/>
              </p:cNvGrpSpPr>
              <p:nvPr/>
            </p:nvGrpSpPr>
            <p:grpSpPr bwMode="auto">
              <a:xfrm>
                <a:off x="2194" y="2837"/>
                <a:ext cx="499" cy="422"/>
                <a:chOff x="2407" y="2907"/>
                <a:chExt cx="499" cy="422"/>
              </a:xfrm>
            </p:grpSpPr>
            <p:pic>
              <p:nvPicPr>
                <p:cNvPr id="20519" name="Picture 62" descr="Hyper_10_10X_9_lectin_b"/>
                <p:cNvPicPr>
                  <a:picLocks noChangeAspect="1" noChangeArrowheads="1"/>
                </p:cNvPicPr>
                <p:nvPr/>
              </p:nvPicPr>
              <p:blipFill>
                <a:blip r:embed="rId11"/>
                <a:srcRect l="18573" t="64134" r="56813" b="14885"/>
                <a:stretch>
                  <a:fillRect/>
                </a:stretch>
              </p:blipFill>
              <p:spPr bwMode="auto">
                <a:xfrm>
                  <a:off x="2407" y="2907"/>
                  <a:ext cx="499" cy="422"/>
                </a:xfrm>
                <a:prstGeom prst="rect">
                  <a:avLst/>
                </a:prstGeom>
                <a:noFill/>
                <a:ln w="9525">
                  <a:noFill/>
                  <a:miter lim="800000"/>
                  <a:headEnd/>
                  <a:tailEnd/>
                </a:ln>
              </p:spPr>
            </p:pic>
            <p:sp>
              <p:nvSpPr>
                <p:cNvPr id="20520" name="Freeform 63"/>
                <p:cNvSpPr>
                  <a:spLocks noChangeAspect="1"/>
                </p:cNvSpPr>
                <p:nvPr/>
              </p:nvSpPr>
              <p:spPr bwMode="auto">
                <a:xfrm>
                  <a:off x="2790" y="3127"/>
                  <a:ext cx="45" cy="40"/>
                </a:xfrm>
                <a:custGeom>
                  <a:avLst/>
                  <a:gdLst>
                    <a:gd name="T0" fmla="*/ 21 w 45"/>
                    <a:gd name="T1" fmla="*/ 40 h 40"/>
                    <a:gd name="T2" fmla="*/ 0 w 45"/>
                    <a:gd name="T3" fmla="*/ 0 h 40"/>
                    <a:gd name="T4" fmla="*/ 45 w 45"/>
                    <a:gd name="T5" fmla="*/ 8 h 40"/>
                    <a:gd name="T6" fmla="*/ 21 w 45"/>
                    <a:gd name="T7" fmla="*/ 40 h 40"/>
                    <a:gd name="T8" fmla="*/ 0 60000 65536"/>
                    <a:gd name="T9" fmla="*/ 0 60000 65536"/>
                    <a:gd name="T10" fmla="*/ 0 60000 65536"/>
                    <a:gd name="T11" fmla="*/ 0 60000 65536"/>
                    <a:gd name="T12" fmla="*/ 0 w 45"/>
                    <a:gd name="T13" fmla="*/ 0 h 40"/>
                    <a:gd name="T14" fmla="*/ 45 w 45"/>
                    <a:gd name="T15" fmla="*/ 40 h 40"/>
                  </a:gdLst>
                  <a:ahLst/>
                  <a:cxnLst>
                    <a:cxn ang="T8">
                      <a:pos x="T0" y="T1"/>
                    </a:cxn>
                    <a:cxn ang="T9">
                      <a:pos x="T2" y="T3"/>
                    </a:cxn>
                    <a:cxn ang="T10">
                      <a:pos x="T4" y="T5"/>
                    </a:cxn>
                    <a:cxn ang="T11">
                      <a:pos x="T6" y="T7"/>
                    </a:cxn>
                  </a:cxnLst>
                  <a:rect l="T12" t="T13" r="T14" b="T15"/>
                  <a:pathLst>
                    <a:path w="45" h="40">
                      <a:moveTo>
                        <a:pt x="21" y="40"/>
                      </a:moveTo>
                      <a:lnTo>
                        <a:pt x="0" y="0"/>
                      </a:lnTo>
                      <a:lnTo>
                        <a:pt x="45" y="8"/>
                      </a:lnTo>
                      <a:lnTo>
                        <a:pt x="21" y="40"/>
                      </a:lnTo>
                      <a:close/>
                    </a:path>
                  </a:pathLst>
                </a:custGeom>
                <a:solidFill>
                  <a:srgbClr val="FFFFFF"/>
                </a:solidFill>
                <a:ln w="1588">
                  <a:solidFill>
                    <a:srgbClr val="FFFFFF"/>
                  </a:solidFill>
                  <a:bevel/>
                  <a:headEnd/>
                  <a:tailEnd/>
                </a:ln>
              </p:spPr>
              <p:txBody>
                <a:bodyPr>
                  <a:prstTxWarp prst="textNoShape">
                    <a:avLst/>
                  </a:prstTxWarp>
                </a:bodyPr>
                <a:lstStyle/>
                <a:p>
                  <a:endParaRPr lang="en-US"/>
                </a:p>
              </p:txBody>
            </p:sp>
            <p:sp>
              <p:nvSpPr>
                <p:cNvPr id="20521" name="Freeform 64"/>
                <p:cNvSpPr>
                  <a:spLocks noChangeAspect="1"/>
                </p:cNvSpPr>
                <p:nvPr/>
              </p:nvSpPr>
              <p:spPr bwMode="auto">
                <a:xfrm>
                  <a:off x="2809" y="3050"/>
                  <a:ext cx="45" cy="40"/>
                </a:xfrm>
                <a:custGeom>
                  <a:avLst/>
                  <a:gdLst>
                    <a:gd name="T0" fmla="*/ 21 w 45"/>
                    <a:gd name="T1" fmla="*/ 40 h 40"/>
                    <a:gd name="T2" fmla="*/ 0 w 45"/>
                    <a:gd name="T3" fmla="*/ 0 h 40"/>
                    <a:gd name="T4" fmla="*/ 45 w 45"/>
                    <a:gd name="T5" fmla="*/ 8 h 40"/>
                    <a:gd name="T6" fmla="*/ 21 w 45"/>
                    <a:gd name="T7" fmla="*/ 40 h 40"/>
                    <a:gd name="T8" fmla="*/ 0 60000 65536"/>
                    <a:gd name="T9" fmla="*/ 0 60000 65536"/>
                    <a:gd name="T10" fmla="*/ 0 60000 65536"/>
                    <a:gd name="T11" fmla="*/ 0 60000 65536"/>
                    <a:gd name="T12" fmla="*/ 0 w 45"/>
                    <a:gd name="T13" fmla="*/ 0 h 40"/>
                    <a:gd name="T14" fmla="*/ 45 w 45"/>
                    <a:gd name="T15" fmla="*/ 40 h 40"/>
                  </a:gdLst>
                  <a:ahLst/>
                  <a:cxnLst>
                    <a:cxn ang="T8">
                      <a:pos x="T0" y="T1"/>
                    </a:cxn>
                    <a:cxn ang="T9">
                      <a:pos x="T2" y="T3"/>
                    </a:cxn>
                    <a:cxn ang="T10">
                      <a:pos x="T4" y="T5"/>
                    </a:cxn>
                    <a:cxn ang="T11">
                      <a:pos x="T6" y="T7"/>
                    </a:cxn>
                  </a:cxnLst>
                  <a:rect l="T12" t="T13" r="T14" b="T15"/>
                  <a:pathLst>
                    <a:path w="45" h="40">
                      <a:moveTo>
                        <a:pt x="21" y="40"/>
                      </a:moveTo>
                      <a:lnTo>
                        <a:pt x="0" y="0"/>
                      </a:lnTo>
                      <a:lnTo>
                        <a:pt x="45" y="8"/>
                      </a:lnTo>
                      <a:lnTo>
                        <a:pt x="21" y="40"/>
                      </a:lnTo>
                      <a:close/>
                    </a:path>
                  </a:pathLst>
                </a:custGeom>
                <a:solidFill>
                  <a:srgbClr val="FFFFFF"/>
                </a:solidFill>
                <a:ln w="1588">
                  <a:solidFill>
                    <a:srgbClr val="FFFFFF"/>
                  </a:solidFill>
                  <a:bevel/>
                  <a:headEnd/>
                  <a:tailEnd/>
                </a:ln>
              </p:spPr>
              <p:txBody>
                <a:bodyPr>
                  <a:prstTxWarp prst="textNoShape">
                    <a:avLst/>
                  </a:prstTxWarp>
                </a:bodyPr>
                <a:lstStyle/>
                <a:p>
                  <a:endParaRPr lang="en-US"/>
                </a:p>
              </p:txBody>
            </p:sp>
            <p:sp>
              <p:nvSpPr>
                <p:cNvPr id="20522" name="Freeform 65"/>
                <p:cNvSpPr>
                  <a:spLocks noChangeAspect="1"/>
                </p:cNvSpPr>
                <p:nvPr/>
              </p:nvSpPr>
              <p:spPr bwMode="auto">
                <a:xfrm>
                  <a:off x="2646" y="3251"/>
                  <a:ext cx="45" cy="40"/>
                </a:xfrm>
                <a:custGeom>
                  <a:avLst/>
                  <a:gdLst>
                    <a:gd name="T0" fmla="*/ 21 w 45"/>
                    <a:gd name="T1" fmla="*/ 40 h 40"/>
                    <a:gd name="T2" fmla="*/ 0 w 45"/>
                    <a:gd name="T3" fmla="*/ 0 h 40"/>
                    <a:gd name="T4" fmla="*/ 45 w 45"/>
                    <a:gd name="T5" fmla="*/ 8 h 40"/>
                    <a:gd name="T6" fmla="*/ 21 w 45"/>
                    <a:gd name="T7" fmla="*/ 40 h 40"/>
                    <a:gd name="T8" fmla="*/ 0 60000 65536"/>
                    <a:gd name="T9" fmla="*/ 0 60000 65536"/>
                    <a:gd name="T10" fmla="*/ 0 60000 65536"/>
                    <a:gd name="T11" fmla="*/ 0 60000 65536"/>
                    <a:gd name="T12" fmla="*/ 0 w 45"/>
                    <a:gd name="T13" fmla="*/ 0 h 40"/>
                    <a:gd name="T14" fmla="*/ 45 w 45"/>
                    <a:gd name="T15" fmla="*/ 40 h 40"/>
                  </a:gdLst>
                  <a:ahLst/>
                  <a:cxnLst>
                    <a:cxn ang="T8">
                      <a:pos x="T0" y="T1"/>
                    </a:cxn>
                    <a:cxn ang="T9">
                      <a:pos x="T2" y="T3"/>
                    </a:cxn>
                    <a:cxn ang="T10">
                      <a:pos x="T4" y="T5"/>
                    </a:cxn>
                    <a:cxn ang="T11">
                      <a:pos x="T6" y="T7"/>
                    </a:cxn>
                  </a:cxnLst>
                  <a:rect l="T12" t="T13" r="T14" b="T15"/>
                  <a:pathLst>
                    <a:path w="45" h="40">
                      <a:moveTo>
                        <a:pt x="21" y="40"/>
                      </a:moveTo>
                      <a:lnTo>
                        <a:pt x="0" y="0"/>
                      </a:lnTo>
                      <a:lnTo>
                        <a:pt x="45" y="8"/>
                      </a:lnTo>
                      <a:lnTo>
                        <a:pt x="21" y="40"/>
                      </a:lnTo>
                      <a:close/>
                    </a:path>
                  </a:pathLst>
                </a:custGeom>
                <a:solidFill>
                  <a:srgbClr val="FFFFFF"/>
                </a:solidFill>
                <a:ln w="1588">
                  <a:solidFill>
                    <a:srgbClr val="FFFFFF"/>
                  </a:solidFill>
                  <a:bevel/>
                  <a:headEnd/>
                  <a:tailEnd/>
                </a:ln>
              </p:spPr>
              <p:txBody>
                <a:bodyPr>
                  <a:prstTxWarp prst="textNoShape">
                    <a:avLst/>
                  </a:prstTxWarp>
                </a:bodyPr>
                <a:lstStyle/>
                <a:p>
                  <a:endParaRPr lang="en-US"/>
                </a:p>
              </p:txBody>
            </p:sp>
          </p:grpSp>
        </p:grpSp>
        <p:sp>
          <p:nvSpPr>
            <p:cNvPr id="20515" name="Rectangle 66"/>
            <p:cNvSpPr>
              <a:spLocks noChangeAspect="1" noChangeArrowheads="1"/>
            </p:cNvSpPr>
            <p:nvPr/>
          </p:nvSpPr>
          <p:spPr bwMode="auto">
            <a:xfrm>
              <a:off x="5186404" y="4362519"/>
              <a:ext cx="622132" cy="606256"/>
            </a:xfrm>
            <a:prstGeom prst="rect">
              <a:avLst/>
            </a:prstGeom>
            <a:noFill/>
            <a:ln w="9525">
              <a:solidFill>
                <a:schemeClr val="bg1"/>
              </a:solidFill>
              <a:miter lim="800000"/>
              <a:headEnd/>
              <a:tailEnd/>
            </a:ln>
          </p:spPr>
          <p:txBody>
            <a:bodyPr wrap="none" anchor="ctr">
              <a:prstTxWarp prst="textNoShape">
                <a:avLst/>
              </a:prstTxWarp>
            </a:bodyPr>
            <a:lstStyle/>
            <a:p>
              <a:endParaRPr lang="en-US"/>
            </a:p>
          </p:txBody>
        </p:sp>
        <p:sp>
          <p:nvSpPr>
            <p:cNvPr id="20516" name="Text Box 67"/>
            <p:cNvSpPr txBox="1">
              <a:spLocks noChangeAspect="1" noChangeArrowheads="1"/>
            </p:cNvSpPr>
            <p:nvPr/>
          </p:nvSpPr>
          <p:spPr bwMode="auto">
            <a:xfrm>
              <a:off x="7771650" y="4835504"/>
              <a:ext cx="1079582" cy="248895"/>
            </a:xfrm>
            <a:prstGeom prst="rect">
              <a:avLst/>
            </a:prstGeom>
            <a:noFill/>
            <a:ln w="9525">
              <a:noFill/>
              <a:miter lim="800000"/>
              <a:headEnd/>
              <a:tailEnd/>
            </a:ln>
          </p:spPr>
          <p:txBody>
            <a:bodyPr>
              <a:prstTxWarp prst="textNoShape">
                <a:avLst/>
              </a:prstTxWarp>
              <a:spAutoFit/>
            </a:bodyPr>
            <a:lstStyle/>
            <a:p>
              <a:pPr>
                <a:spcBef>
                  <a:spcPct val="50000"/>
                </a:spcBef>
              </a:pPr>
              <a:r>
                <a:rPr lang="en-US" sz="900">
                  <a:solidFill>
                    <a:schemeClr val="bg1"/>
                  </a:solidFill>
                </a:rPr>
                <a:t>50 </a:t>
              </a:r>
              <a:r>
                <a:rPr lang="el-GR" sz="900">
                  <a:solidFill>
                    <a:schemeClr val="bg1"/>
                  </a:solidFill>
                  <a:ea typeface="Arial" pitchFamily="-112" charset="0"/>
                  <a:cs typeface="Arial" pitchFamily="-112" charset="0"/>
                </a:rPr>
                <a:t>μ</a:t>
              </a:r>
              <a:r>
                <a:rPr lang="en-US" sz="900">
                  <a:solidFill>
                    <a:schemeClr val="bg1"/>
                  </a:solidFill>
                  <a:ea typeface="Arial" pitchFamily="-112" charset="0"/>
                  <a:cs typeface="Arial" pitchFamily="-112" charset="0"/>
                </a:rPr>
                <a:t>m</a:t>
              </a:r>
              <a:endParaRPr lang="el-GR" sz="900">
                <a:solidFill>
                  <a:schemeClr val="bg1"/>
                </a:solidFill>
                <a:ea typeface="Arial" pitchFamily="-112" charset="0"/>
                <a:cs typeface="Arial" pitchFamily="-112" charset="0"/>
              </a:endParaRPr>
            </a:p>
          </p:txBody>
        </p:sp>
      </p:grpSp>
      <p:sp>
        <p:nvSpPr>
          <p:cNvPr id="20485" name="Rectangle 5"/>
          <p:cNvSpPr>
            <a:spLocks noChangeArrowheads="1"/>
          </p:cNvSpPr>
          <p:nvPr/>
        </p:nvSpPr>
        <p:spPr bwMode="auto">
          <a:xfrm>
            <a:off x="811213" y="249238"/>
            <a:ext cx="7778750" cy="666750"/>
          </a:xfrm>
          <a:prstGeom prst="rect">
            <a:avLst/>
          </a:prstGeom>
          <a:noFill/>
          <a:ln w="9525">
            <a:noFill/>
            <a:miter lim="800000"/>
            <a:headEnd/>
            <a:tailEnd/>
          </a:ln>
        </p:spPr>
        <p:txBody>
          <a:bodyPr wrap="none">
            <a:prstTxWarp prst="textNoShape">
              <a:avLst/>
            </a:prstTxWarp>
            <a:spAutoFit/>
          </a:bodyPr>
          <a:lstStyle/>
          <a:p>
            <a:pPr algn="l">
              <a:lnSpc>
                <a:spcPct val="120000"/>
              </a:lnSpc>
              <a:spcBef>
                <a:spcPct val="50000"/>
              </a:spcBef>
            </a:pPr>
            <a:r>
              <a:rPr lang="en-US" sz="3200" b="1">
                <a:solidFill>
                  <a:srgbClr val="FF0000"/>
                </a:solidFill>
              </a:rPr>
              <a:t>Diagnose healthy from diseased tissue</a:t>
            </a:r>
          </a:p>
        </p:txBody>
      </p:sp>
      <p:sp>
        <p:nvSpPr>
          <p:cNvPr id="20486" name="Text Box 6"/>
          <p:cNvSpPr txBox="1">
            <a:spLocks noChangeArrowheads="1"/>
          </p:cNvSpPr>
          <p:nvPr/>
        </p:nvSpPr>
        <p:spPr bwMode="auto">
          <a:xfrm>
            <a:off x="1311275" y="5291138"/>
            <a:ext cx="1789113" cy="369887"/>
          </a:xfrm>
          <a:prstGeom prst="rect">
            <a:avLst/>
          </a:prstGeom>
          <a:solidFill>
            <a:schemeClr val="bg1"/>
          </a:solidFill>
          <a:ln w="9525">
            <a:noFill/>
            <a:miter lim="800000"/>
            <a:headEnd/>
            <a:tailEnd/>
          </a:ln>
        </p:spPr>
        <p:txBody>
          <a:bodyPr wrap="none">
            <a:prstTxWarp prst="textNoShape">
              <a:avLst/>
            </a:prstTxWarp>
            <a:spAutoFit/>
          </a:bodyPr>
          <a:lstStyle/>
          <a:p>
            <a:pPr algn="l"/>
            <a:r>
              <a:rPr lang="en-US" b="1"/>
              <a:t>Healthy Retina</a:t>
            </a:r>
          </a:p>
        </p:txBody>
      </p:sp>
      <p:sp>
        <p:nvSpPr>
          <p:cNvPr id="20487" name="Text Box 6"/>
          <p:cNvSpPr txBox="1">
            <a:spLocks noChangeArrowheads="1"/>
          </p:cNvSpPr>
          <p:nvPr/>
        </p:nvSpPr>
        <p:spPr bwMode="auto">
          <a:xfrm>
            <a:off x="5427663" y="5311775"/>
            <a:ext cx="2686050" cy="368300"/>
          </a:xfrm>
          <a:prstGeom prst="rect">
            <a:avLst/>
          </a:prstGeom>
          <a:solidFill>
            <a:schemeClr val="bg1"/>
          </a:solidFill>
          <a:ln w="9525">
            <a:noFill/>
            <a:miter lim="800000"/>
            <a:headEnd/>
            <a:tailEnd/>
          </a:ln>
        </p:spPr>
        <p:txBody>
          <a:bodyPr wrap="none">
            <a:prstTxWarp prst="textNoShape">
              <a:avLst/>
            </a:prstTxWarp>
            <a:spAutoFit/>
          </a:bodyPr>
          <a:lstStyle/>
          <a:p>
            <a:pPr algn="l"/>
            <a:r>
              <a:rPr lang="en-US" b="1"/>
              <a:t>Diseased Retina (ROP)</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1150" y="134938"/>
            <a:ext cx="8624888" cy="1143000"/>
          </a:xfrm>
          <a:prstGeom prst="rect">
            <a:avLst/>
          </a:prstGeom>
          <a:noFill/>
          <a:ln w="9525">
            <a:noFill/>
            <a:miter lim="800000"/>
            <a:headEnd/>
            <a:tailEnd/>
          </a:ln>
          <a:effectLst/>
        </p:spPr>
        <p:txBody>
          <a:bodyPr anchor="ctr">
            <a:prstTxWarp prst="textNoShape">
              <a:avLst/>
            </a:prstTxWarp>
          </a:bodyPr>
          <a:lstStyle/>
          <a:p>
            <a:pPr algn="ctr"/>
            <a:r>
              <a:rPr lang="en-US" sz="4000" b="1" dirty="0" smtClean="0">
                <a:solidFill>
                  <a:srgbClr val="0000CC"/>
                </a:solidFill>
              </a:rPr>
              <a:t>Combining </a:t>
            </a:r>
            <a:r>
              <a:rPr lang="en-US" sz="4000" b="1" dirty="0">
                <a:solidFill>
                  <a:srgbClr val="0000CC"/>
                </a:solidFill>
              </a:rPr>
              <a:t>ABM with</a:t>
            </a:r>
            <a:r>
              <a:rPr lang="en-US" sz="4000" b="1" dirty="0" smtClean="0">
                <a:solidFill>
                  <a:srgbClr val="0000CC"/>
                </a:solidFill>
              </a:rPr>
              <a:t> Models at other Scales?</a:t>
            </a:r>
            <a:endParaRPr lang="en-US" sz="4000" b="1" dirty="0">
              <a:solidFill>
                <a:srgbClr val="0000CC"/>
              </a:solidFill>
            </a:endParaRPr>
          </a:p>
        </p:txBody>
      </p:sp>
      <p:sp>
        <p:nvSpPr>
          <p:cNvPr id="3" name="Freeform 18"/>
          <p:cNvSpPr>
            <a:spLocks/>
          </p:cNvSpPr>
          <p:nvPr/>
        </p:nvSpPr>
        <p:spPr bwMode="auto">
          <a:xfrm>
            <a:off x="902822" y="2838958"/>
            <a:ext cx="2971800" cy="2438400"/>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4" name="Text Box 22"/>
          <p:cNvSpPr txBox="1">
            <a:spLocks noChangeArrowheads="1"/>
          </p:cNvSpPr>
          <p:nvPr/>
        </p:nvSpPr>
        <p:spPr bwMode="auto">
          <a:xfrm>
            <a:off x="1360022" y="2381758"/>
            <a:ext cx="2514600"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800" dirty="0"/>
              <a:t>Intracellular Network</a:t>
            </a:r>
          </a:p>
        </p:txBody>
      </p:sp>
      <p:sp>
        <p:nvSpPr>
          <p:cNvPr id="5" name="Text Box 23"/>
          <p:cNvSpPr txBox="1">
            <a:spLocks noChangeArrowheads="1"/>
          </p:cNvSpPr>
          <p:nvPr/>
        </p:nvSpPr>
        <p:spPr bwMode="auto">
          <a:xfrm>
            <a:off x="5474822" y="2424620"/>
            <a:ext cx="2514600" cy="3667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800" dirty="0"/>
              <a:t>Multi-</a:t>
            </a:r>
            <a:r>
              <a:rPr lang="en-US" sz="1800" dirty="0" smtClean="0"/>
              <a:t>cellular</a:t>
            </a:r>
            <a:endParaRPr lang="en-US" sz="1800" dirty="0"/>
          </a:p>
        </p:txBody>
      </p:sp>
      <p:sp>
        <p:nvSpPr>
          <p:cNvPr id="6" name="Line 20"/>
          <p:cNvSpPr>
            <a:spLocks noChangeShapeType="1"/>
          </p:cNvSpPr>
          <p:nvPr/>
        </p:nvSpPr>
        <p:spPr bwMode="auto">
          <a:xfrm>
            <a:off x="2568109" y="2870708"/>
            <a:ext cx="3663950" cy="344487"/>
          </a:xfrm>
          <a:prstGeom prst="line">
            <a:avLst/>
          </a:prstGeom>
          <a:noFill/>
          <a:ln w="19050">
            <a:solidFill>
              <a:schemeClr val="tx1"/>
            </a:solidFill>
            <a:prstDash val="dash"/>
            <a:round/>
            <a:headEnd/>
            <a:tailEnd/>
          </a:ln>
          <a:effectLst/>
        </p:spPr>
        <p:txBody>
          <a:bodyPr>
            <a:prstTxWarp prst="textNoShape">
              <a:avLst/>
            </a:prstTxWarp>
          </a:bodyPr>
          <a:lstStyle/>
          <a:p>
            <a:endParaRPr lang="en-US" dirty="0"/>
          </a:p>
        </p:txBody>
      </p:sp>
      <p:sp>
        <p:nvSpPr>
          <p:cNvPr id="7" name="Line 21"/>
          <p:cNvSpPr>
            <a:spLocks noChangeShapeType="1"/>
          </p:cNvSpPr>
          <p:nvPr/>
        </p:nvSpPr>
        <p:spPr bwMode="auto">
          <a:xfrm flipV="1">
            <a:off x="3188822" y="3481895"/>
            <a:ext cx="3055937" cy="1643063"/>
          </a:xfrm>
          <a:prstGeom prst="line">
            <a:avLst/>
          </a:prstGeom>
          <a:noFill/>
          <a:ln w="19050">
            <a:solidFill>
              <a:schemeClr val="tx1"/>
            </a:solidFill>
            <a:prstDash val="dash"/>
            <a:round/>
            <a:headEnd/>
            <a:tailEnd/>
          </a:ln>
          <a:effectLst/>
        </p:spPr>
        <p:txBody>
          <a:bodyPr>
            <a:prstTxWarp prst="textNoShape">
              <a:avLst/>
            </a:prstTxWarp>
          </a:bodyPr>
          <a:lstStyle/>
          <a:p>
            <a:endParaRPr lang="en-US" dirty="0"/>
          </a:p>
        </p:txBody>
      </p:sp>
      <p:sp>
        <p:nvSpPr>
          <p:cNvPr id="8" name="Oval 210"/>
          <p:cNvSpPr>
            <a:spLocks noChangeArrowheads="1"/>
          </p:cNvSpPr>
          <p:nvPr/>
        </p:nvSpPr>
        <p:spPr bwMode="auto">
          <a:xfrm>
            <a:off x="1475909" y="36152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9" name="Oval 211"/>
          <p:cNvSpPr>
            <a:spLocks noChangeArrowheads="1"/>
          </p:cNvSpPr>
          <p:nvPr/>
        </p:nvSpPr>
        <p:spPr bwMode="auto">
          <a:xfrm>
            <a:off x="1628309" y="39962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0" name="Oval 212"/>
          <p:cNvSpPr>
            <a:spLocks noChangeArrowheads="1"/>
          </p:cNvSpPr>
          <p:nvPr/>
        </p:nvSpPr>
        <p:spPr bwMode="auto">
          <a:xfrm>
            <a:off x="2009309" y="41486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1" name="Oval 213"/>
          <p:cNvSpPr>
            <a:spLocks noChangeArrowheads="1"/>
          </p:cNvSpPr>
          <p:nvPr/>
        </p:nvSpPr>
        <p:spPr bwMode="auto">
          <a:xfrm>
            <a:off x="2161709" y="38438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2" name="Oval 214"/>
          <p:cNvSpPr>
            <a:spLocks noChangeArrowheads="1"/>
          </p:cNvSpPr>
          <p:nvPr/>
        </p:nvSpPr>
        <p:spPr bwMode="auto">
          <a:xfrm>
            <a:off x="2314109" y="46058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3" name="Oval 215"/>
          <p:cNvSpPr>
            <a:spLocks noChangeArrowheads="1"/>
          </p:cNvSpPr>
          <p:nvPr/>
        </p:nvSpPr>
        <p:spPr bwMode="auto">
          <a:xfrm>
            <a:off x="1704509" y="45296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4" name="Oval 216"/>
          <p:cNvSpPr>
            <a:spLocks noChangeArrowheads="1"/>
          </p:cNvSpPr>
          <p:nvPr/>
        </p:nvSpPr>
        <p:spPr bwMode="auto">
          <a:xfrm>
            <a:off x="1475909" y="43010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5" name="Oval 217"/>
          <p:cNvSpPr>
            <a:spLocks noChangeArrowheads="1"/>
          </p:cNvSpPr>
          <p:nvPr/>
        </p:nvSpPr>
        <p:spPr bwMode="auto">
          <a:xfrm>
            <a:off x="1856909" y="34628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6" name="Oval 218"/>
          <p:cNvSpPr>
            <a:spLocks noChangeArrowheads="1"/>
          </p:cNvSpPr>
          <p:nvPr/>
        </p:nvSpPr>
        <p:spPr bwMode="auto">
          <a:xfrm>
            <a:off x="1171109" y="38438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7" name="Oval 220"/>
          <p:cNvSpPr>
            <a:spLocks noChangeArrowheads="1"/>
          </p:cNvSpPr>
          <p:nvPr/>
        </p:nvSpPr>
        <p:spPr bwMode="auto">
          <a:xfrm>
            <a:off x="1247309" y="46058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8" name="Oval 222"/>
          <p:cNvSpPr>
            <a:spLocks noChangeArrowheads="1"/>
          </p:cNvSpPr>
          <p:nvPr/>
        </p:nvSpPr>
        <p:spPr bwMode="auto">
          <a:xfrm>
            <a:off x="1856909" y="37676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9" name="Oval 223"/>
          <p:cNvSpPr>
            <a:spLocks noChangeArrowheads="1"/>
          </p:cNvSpPr>
          <p:nvPr/>
        </p:nvSpPr>
        <p:spPr bwMode="auto">
          <a:xfrm>
            <a:off x="2085509" y="4813808"/>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20" name="Line 225"/>
          <p:cNvSpPr>
            <a:spLocks noChangeShapeType="1"/>
          </p:cNvSpPr>
          <p:nvPr/>
        </p:nvSpPr>
        <p:spPr bwMode="auto">
          <a:xfrm flipV="1">
            <a:off x="1621959" y="3561270"/>
            <a:ext cx="236538" cy="96838"/>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1" name="Line 226"/>
          <p:cNvSpPr>
            <a:spLocks noChangeShapeType="1"/>
          </p:cNvSpPr>
          <p:nvPr/>
        </p:nvSpPr>
        <p:spPr bwMode="auto">
          <a:xfrm>
            <a:off x="1610847" y="3764470"/>
            <a:ext cx="398462" cy="376238"/>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2" name="Line 227"/>
          <p:cNvSpPr>
            <a:spLocks noChangeShapeType="1"/>
          </p:cNvSpPr>
          <p:nvPr/>
        </p:nvSpPr>
        <p:spPr bwMode="auto">
          <a:xfrm>
            <a:off x="1934697" y="3613658"/>
            <a:ext cx="0" cy="13017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3" name="Line 228"/>
          <p:cNvSpPr>
            <a:spLocks noChangeShapeType="1"/>
          </p:cNvSpPr>
          <p:nvPr/>
        </p:nvSpPr>
        <p:spPr bwMode="auto">
          <a:xfrm>
            <a:off x="1998197" y="3851783"/>
            <a:ext cx="150812" cy="5238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4" name="Line 229"/>
          <p:cNvSpPr>
            <a:spLocks noChangeShapeType="1"/>
          </p:cNvSpPr>
          <p:nvPr/>
        </p:nvSpPr>
        <p:spPr bwMode="auto">
          <a:xfrm>
            <a:off x="2237909" y="3996245"/>
            <a:ext cx="127000" cy="59690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5" name="Line 230"/>
          <p:cNvSpPr>
            <a:spLocks noChangeShapeType="1"/>
          </p:cNvSpPr>
          <p:nvPr/>
        </p:nvSpPr>
        <p:spPr bwMode="auto">
          <a:xfrm flipH="1">
            <a:off x="2117259" y="3969258"/>
            <a:ext cx="63500" cy="17145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6" name="Line 231"/>
          <p:cNvSpPr>
            <a:spLocks noChangeShapeType="1"/>
          </p:cNvSpPr>
          <p:nvPr/>
        </p:nvSpPr>
        <p:spPr bwMode="auto">
          <a:xfrm flipH="1">
            <a:off x="2171234" y="4001008"/>
            <a:ext cx="42863" cy="8080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7" name="Line 232"/>
          <p:cNvSpPr>
            <a:spLocks noChangeShapeType="1"/>
          </p:cNvSpPr>
          <p:nvPr/>
        </p:nvSpPr>
        <p:spPr bwMode="auto">
          <a:xfrm flipH="1" flipV="1">
            <a:off x="1772772" y="4131183"/>
            <a:ext cx="279400" cy="150812"/>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8" name="Line 233"/>
          <p:cNvSpPr>
            <a:spLocks noChangeShapeType="1"/>
          </p:cNvSpPr>
          <p:nvPr/>
        </p:nvSpPr>
        <p:spPr bwMode="auto">
          <a:xfrm flipH="1">
            <a:off x="1837859" y="4291520"/>
            <a:ext cx="203200" cy="227013"/>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9" name="Line 234"/>
          <p:cNvSpPr>
            <a:spLocks noChangeShapeType="1"/>
          </p:cNvSpPr>
          <p:nvPr/>
        </p:nvSpPr>
        <p:spPr bwMode="auto">
          <a:xfrm flipV="1">
            <a:off x="1579097" y="4151820"/>
            <a:ext cx="65087" cy="13017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0" name="Line 235"/>
          <p:cNvSpPr>
            <a:spLocks noChangeShapeType="1"/>
          </p:cNvSpPr>
          <p:nvPr/>
        </p:nvSpPr>
        <p:spPr bwMode="auto">
          <a:xfrm flipH="1" flipV="1">
            <a:off x="1610847" y="4442333"/>
            <a:ext cx="107950" cy="968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1" name="Line 236"/>
          <p:cNvSpPr>
            <a:spLocks noChangeShapeType="1"/>
          </p:cNvSpPr>
          <p:nvPr/>
        </p:nvSpPr>
        <p:spPr bwMode="auto">
          <a:xfrm flipH="1">
            <a:off x="1396534" y="4636008"/>
            <a:ext cx="322263" cy="333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2" name="Line 239"/>
          <p:cNvSpPr>
            <a:spLocks noChangeShapeType="1"/>
          </p:cNvSpPr>
          <p:nvPr/>
        </p:nvSpPr>
        <p:spPr bwMode="auto">
          <a:xfrm>
            <a:off x="1340972" y="3975608"/>
            <a:ext cx="269875" cy="587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3" name="Line 240"/>
          <p:cNvSpPr>
            <a:spLocks noChangeShapeType="1"/>
          </p:cNvSpPr>
          <p:nvPr/>
        </p:nvSpPr>
        <p:spPr bwMode="auto">
          <a:xfrm flipH="1">
            <a:off x="1353672" y="4442333"/>
            <a:ext cx="160337" cy="1619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4" name="Line 241"/>
          <p:cNvSpPr>
            <a:spLocks noChangeShapeType="1"/>
          </p:cNvSpPr>
          <p:nvPr/>
        </p:nvSpPr>
        <p:spPr bwMode="auto">
          <a:xfrm>
            <a:off x="1363197" y="4732845"/>
            <a:ext cx="688975" cy="1238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5" name="Oval 242"/>
          <p:cNvSpPr>
            <a:spLocks noChangeArrowheads="1"/>
          </p:cNvSpPr>
          <p:nvPr/>
        </p:nvSpPr>
        <p:spPr bwMode="auto">
          <a:xfrm>
            <a:off x="2847509" y="35390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36" name="Oval 243"/>
          <p:cNvSpPr>
            <a:spLocks noChangeArrowheads="1"/>
          </p:cNvSpPr>
          <p:nvPr/>
        </p:nvSpPr>
        <p:spPr bwMode="auto">
          <a:xfrm>
            <a:off x="2999909" y="39200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37" name="Oval 244"/>
          <p:cNvSpPr>
            <a:spLocks noChangeArrowheads="1"/>
          </p:cNvSpPr>
          <p:nvPr/>
        </p:nvSpPr>
        <p:spPr bwMode="auto">
          <a:xfrm>
            <a:off x="3380909" y="40724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38" name="Oval 245"/>
          <p:cNvSpPr>
            <a:spLocks noChangeArrowheads="1"/>
          </p:cNvSpPr>
          <p:nvPr/>
        </p:nvSpPr>
        <p:spPr bwMode="auto">
          <a:xfrm>
            <a:off x="3533309" y="37676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39" name="Oval 247"/>
          <p:cNvSpPr>
            <a:spLocks noChangeArrowheads="1"/>
          </p:cNvSpPr>
          <p:nvPr/>
        </p:nvSpPr>
        <p:spPr bwMode="auto">
          <a:xfrm>
            <a:off x="3076109" y="44534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0" name="Oval 248"/>
          <p:cNvSpPr>
            <a:spLocks noChangeArrowheads="1"/>
          </p:cNvSpPr>
          <p:nvPr/>
        </p:nvSpPr>
        <p:spPr bwMode="auto">
          <a:xfrm>
            <a:off x="2847509" y="42248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1" name="Oval 249"/>
          <p:cNvSpPr>
            <a:spLocks noChangeArrowheads="1"/>
          </p:cNvSpPr>
          <p:nvPr/>
        </p:nvSpPr>
        <p:spPr bwMode="auto">
          <a:xfrm>
            <a:off x="3228509" y="33866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2" name="Oval 250"/>
          <p:cNvSpPr>
            <a:spLocks noChangeArrowheads="1"/>
          </p:cNvSpPr>
          <p:nvPr/>
        </p:nvSpPr>
        <p:spPr bwMode="auto">
          <a:xfrm>
            <a:off x="2542709" y="37676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3" name="Oval 251"/>
          <p:cNvSpPr>
            <a:spLocks noChangeArrowheads="1"/>
          </p:cNvSpPr>
          <p:nvPr/>
        </p:nvSpPr>
        <p:spPr bwMode="auto">
          <a:xfrm>
            <a:off x="2390309" y="42248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4" name="Oval 252"/>
          <p:cNvSpPr>
            <a:spLocks noChangeArrowheads="1"/>
          </p:cNvSpPr>
          <p:nvPr/>
        </p:nvSpPr>
        <p:spPr bwMode="auto">
          <a:xfrm>
            <a:off x="2618909" y="45296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5" name="Oval 253"/>
          <p:cNvSpPr>
            <a:spLocks noChangeArrowheads="1"/>
          </p:cNvSpPr>
          <p:nvPr/>
        </p:nvSpPr>
        <p:spPr bwMode="auto">
          <a:xfrm>
            <a:off x="2641134" y="3299333"/>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6" name="Oval 254"/>
          <p:cNvSpPr>
            <a:spLocks noChangeArrowheads="1"/>
          </p:cNvSpPr>
          <p:nvPr/>
        </p:nvSpPr>
        <p:spPr bwMode="auto">
          <a:xfrm>
            <a:off x="3228509" y="369144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7" name="Oval 255"/>
          <p:cNvSpPr>
            <a:spLocks noChangeArrowheads="1"/>
          </p:cNvSpPr>
          <p:nvPr/>
        </p:nvSpPr>
        <p:spPr bwMode="auto">
          <a:xfrm>
            <a:off x="3380909" y="468839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8" name="Line 256"/>
          <p:cNvSpPr>
            <a:spLocks noChangeShapeType="1"/>
          </p:cNvSpPr>
          <p:nvPr/>
        </p:nvSpPr>
        <p:spPr bwMode="auto">
          <a:xfrm>
            <a:off x="2793534" y="3431095"/>
            <a:ext cx="82550" cy="106363"/>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49" name="Line 257"/>
          <p:cNvSpPr>
            <a:spLocks noChangeShapeType="1"/>
          </p:cNvSpPr>
          <p:nvPr/>
        </p:nvSpPr>
        <p:spPr bwMode="auto">
          <a:xfrm flipV="1">
            <a:off x="2993559" y="3485070"/>
            <a:ext cx="236538" cy="96838"/>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0" name="Line 258"/>
          <p:cNvSpPr>
            <a:spLocks noChangeShapeType="1"/>
          </p:cNvSpPr>
          <p:nvPr/>
        </p:nvSpPr>
        <p:spPr bwMode="auto">
          <a:xfrm>
            <a:off x="2982447" y="3688270"/>
            <a:ext cx="398462" cy="376238"/>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1" name="Line 259"/>
          <p:cNvSpPr>
            <a:spLocks noChangeShapeType="1"/>
          </p:cNvSpPr>
          <p:nvPr/>
        </p:nvSpPr>
        <p:spPr bwMode="auto">
          <a:xfrm>
            <a:off x="3306297" y="3537458"/>
            <a:ext cx="0" cy="13017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2" name="Line 260"/>
          <p:cNvSpPr>
            <a:spLocks noChangeShapeType="1"/>
          </p:cNvSpPr>
          <p:nvPr/>
        </p:nvSpPr>
        <p:spPr bwMode="auto">
          <a:xfrm>
            <a:off x="3369797" y="3775583"/>
            <a:ext cx="150812" cy="5238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3" name="Line 262"/>
          <p:cNvSpPr>
            <a:spLocks noChangeShapeType="1"/>
          </p:cNvSpPr>
          <p:nvPr/>
        </p:nvSpPr>
        <p:spPr bwMode="auto">
          <a:xfrm flipH="1">
            <a:off x="3488859" y="3893058"/>
            <a:ext cx="63500" cy="17145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4" name="Line 263"/>
          <p:cNvSpPr>
            <a:spLocks noChangeShapeType="1"/>
          </p:cNvSpPr>
          <p:nvPr/>
        </p:nvSpPr>
        <p:spPr bwMode="auto">
          <a:xfrm flipH="1">
            <a:off x="3472984" y="3924808"/>
            <a:ext cx="112713" cy="7588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5" name="Line 264"/>
          <p:cNvSpPr>
            <a:spLocks noChangeShapeType="1"/>
          </p:cNvSpPr>
          <p:nvPr/>
        </p:nvSpPr>
        <p:spPr bwMode="auto">
          <a:xfrm flipH="1" flipV="1">
            <a:off x="3144372" y="4054983"/>
            <a:ext cx="279400" cy="150812"/>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6" name="Line 265"/>
          <p:cNvSpPr>
            <a:spLocks noChangeShapeType="1"/>
          </p:cNvSpPr>
          <p:nvPr/>
        </p:nvSpPr>
        <p:spPr bwMode="auto">
          <a:xfrm flipH="1">
            <a:off x="3209459" y="4215320"/>
            <a:ext cx="203200" cy="227013"/>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7" name="Line 266"/>
          <p:cNvSpPr>
            <a:spLocks noChangeShapeType="1"/>
          </p:cNvSpPr>
          <p:nvPr/>
        </p:nvSpPr>
        <p:spPr bwMode="auto">
          <a:xfrm flipV="1">
            <a:off x="2950697" y="4075620"/>
            <a:ext cx="65087" cy="13017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8" name="Line 267"/>
          <p:cNvSpPr>
            <a:spLocks noChangeShapeType="1"/>
          </p:cNvSpPr>
          <p:nvPr/>
        </p:nvSpPr>
        <p:spPr bwMode="auto">
          <a:xfrm flipH="1" flipV="1">
            <a:off x="2982447" y="4366133"/>
            <a:ext cx="107950" cy="968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9" name="Line 268"/>
          <p:cNvSpPr>
            <a:spLocks noChangeShapeType="1"/>
          </p:cNvSpPr>
          <p:nvPr/>
        </p:nvSpPr>
        <p:spPr bwMode="auto">
          <a:xfrm flipH="1">
            <a:off x="2768134" y="4559808"/>
            <a:ext cx="322263" cy="333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0" name="Line 269"/>
          <p:cNvSpPr>
            <a:spLocks noChangeShapeType="1"/>
          </p:cNvSpPr>
          <p:nvPr/>
        </p:nvSpPr>
        <p:spPr bwMode="auto">
          <a:xfrm flipH="1">
            <a:off x="2628434" y="3440620"/>
            <a:ext cx="63500" cy="32385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1" name="Line 270"/>
          <p:cNvSpPr>
            <a:spLocks noChangeShapeType="1"/>
          </p:cNvSpPr>
          <p:nvPr/>
        </p:nvSpPr>
        <p:spPr bwMode="auto">
          <a:xfrm flipH="1">
            <a:off x="2541122" y="4001008"/>
            <a:ext cx="452437" cy="2365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2" name="Line 271"/>
          <p:cNvSpPr>
            <a:spLocks noChangeShapeType="1"/>
          </p:cNvSpPr>
          <p:nvPr/>
        </p:nvSpPr>
        <p:spPr bwMode="auto">
          <a:xfrm>
            <a:off x="2712572" y="3899408"/>
            <a:ext cx="269875" cy="587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3" name="Line 272"/>
          <p:cNvSpPr>
            <a:spLocks noChangeShapeType="1"/>
          </p:cNvSpPr>
          <p:nvPr/>
        </p:nvSpPr>
        <p:spPr bwMode="auto">
          <a:xfrm flipH="1">
            <a:off x="2725272" y="4366133"/>
            <a:ext cx="160337" cy="1619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4" name="Line 273"/>
          <p:cNvSpPr>
            <a:spLocks noChangeShapeType="1"/>
          </p:cNvSpPr>
          <p:nvPr/>
        </p:nvSpPr>
        <p:spPr bwMode="auto">
          <a:xfrm>
            <a:off x="2734797" y="4656645"/>
            <a:ext cx="646112" cy="1619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5" name="Line 274"/>
          <p:cNvSpPr>
            <a:spLocks noChangeShapeType="1"/>
          </p:cNvSpPr>
          <p:nvPr/>
        </p:nvSpPr>
        <p:spPr bwMode="auto">
          <a:xfrm flipH="1" flipV="1">
            <a:off x="2310934" y="3937508"/>
            <a:ext cx="688975" cy="587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6" name="Line 275"/>
          <p:cNvSpPr>
            <a:spLocks noChangeShapeType="1"/>
          </p:cNvSpPr>
          <p:nvPr/>
        </p:nvSpPr>
        <p:spPr bwMode="auto">
          <a:xfrm flipH="1">
            <a:off x="2009309" y="3377120"/>
            <a:ext cx="623888" cy="119063"/>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7" name="Line 276"/>
          <p:cNvSpPr>
            <a:spLocks noChangeShapeType="1"/>
          </p:cNvSpPr>
          <p:nvPr/>
        </p:nvSpPr>
        <p:spPr bwMode="auto">
          <a:xfrm>
            <a:off x="1987084" y="3581908"/>
            <a:ext cx="560388" cy="2254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8" name="Line 277"/>
          <p:cNvSpPr>
            <a:spLocks noChangeShapeType="1"/>
          </p:cNvSpPr>
          <p:nvPr/>
        </p:nvSpPr>
        <p:spPr bwMode="auto">
          <a:xfrm>
            <a:off x="2504609" y="4367720"/>
            <a:ext cx="106363" cy="150813"/>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9" name="Line 278"/>
          <p:cNvSpPr>
            <a:spLocks noChangeShapeType="1"/>
          </p:cNvSpPr>
          <p:nvPr/>
        </p:nvSpPr>
        <p:spPr bwMode="auto">
          <a:xfrm>
            <a:off x="2428409" y="4743958"/>
            <a:ext cx="925513" cy="10795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70" name="Freeform 279"/>
          <p:cNvSpPr>
            <a:spLocks/>
          </p:cNvSpPr>
          <p:nvPr/>
        </p:nvSpPr>
        <p:spPr bwMode="auto">
          <a:xfrm>
            <a:off x="6052672" y="3212020"/>
            <a:ext cx="400050" cy="309563"/>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1" name="Freeform 280"/>
          <p:cNvSpPr>
            <a:spLocks/>
          </p:cNvSpPr>
          <p:nvPr/>
        </p:nvSpPr>
        <p:spPr bwMode="auto">
          <a:xfrm>
            <a:off x="6403509" y="3227895"/>
            <a:ext cx="400050" cy="309563"/>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2" name="Freeform 281"/>
          <p:cNvSpPr>
            <a:spLocks/>
          </p:cNvSpPr>
          <p:nvPr/>
        </p:nvSpPr>
        <p:spPr bwMode="auto">
          <a:xfrm>
            <a:off x="6765459" y="3186620"/>
            <a:ext cx="400050" cy="309563"/>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3" name="Freeform 282"/>
          <p:cNvSpPr>
            <a:spLocks/>
          </p:cNvSpPr>
          <p:nvPr/>
        </p:nvSpPr>
        <p:spPr bwMode="auto">
          <a:xfrm>
            <a:off x="7116297" y="3202495"/>
            <a:ext cx="400050" cy="309563"/>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4" name="Freeform 283"/>
          <p:cNvSpPr>
            <a:spLocks/>
          </p:cNvSpPr>
          <p:nvPr/>
        </p:nvSpPr>
        <p:spPr bwMode="auto">
          <a:xfrm>
            <a:off x="6195547" y="3467608"/>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5" name="Freeform 284"/>
          <p:cNvSpPr>
            <a:spLocks/>
          </p:cNvSpPr>
          <p:nvPr/>
        </p:nvSpPr>
        <p:spPr bwMode="auto">
          <a:xfrm>
            <a:off x="6546384" y="3483483"/>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6" name="Freeform 285"/>
          <p:cNvSpPr>
            <a:spLocks/>
          </p:cNvSpPr>
          <p:nvPr/>
        </p:nvSpPr>
        <p:spPr bwMode="auto">
          <a:xfrm>
            <a:off x="6908334" y="3442208"/>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7" name="Freeform 286"/>
          <p:cNvSpPr>
            <a:spLocks/>
          </p:cNvSpPr>
          <p:nvPr/>
        </p:nvSpPr>
        <p:spPr bwMode="auto">
          <a:xfrm>
            <a:off x="7259172" y="3458083"/>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8" name="Freeform 287"/>
          <p:cNvSpPr>
            <a:spLocks/>
          </p:cNvSpPr>
          <p:nvPr/>
        </p:nvSpPr>
        <p:spPr bwMode="auto">
          <a:xfrm>
            <a:off x="6027272" y="3718433"/>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9" name="Freeform 288"/>
          <p:cNvSpPr>
            <a:spLocks/>
          </p:cNvSpPr>
          <p:nvPr/>
        </p:nvSpPr>
        <p:spPr bwMode="auto">
          <a:xfrm>
            <a:off x="6378109" y="3734308"/>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0" name="Freeform 289"/>
          <p:cNvSpPr>
            <a:spLocks/>
          </p:cNvSpPr>
          <p:nvPr/>
        </p:nvSpPr>
        <p:spPr bwMode="auto">
          <a:xfrm>
            <a:off x="6740059" y="3693033"/>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1" name="Freeform 290"/>
          <p:cNvSpPr>
            <a:spLocks/>
          </p:cNvSpPr>
          <p:nvPr/>
        </p:nvSpPr>
        <p:spPr bwMode="auto">
          <a:xfrm>
            <a:off x="7090897" y="3708908"/>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2" name="Freeform 291"/>
          <p:cNvSpPr>
            <a:spLocks/>
          </p:cNvSpPr>
          <p:nvPr/>
        </p:nvSpPr>
        <p:spPr bwMode="auto">
          <a:xfrm>
            <a:off x="6220947" y="3985133"/>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3" name="Freeform 292"/>
          <p:cNvSpPr>
            <a:spLocks/>
          </p:cNvSpPr>
          <p:nvPr/>
        </p:nvSpPr>
        <p:spPr bwMode="auto">
          <a:xfrm>
            <a:off x="6571784" y="4001008"/>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4" name="Freeform 293"/>
          <p:cNvSpPr>
            <a:spLocks/>
          </p:cNvSpPr>
          <p:nvPr/>
        </p:nvSpPr>
        <p:spPr bwMode="auto">
          <a:xfrm>
            <a:off x="6933734" y="3959733"/>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5" name="Freeform 294"/>
          <p:cNvSpPr>
            <a:spLocks/>
          </p:cNvSpPr>
          <p:nvPr/>
        </p:nvSpPr>
        <p:spPr bwMode="auto">
          <a:xfrm>
            <a:off x="7284572" y="3975608"/>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6" name="Freeform 295"/>
          <p:cNvSpPr>
            <a:spLocks/>
          </p:cNvSpPr>
          <p:nvPr/>
        </p:nvSpPr>
        <p:spPr bwMode="auto">
          <a:xfrm>
            <a:off x="6019334" y="4251833"/>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7" name="Freeform 296"/>
          <p:cNvSpPr>
            <a:spLocks/>
          </p:cNvSpPr>
          <p:nvPr/>
        </p:nvSpPr>
        <p:spPr bwMode="auto">
          <a:xfrm>
            <a:off x="6370172" y="4267708"/>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8" name="Freeform 297"/>
          <p:cNvSpPr>
            <a:spLocks/>
          </p:cNvSpPr>
          <p:nvPr/>
        </p:nvSpPr>
        <p:spPr bwMode="auto">
          <a:xfrm>
            <a:off x="6732122" y="4226433"/>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9" name="Freeform 298"/>
          <p:cNvSpPr>
            <a:spLocks/>
          </p:cNvSpPr>
          <p:nvPr/>
        </p:nvSpPr>
        <p:spPr bwMode="auto">
          <a:xfrm>
            <a:off x="7082959" y="4242308"/>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90" name="Freeform 300"/>
          <p:cNvSpPr>
            <a:spLocks/>
          </p:cNvSpPr>
          <p:nvPr/>
        </p:nvSpPr>
        <p:spPr bwMode="auto">
          <a:xfrm>
            <a:off x="6203484" y="4518533"/>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91" name="Freeform 301"/>
          <p:cNvSpPr>
            <a:spLocks/>
          </p:cNvSpPr>
          <p:nvPr/>
        </p:nvSpPr>
        <p:spPr bwMode="auto">
          <a:xfrm>
            <a:off x="6554322" y="4534408"/>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92" name="Freeform 302"/>
          <p:cNvSpPr>
            <a:spLocks/>
          </p:cNvSpPr>
          <p:nvPr/>
        </p:nvSpPr>
        <p:spPr bwMode="auto">
          <a:xfrm>
            <a:off x="6916272" y="4493133"/>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93" name="Freeform 303"/>
          <p:cNvSpPr>
            <a:spLocks/>
          </p:cNvSpPr>
          <p:nvPr/>
        </p:nvSpPr>
        <p:spPr bwMode="auto">
          <a:xfrm>
            <a:off x="7267109" y="4509008"/>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94" name="Line 307"/>
          <p:cNvSpPr>
            <a:spLocks noChangeShapeType="1"/>
          </p:cNvSpPr>
          <p:nvPr/>
        </p:nvSpPr>
        <p:spPr bwMode="auto">
          <a:xfrm>
            <a:off x="6173322" y="4347083"/>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95" name="Line 308"/>
          <p:cNvSpPr>
            <a:spLocks noChangeShapeType="1"/>
          </p:cNvSpPr>
          <p:nvPr/>
        </p:nvSpPr>
        <p:spPr bwMode="auto">
          <a:xfrm flipV="1">
            <a:off x="6211422" y="4318508"/>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96" name="Line 309"/>
          <p:cNvSpPr>
            <a:spLocks noChangeShapeType="1"/>
          </p:cNvSpPr>
          <p:nvPr/>
        </p:nvSpPr>
        <p:spPr bwMode="auto">
          <a:xfrm>
            <a:off x="6263809" y="4323270"/>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97" name="Line 310"/>
          <p:cNvSpPr>
            <a:spLocks noChangeShapeType="1"/>
          </p:cNvSpPr>
          <p:nvPr/>
        </p:nvSpPr>
        <p:spPr bwMode="auto">
          <a:xfrm flipH="1">
            <a:off x="6287622" y="4413758"/>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98" name="Line 311"/>
          <p:cNvSpPr>
            <a:spLocks noChangeShapeType="1"/>
          </p:cNvSpPr>
          <p:nvPr/>
        </p:nvSpPr>
        <p:spPr bwMode="auto">
          <a:xfrm flipV="1">
            <a:off x="6287622" y="4313745"/>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99" name="Line 312"/>
          <p:cNvSpPr>
            <a:spLocks noChangeShapeType="1"/>
          </p:cNvSpPr>
          <p:nvPr/>
        </p:nvSpPr>
        <p:spPr bwMode="auto">
          <a:xfrm flipH="1">
            <a:off x="6173322" y="4313745"/>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0" name="Line 313"/>
          <p:cNvSpPr>
            <a:spLocks noChangeShapeType="1"/>
          </p:cNvSpPr>
          <p:nvPr/>
        </p:nvSpPr>
        <p:spPr bwMode="auto">
          <a:xfrm flipH="1" flipV="1">
            <a:off x="6135222" y="4394708"/>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1" name="Line 314"/>
          <p:cNvSpPr>
            <a:spLocks noChangeShapeType="1"/>
          </p:cNvSpPr>
          <p:nvPr/>
        </p:nvSpPr>
        <p:spPr bwMode="auto">
          <a:xfrm>
            <a:off x="6135222" y="4394708"/>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2" name="Line 315"/>
          <p:cNvSpPr>
            <a:spLocks noChangeShapeType="1"/>
          </p:cNvSpPr>
          <p:nvPr/>
        </p:nvSpPr>
        <p:spPr bwMode="auto">
          <a:xfrm flipH="1" flipV="1">
            <a:off x="6201897" y="4328033"/>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3" name="Line 316"/>
          <p:cNvSpPr>
            <a:spLocks noChangeShapeType="1"/>
          </p:cNvSpPr>
          <p:nvPr/>
        </p:nvSpPr>
        <p:spPr bwMode="auto">
          <a:xfrm>
            <a:off x="6201897" y="4328033"/>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4" name="Line 317"/>
          <p:cNvSpPr>
            <a:spLocks noChangeShapeType="1"/>
          </p:cNvSpPr>
          <p:nvPr/>
        </p:nvSpPr>
        <p:spPr bwMode="auto">
          <a:xfrm flipH="1" flipV="1">
            <a:off x="6087597" y="4432808"/>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5" name="Line 318"/>
          <p:cNvSpPr>
            <a:spLocks noChangeShapeType="1"/>
          </p:cNvSpPr>
          <p:nvPr/>
        </p:nvSpPr>
        <p:spPr bwMode="auto">
          <a:xfrm>
            <a:off x="6087597" y="4432808"/>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6" name="Line 319"/>
          <p:cNvSpPr>
            <a:spLocks noChangeShapeType="1"/>
          </p:cNvSpPr>
          <p:nvPr/>
        </p:nvSpPr>
        <p:spPr bwMode="auto">
          <a:xfrm flipH="1" flipV="1">
            <a:off x="6216184" y="4289933"/>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7" name="Line 320"/>
          <p:cNvSpPr>
            <a:spLocks noChangeShapeType="1"/>
          </p:cNvSpPr>
          <p:nvPr/>
        </p:nvSpPr>
        <p:spPr bwMode="auto">
          <a:xfrm>
            <a:off x="6216184" y="4289933"/>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8" name="Line 335"/>
          <p:cNvSpPr>
            <a:spLocks noChangeShapeType="1"/>
          </p:cNvSpPr>
          <p:nvPr/>
        </p:nvSpPr>
        <p:spPr bwMode="auto">
          <a:xfrm>
            <a:off x="6344772" y="4604258"/>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9" name="Line 336"/>
          <p:cNvSpPr>
            <a:spLocks noChangeShapeType="1"/>
          </p:cNvSpPr>
          <p:nvPr/>
        </p:nvSpPr>
        <p:spPr bwMode="auto">
          <a:xfrm flipV="1">
            <a:off x="6382872" y="4575683"/>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0" name="Line 337"/>
          <p:cNvSpPr>
            <a:spLocks noChangeShapeType="1"/>
          </p:cNvSpPr>
          <p:nvPr/>
        </p:nvSpPr>
        <p:spPr bwMode="auto">
          <a:xfrm>
            <a:off x="6435259" y="4580445"/>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1" name="Line 338"/>
          <p:cNvSpPr>
            <a:spLocks noChangeShapeType="1"/>
          </p:cNvSpPr>
          <p:nvPr/>
        </p:nvSpPr>
        <p:spPr bwMode="auto">
          <a:xfrm flipH="1">
            <a:off x="6459072" y="4670933"/>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2" name="Line 339"/>
          <p:cNvSpPr>
            <a:spLocks noChangeShapeType="1"/>
          </p:cNvSpPr>
          <p:nvPr/>
        </p:nvSpPr>
        <p:spPr bwMode="auto">
          <a:xfrm flipV="1">
            <a:off x="6459072" y="4570920"/>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3" name="Line 340"/>
          <p:cNvSpPr>
            <a:spLocks noChangeShapeType="1"/>
          </p:cNvSpPr>
          <p:nvPr/>
        </p:nvSpPr>
        <p:spPr bwMode="auto">
          <a:xfrm flipH="1">
            <a:off x="6344772" y="4570920"/>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4" name="Line 341"/>
          <p:cNvSpPr>
            <a:spLocks noChangeShapeType="1"/>
          </p:cNvSpPr>
          <p:nvPr/>
        </p:nvSpPr>
        <p:spPr bwMode="auto">
          <a:xfrm flipH="1" flipV="1">
            <a:off x="6306672" y="4651883"/>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5" name="Line 342"/>
          <p:cNvSpPr>
            <a:spLocks noChangeShapeType="1"/>
          </p:cNvSpPr>
          <p:nvPr/>
        </p:nvSpPr>
        <p:spPr bwMode="auto">
          <a:xfrm>
            <a:off x="6306672" y="4651883"/>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6" name="Line 343"/>
          <p:cNvSpPr>
            <a:spLocks noChangeShapeType="1"/>
          </p:cNvSpPr>
          <p:nvPr/>
        </p:nvSpPr>
        <p:spPr bwMode="auto">
          <a:xfrm flipH="1" flipV="1">
            <a:off x="6373347" y="4585208"/>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7" name="Line 344"/>
          <p:cNvSpPr>
            <a:spLocks noChangeShapeType="1"/>
          </p:cNvSpPr>
          <p:nvPr/>
        </p:nvSpPr>
        <p:spPr bwMode="auto">
          <a:xfrm>
            <a:off x="6373347" y="4585208"/>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8" name="Line 345"/>
          <p:cNvSpPr>
            <a:spLocks noChangeShapeType="1"/>
          </p:cNvSpPr>
          <p:nvPr/>
        </p:nvSpPr>
        <p:spPr bwMode="auto">
          <a:xfrm flipH="1" flipV="1">
            <a:off x="6259047" y="4689983"/>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9" name="Line 346"/>
          <p:cNvSpPr>
            <a:spLocks noChangeShapeType="1"/>
          </p:cNvSpPr>
          <p:nvPr/>
        </p:nvSpPr>
        <p:spPr bwMode="auto">
          <a:xfrm>
            <a:off x="6259047" y="4689983"/>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0" name="Line 347"/>
          <p:cNvSpPr>
            <a:spLocks noChangeShapeType="1"/>
          </p:cNvSpPr>
          <p:nvPr/>
        </p:nvSpPr>
        <p:spPr bwMode="auto">
          <a:xfrm flipH="1" flipV="1">
            <a:off x="6387634" y="4547108"/>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1" name="Line 348"/>
          <p:cNvSpPr>
            <a:spLocks noChangeShapeType="1"/>
          </p:cNvSpPr>
          <p:nvPr/>
        </p:nvSpPr>
        <p:spPr bwMode="auto">
          <a:xfrm>
            <a:off x="6387634" y="4547108"/>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2" name="Line 349"/>
          <p:cNvSpPr>
            <a:spLocks noChangeShapeType="1"/>
          </p:cNvSpPr>
          <p:nvPr/>
        </p:nvSpPr>
        <p:spPr bwMode="auto">
          <a:xfrm>
            <a:off x="6697197" y="4623308"/>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3" name="Line 350"/>
          <p:cNvSpPr>
            <a:spLocks noChangeShapeType="1"/>
          </p:cNvSpPr>
          <p:nvPr/>
        </p:nvSpPr>
        <p:spPr bwMode="auto">
          <a:xfrm flipV="1">
            <a:off x="6735297" y="4594733"/>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4" name="Line 351"/>
          <p:cNvSpPr>
            <a:spLocks noChangeShapeType="1"/>
          </p:cNvSpPr>
          <p:nvPr/>
        </p:nvSpPr>
        <p:spPr bwMode="auto">
          <a:xfrm>
            <a:off x="6787684" y="4599495"/>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5" name="Line 352"/>
          <p:cNvSpPr>
            <a:spLocks noChangeShapeType="1"/>
          </p:cNvSpPr>
          <p:nvPr/>
        </p:nvSpPr>
        <p:spPr bwMode="auto">
          <a:xfrm flipH="1">
            <a:off x="6811497" y="4689983"/>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6" name="Line 353"/>
          <p:cNvSpPr>
            <a:spLocks noChangeShapeType="1"/>
          </p:cNvSpPr>
          <p:nvPr/>
        </p:nvSpPr>
        <p:spPr bwMode="auto">
          <a:xfrm flipV="1">
            <a:off x="6811497" y="4589970"/>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7" name="Line 354"/>
          <p:cNvSpPr>
            <a:spLocks noChangeShapeType="1"/>
          </p:cNvSpPr>
          <p:nvPr/>
        </p:nvSpPr>
        <p:spPr bwMode="auto">
          <a:xfrm flipH="1">
            <a:off x="6697197" y="4589970"/>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8" name="Line 355"/>
          <p:cNvSpPr>
            <a:spLocks noChangeShapeType="1"/>
          </p:cNvSpPr>
          <p:nvPr/>
        </p:nvSpPr>
        <p:spPr bwMode="auto">
          <a:xfrm flipH="1" flipV="1">
            <a:off x="6659097" y="4670933"/>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9" name="Line 356"/>
          <p:cNvSpPr>
            <a:spLocks noChangeShapeType="1"/>
          </p:cNvSpPr>
          <p:nvPr/>
        </p:nvSpPr>
        <p:spPr bwMode="auto">
          <a:xfrm>
            <a:off x="6659097" y="4670933"/>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0" name="Line 357"/>
          <p:cNvSpPr>
            <a:spLocks noChangeShapeType="1"/>
          </p:cNvSpPr>
          <p:nvPr/>
        </p:nvSpPr>
        <p:spPr bwMode="auto">
          <a:xfrm flipH="1" flipV="1">
            <a:off x="6725772" y="4604258"/>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1" name="Line 358"/>
          <p:cNvSpPr>
            <a:spLocks noChangeShapeType="1"/>
          </p:cNvSpPr>
          <p:nvPr/>
        </p:nvSpPr>
        <p:spPr bwMode="auto">
          <a:xfrm>
            <a:off x="6725772" y="4604258"/>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2" name="Line 359"/>
          <p:cNvSpPr>
            <a:spLocks noChangeShapeType="1"/>
          </p:cNvSpPr>
          <p:nvPr/>
        </p:nvSpPr>
        <p:spPr bwMode="auto">
          <a:xfrm flipH="1" flipV="1">
            <a:off x="6611472" y="4709033"/>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3" name="Line 360"/>
          <p:cNvSpPr>
            <a:spLocks noChangeShapeType="1"/>
          </p:cNvSpPr>
          <p:nvPr/>
        </p:nvSpPr>
        <p:spPr bwMode="auto">
          <a:xfrm>
            <a:off x="6611472" y="4709033"/>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4" name="Line 361"/>
          <p:cNvSpPr>
            <a:spLocks noChangeShapeType="1"/>
          </p:cNvSpPr>
          <p:nvPr/>
        </p:nvSpPr>
        <p:spPr bwMode="auto">
          <a:xfrm flipH="1" flipV="1">
            <a:off x="6740059" y="4566158"/>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5" name="Line 362"/>
          <p:cNvSpPr>
            <a:spLocks noChangeShapeType="1"/>
          </p:cNvSpPr>
          <p:nvPr/>
        </p:nvSpPr>
        <p:spPr bwMode="auto">
          <a:xfrm>
            <a:off x="6740059" y="4566158"/>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6" name="Line 363"/>
          <p:cNvSpPr>
            <a:spLocks noChangeShapeType="1"/>
          </p:cNvSpPr>
          <p:nvPr/>
        </p:nvSpPr>
        <p:spPr bwMode="auto">
          <a:xfrm>
            <a:off x="7063909" y="4585208"/>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7" name="Line 364"/>
          <p:cNvSpPr>
            <a:spLocks noChangeShapeType="1"/>
          </p:cNvSpPr>
          <p:nvPr/>
        </p:nvSpPr>
        <p:spPr bwMode="auto">
          <a:xfrm flipV="1">
            <a:off x="7102009" y="4556633"/>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8" name="Line 365"/>
          <p:cNvSpPr>
            <a:spLocks noChangeShapeType="1"/>
          </p:cNvSpPr>
          <p:nvPr/>
        </p:nvSpPr>
        <p:spPr bwMode="auto">
          <a:xfrm>
            <a:off x="7154397" y="4561395"/>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9" name="Line 366"/>
          <p:cNvSpPr>
            <a:spLocks noChangeShapeType="1"/>
          </p:cNvSpPr>
          <p:nvPr/>
        </p:nvSpPr>
        <p:spPr bwMode="auto">
          <a:xfrm flipH="1">
            <a:off x="7178209" y="4651883"/>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0" name="Line 367"/>
          <p:cNvSpPr>
            <a:spLocks noChangeShapeType="1"/>
          </p:cNvSpPr>
          <p:nvPr/>
        </p:nvSpPr>
        <p:spPr bwMode="auto">
          <a:xfrm flipV="1">
            <a:off x="7178209" y="4551870"/>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1" name="Line 368"/>
          <p:cNvSpPr>
            <a:spLocks noChangeShapeType="1"/>
          </p:cNvSpPr>
          <p:nvPr/>
        </p:nvSpPr>
        <p:spPr bwMode="auto">
          <a:xfrm flipH="1">
            <a:off x="7063909" y="4551870"/>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2" name="Line 369"/>
          <p:cNvSpPr>
            <a:spLocks noChangeShapeType="1"/>
          </p:cNvSpPr>
          <p:nvPr/>
        </p:nvSpPr>
        <p:spPr bwMode="auto">
          <a:xfrm flipH="1" flipV="1">
            <a:off x="7025809" y="4632833"/>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3" name="Line 370"/>
          <p:cNvSpPr>
            <a:spLocks noChangeShapeType="1"/>
          </p:cNvSpPr>
          <p:nvPr/>
        </p:nvSpPr>
        <p:spPr bwMode="auto">
          <a:xfrm>
            <a:off x="7025809" y="4632833"/>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4" name="Line 371"/>
          <p:cNvSpPr>
            <a:spLocks noChangeShapeType="1"/>
          </p:cNvSpPr>
          <p:nvPr/>
        </p:nvSpPr>
        <p:spPr bwMode="auto">
          <a:xfrm flipH="1" flipV="1">
            <a:off x="7092484" y="4566158"/>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5" name="Line 372"/>
          <p:cNvSpPr>
            <a:spLocks noChangeShapeType="1"/>
          </p:cNvSpPr>
          <p:nvPr/>
        </p:nvSpPr>
        <p:spPr bwMode="auto">
          <a:xfrm>
            <a:off x="7092484" y="4566158"/>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6" name="Line 373"/>
          <p:cNvSpPr>
            <a:spLocks noChangeShapeType="1"/>
          </p:cNvSpPr>
          <p:nvPr/>
        </p:nvSpPr>
        <p:spPr bwMode="auto">
          <a:xfrm flipH="1" flipV="1">
            <a:off x="6978184" y="4670933"/>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7" name="Line 374"/>
          <p:cNvSpPr>
            <a:spLocks noChangeShapeType="1"/>
          </p:cNvSpPr>
          <p:nvPr/>
        </p:nvSpPr>
        <p:spPr bwMode="auto">
          <a:xfrm>
            <a:off x="6978184" y="4670933"/>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8" name="Line 375"/>
          <p:cNvSpPr>
            <a:spLocks noChangeShapeType="1"/>
          </p:cNvSpPr>
          <p:nvPr/>
        </p:nvSpPr>
        <p:spPr bwMode="auto">
          <a:xfrm flipH="1" flipV="1">
            <a:off x="7106772" y="4528058"/>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9" name="Line 376"/>
          <p:cNvSpPr>
            <a:spLocks noChangeShapeType="1"/>
          </p:cNvSpPr>
          <p:nvPr/>
        </p:nvSpPr>
        <p:spPr bwMode="auto">
          <a:xfrm>
            <a:off x="7106772" y="4528058"/>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0" name="Line 377"/>
          <p:cNvSpPr>
            <a:spLocks noChangeShapeType="1"/>
          </p:cNvSpPr>
          <p:nvPr/>
        </p:nvSpPr>
        <p:spPr bwMode="auto">
          <a:xfrm>
            <a:off x="7411572" y="4599495"/>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1" name="Line 378"/>
          <p:cNvSpPr>
            <a:spLocks noChangeShapeType="1"/>
          </p:cNvSpPr>
          <p:nvPr/>
        </p:nvSpPr>
        <p:spPr bwMode="auto">
          <a:xfrm flipV="1">
            <a:off x="7449672" y="4570920"/>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2" name="Line 379"/>
          <p:cNvSpPr>
            <a:spLocks noChangeShapeType="1"/>
          </p:cNvSpPr>
          <p:nvPr/>
        </p:nvSpPr>
        <p:spPr bwMode="auto">
          <a:xfrm>
            <a:off x="7502059" y="4575683"/>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3" name="Line 380"/>
          <p:cNvSpPr>
            <a:spLocks noChangeShapeType="1"/>
          </p:cNvSpPr>
          <p:nvPr/>
        </p:nvSpPr>
        <p:spPr bwMode="auto">
          <a:xfrm flipH="1">
            <a:off x="7525872" y="4666170"/>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4" name="Line 381"/>
          <p:cNvSpPr>
            <a:spLocks noChangeShapeType="1"/>
          </p:cNvSpPr>
          <p:nvPr/>
        </p:nvSpPr>
        <p:spPr bwMode="auto">
          <a:xfrm flipV="1">
            <a:off x="7525872" y="4566158"/>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5" name="Line 382"/>
          <p:cNvSpPr>
            <a:spLocks noChangeShapeType="1"/>
          </p:cNvSpPr>
          <p:nvPr/>
        </p:nvSpPr>
        <p:spPr bwMode="auto">
          <a:xfrm flipH="1">
            <a:off x="7411572" y="4566158"/>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6" name="Line 383"/>
          <p:cNvSpPr>
            <a:spLocks noChangeShapeType="1"/>
          </p:cNvSpPr>
          <p:nvPr/>
        </p:nvSpPr>
        <p:spPr bwMode="auto">
          <a:xfrm flipH="1" flipV="1">
            <a:off x="7373472" y="4647120"/>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7" name="Line 384"/>
          <p:cNvSpPr>
            <a:spLocks noChangeShapeType="1"/>
          </p:cNvSpPr>
          <p:nvPr/>
        </p:nvSpPr>
        <p:spPr bwMode="auto">
          <a:xfrm>
            <a:off x="7373472" y="4647120"/>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8" name="Line 385"/>
          <p:cNvSpPr>
            <a:spLocks noChangeShapeType="1"/>
          </p:cNvSpPr>
          <p:nvPr/>
        </p:nvSpPr>
        <p:spPr bwMode="auto">
          <a:xfrm flipH="1" flipV="1">
            <a:off x="7440147" y="4580445"/>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9" name="Line 386"/>
          <p:cNvSpPr>
            <a:spLocks noChangeShapeType="1"/>
          </p:cNvSpPr>
          <p:nvPr/>
        </p:nvSpPr>
        <p:spPr bwMode="auto">
          <a:xfrm>
            <a:off x="7440147" y="4580445"/>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0" name="Line 387"/>
          <p:cNvSpPr>
            <a:spLocks noChangeShapeType="1"/>
          </p:cNvSpPr>
          <p:nvPr/>
        </p:nvSpPr>
        <p:spPr bwMode="auto">
          <a:xfrm flipH="1" flipV="1">
            <a:off x="7325847" y="4685220"/>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1" name="Line 388"/>
          <p:cNvSpPr>
            <a:spLocks noChangeShapeType="1"/>
          </p:cNvSpPr>
          <p:nvPr/>
        </p:nvSpPr>
        <p:spPr bwMode="auto">
          <a:xfrm>
            <a:off x="7325847" y="4685220"/>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2" name="Line 389"/>
          <p:cNvSpPr>
            <a:spLocks noChangeShapeType="1"/>
          </p:cNvSpPr>
          <p:nvPr/>
        </p:nvSpPr>
        <p:spPr bwMode="auto">
          <a:xfrm flipH="1" flipV="1">
            <a:off x="7454434" y="4542345"/>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3" name="Line 390"/>
          <p:cNvSpPr>
            <a:spLocks noChangeShapeType="1"/>
          </p:cNvSpPr>
          <p:nvPr/>
        </p:nvSpPr>
        <p:spPr bwMode="auto">
          <a:xfrm>
            <a:off x="7454434" y="4542345"/>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4" name="Line 405"/>
          <p:cNvSpPr>
            <a:spLocks noChangeShapeType="1"/>
          </p:cNvSpPr>
          <p:nvPr/>
        </p:nvSpPr>
        <p:spPr bwMode="auto">
          <a:xfrm>
            <a:off x="6373347" y="4075620"/>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5" name="Line 406"/>
          <p:cNvSpPr>
            <a:spLocks noChangeShapeType="1"/>
          </p:cNvSpPr>
          <p:nvPr/>
        </p:nvSpPr>
        <p:spPr bwMode="auto">
          <a:xfrm flipV="1">
            <a:off x="6411447" y="4047045"/>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6" name="Line 407"/>
          <p:cNvSpPr>
            <a:spLocks noChangeShapeType="1"/>
          </p:cNvSpPr>
          <p:nvPr/>
        </p:nvSpPr>
        <p:spPr bwMode="auto">
          <a:xfrm>
            <a:off x="6463834" y="4051808"/>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7" name="Line 408"/>
          <p:cNvSpPr>
            <a:spLocks noChangeShapeType="1"/>
          </p:cNvSpPr>
          <p:nvPr/>
        </p:nvSpPr>
        <p:spPr bwMode="auto">
          <a:xfrm flipH="1">
            <a:off x="6487647" y="4142295"/>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8" name="Line 409"/>
          <p:cNvSpPr>
            <a:spLocks noChangeShapeType="1"/>
          </p:cNvSpPr>
          <p:nvPr/>
        </p:nvSpPr>
        <p:spPr bwMode="auto">
          <a:xfrm flipV="1">
            <a:off x="6487647" y="4042283"/>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9" name="Line 410"/>
          <p:cNvSpPr>
            <a:spLocks noChangeShapeType="1"/>
          </p:cNvSpPr>
          <p:nvPr/>
        </p:nvSpPr>
        <p:spPr bwMode="auto">
          <a:xfrm flipH="1">
            <a:off x="6373347" y="4042283"/>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0" name="Line 411"/>
          <p:cNvSpPr>
            <a:spLocks noChangeShapeType="1"/>
          </p:cNvSpPr>
          <p:nvPr/>
        </p:nvSpPr>
        <p:spPr bwMode="auto">
          <a:xfrm flipH="1" flipV="1">
            <a:off x="6335247" y="4123245"/>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1" name="Line 412"/>
          <p:cNvSpPr>
            <a:spLocks noChangeShapeType="1"/>
          </p:cNvSpPr>
          <p:nvPr/>
        </p:nvSpPr>
        <p:spPr bwMode="auto">
          <a:xfrm>
            <a:off x="6335247" y="4123245"/>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2" name="Line 413"/>
          <p:cNvSpPr>
            <a:spLocks noChangeShapeType="1"/>
          </p:cNvSpPr>
          <p:nvPr/>
        </p:nvSpPr>
        <p:spPr bwMode="auto">
          <a:xfrm flipH="1" flipV="1">
            <a:off x="6401922" y="4056570"/>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3" name="Line 414"/>
          <p:cNvSpPr>
            <a:spLocks noChangeShapeType="1"/>
          </p:cNvSpPr>
          <p:nvPr/>
        </p:nvSpPr>
        <p:spPr bwMode="auto">
          <a:xfrm>
            <a:off x="6401922" y="4056570"/>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4" name="Line 415"/>
          <p:cNvSpPr>
            <a:spLocks noChangeShapeType="1"/>
          </p:cNvSpPr>
          <p:nvPr/>
        </p:nvSpPr>
        <p:spPr bwMode="auto">
          <a:xfrm flipH="1" flipV="1">
            <a:off x="6287622" y="4161345"/>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5" name="Line 416"/>
          <p:cNvSpPr>
            <a:spLocks noChangeShapeType="1"/>
          </p:cNvSpPr>
          <p:nvPr/>
        </p:nvSpPr>
        <p:spPr bwMode="auto">
          <a:xfrm>
            <a:off x="6287622" y="4161345"/>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6" name="Line 417"/>
          <p:cNvSpPr>
            <a:spLocks noChangeShapeType="1"/>
          </p:cNvSpPr>
          <p:nvPr/>
        </p:nvSpPr>
        <p:spPr bwMode="auto">
          <a:xfrm flipH="1" flipV="1">
            <a:off x="6416209" y="4018470"/>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7" name="Line 418"/>
          <p:cNvSpPr>
            <a:spLocks noChangeShapeType="1"/>
          </p:cNvSpPr>
          <p:nvPr/>
        </p:nvSpPr>
        <p:spPr bwMode="auto">
          <a:xfrm>
            <a:off x="6416209" y="4018470"/>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8" name="Line 419"/>
          <p:cNvSpPr>
            <a:spLocks noChangeShapeType="1"/>
          </p:cNvSpPr>
          <p:nvPr/>
        </p:nvSpPr>
        <p:spPr bwMode="auto">
          <a:xfrm>
            <a:off x="6725772" y="4094670"/>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9" name="Line 420"/>
          <p:cNvSpPr>
            <a:spLocks noChangeShapeType="1"/>
          </p:cNvSpPr>
          <p:nvPr/>
        </p:nvSpPr>
        <p:spPr bwMode="auto">
          <a:xfrm flipV="1">
            <a:off x="6763872" y="4066095"/>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0" name="Line 421"/>
          <p:cNvSpPr>
            <a:spLocks noChangeShapeType="1"/>
          </p:cNvSpPr>
          <p:nvPr/>
        </p:nvSpPr>
        <p:spPr bwMode="auto">
          <a:xfrm>
            <a:off x="6816259" y="4070858"/>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1" name="Line 422"/>
          <p:cNvSpPr>
            <a:spLocks noChangeShapeType="1"/>
          </p:cNvSpPr>
          <p:nvPr/>
        </p:nvSpPr>
        <p:spPr bwMode="auto">
          <a:xfrm flipH="1">
            <a:off x="6840072" y="4161345"/>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2" name="Line 423"/>
          <p:cNvSpPr>
            <a:spLocks noChangeShapeType="1"/>
          </p:cNvSpPr>
          <p:nvPr/>
        </p:nvSpPr>
        <p:spPr bwMode="auto">
          <a:xfrm flipV="1">
            <a:off x="6840072" y="4061333"/>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3" name="Line 424"/>
          <p:cNvSpPr>
            <a:spLocks noChangeShapeType="1"/>
          </p:cNvSpPr>
          <p:nvPr/>
        </p:nvSpPr>
        <p:spPr bwMode="auto">
          <a:xfrm flipH="1">
            <a:off x="6725772" y="4061333"/>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4" name="Line 425"/>
          <p:cNvSpPr>
            <a:spLocks noChangeShapeType="1"/>
          </p:cNvSpPr>
          <p:nvPr/>
        </p:nvSpPr>
        <p:spPr bwMode="auto">
          <a:xfrm flipH="1" flipV="1">
            <a:off x="6687672" y="4142295"/>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5" name="Line 426"/>
          <p:cNvSpPr>
            <a:spLocks noChangeShapeType="1"/>
          </p:cNvSpPr>
          <p:nvPr/>
        </p:nvSpPr>
        <p:spPr bwMode="auto">
          <a:xfrm>
            <a:off x="6687672" y="4142295"/>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6" name="Line 427"/>
          <p:cNvSpPr>
            <a:spLocks noChangeShapeType="1"/>
          </p:cNvSpPr>
          <p:nvPr/>
        </p:nvSpPr>
        <p:spPr bwMode="auto">
          <a:xfrm flipH="1" flipV="1">
            <a:off x="6754347" y="4075620"/>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7" name="Line 428"/>
          <p:cNvSpPr>
            <a:spLocks noChangeShapeType="1"/>
          </p:cNvSpPr>
          <p:nvPr/>
        </p:nvSpPr>
        <p:spPr bwMode="auto">
          <a:xfrm>
            <a:off x="6754347" y="4075620"/>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8" name="Line 429"/>
          <p:cNvSpPr>
            <a:spLocks noChangeShapeType="1"/>
          </p:cNvSpPr>
          <p:nvPr/>
        </p:nvSpPr>
        <p:spPr bwMode="auto">
          <a:xfrm flipH="1" flipV="1">
            <a:off x="6640047" y="4180395"/>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9" name="Line 430"/>
          <p:cNvSpPr>
            <a:spLocks noChangeShapeType="1"/>
          </p:cNvSpPr>
          <p:nvPr/>
        </p:nvSpPr>
        <p:spPr bwMode="auto">
          <a:xfrm>
            <a:off x="6640047" y="4180395"/>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0" name="Line 431"/>
          <p:cNvSpPr>
            <a:spLocks noChangeShapeType="1"/>
          </p:cNvSpPr>
          <p:nvPr/>
        </p:nvSpPr>
        <p:spPr bwMode="auto">
          <a:xfrm flipH="1" flipV="1">
            <a:off x="6768634" y="4037520"/>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1" name="Line 432"/>
          <p:cNvSpPr>
            <a:spLocks noChangeShapeType="1"/>
          </p:cNvSpPr>
          <p:nvPr/>
        </p:nvSpPr>
        <p:spPr bwMode="auto">
          <a:xfrm>
            <a:off x="6768634" y="4037520"/>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2" name="Line 433"/>
          <p:cNvSpPr>
            <a:spLocks noChangeShapeType="1"/>
          </p:cNvSpPr>
          <p:nvPr/>
        </p:nvSpPr>
        <p:spPr bwMode="auto">
          <a:xfrm>
            <a:off x="7092484" y="4056570"/>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3" name="Line 434"/>
          <p:cNvSpPr>
            <a:spLocks noChangeShapeType="1"/>
          </p:cNvSpPr>
          <p:nvPr/>
        </p:nvSpPr>
        <p:spPr bwMode="auto">
          <a:xfrm flipV="1">
            <a:off x="7130584" y="4027995"/>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4" name="Line 435"/>
          <p:cNvSpPr>
            <a:spLocks noChangeShapeType="1"/>
          </p:cNvSpPr>
          <p:nvPr/>
        </p:nvSpPr>
        <p:spPr bwMode="auto">
          <a:xfrm>
            <a:off x="7182972" y="4032758"/>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5" name="Line 436"/>
          <p:cNvSpPr>
            <a:spLocks noChangeShapeType="1"/>
          </p:cNvSpPr>
          <p:nvPr/>
        </p:nvSpPr>
        <p:spPr bwMode="auto">
          <a:xfrm flipH="1">
            <a:off x="7206784" y="4123245"/>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6" name="Line 437"/>
          <p:cNvSpPr>
            <a:spLocks noChangeShapeType="1"/>
          </p:cNvSpPr>
          <p:nvPr/>
        </p:nvSpPr>
        <p:spPr bwMode="auto">
          <a:xfrm flipV="1">
            <a:off x="7206784" y="4023233"/>
            <a:ext cx="42863"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7" name="Line 438"/>
          <p:cNvSpPr>
            <a:spLocks noChangeShapeType="1"/>
          </p:cNvSpPr>
          <p:nvPr/>
        </p:nvSpPr>
        <p:spPr bwMode="auto">
          <a:xfrm flipH="1">
            <a:off x="7092484" y="4023233"/>
            <a:ext cx="157163"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8" name="Line 439"/>
          <p:cNvSpPr>
            <a:spLocks noChangeShapeType="1"/>
          </p:cNvSpPr>
          <p:nvPr/>
        </p:nvSpPr>
        <p:spPr bwMode="auto">
          <a:xfrm flipH="1" flipV="1">
            <a:off x="7054384" y="4104195"/>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9" name="Line 440"/>
          <p:cNvSpPr>
            <a:spLocks noChangeShapeType="1"/>
          </p:cNvSpPr>
          <p:nvPr/>
        </p:nvSpPr>
        <p:spPr bwMode="auto">
          <a:xfrm>
            <a:off x="7054384" y="4104195"/>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0" name="Line 441"/>
          <p:cNvSpPr>
            <a:spLocks noChangeShapeType="1"/>
          </p:cNvSpPr>
          <p:nvPr/>
        </p:nvSpPr>
        <p:spPr bwMode="auto">
          <a:xfrm flipH="1" flipV="1">
            <a:off x="7121059" y="4037520"/>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1" name="Line 442"/>
          <p:cNvSpPr>
            <a:spLocks noChangeShapeType="1"/>
          </p:cNvSpPr>
          <p:nvPr/>
        </p:nvSpPr>
        <p:spPr bwMode="auto">
          <a:xfrm>
            <a:off x="7121059" y="4037520"/>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2" name="Line 443"/>
          <p:cNvSpPr>
            <a:spLocks noChangeShapeType="1"/>
          </p:cNvSpPr>
          <p:nvPr/>
        </p:nvSpPr>
        <p:spPr bwMode="auto">
          <a:xfrm flipH="1" flipV="1">
            <a:off x="7006759" y="4142295"/>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3" name="Line 444"/>
          <p:cNvSpPr>
            <a:spLocks noChangeShapeType="1"/>
          </p:cNvSpPr>
          <p:nvPr/>
        </p:nvSpPr>
        <p:spPr bwMode="auto">
          <a:xfrm>
            <a:off x="7006759" y="4142295"/>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4" name="Line 445"/>
          <p:cNvSpPr>
            <a:spLocks noChangeShapeType="1"/>
          </p:cNvSpPr>
          <p:nvPr/>
        </p:nvSpPr>
        <p:spPr bwMode="auto">
          <a:xfrm flipH="1" flipV="1">
            <a:off x="7135347" y="3999420"/>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5" name="Line 446"/>
          <p:cNvSpPr>
            <a:spLocks noChangeShapeType="1"/>
          </p:cNvSpPr>
          <p:nvPr/>
        </p:nvSpPr>
        <p:spPr bwMode="auto">
          <a:xfrm>
            <a:off x="7135347" y="3999420"/>
            <a:ext cx="23812"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6" name="Line 447"/>
          <p:cNvSpPr>
            <a:spLocks noChangeShapeType="1"/>
          </p:cNvSpPr>
          <p:nvPr/>
        </p:nvSpPr>
        <p:spPr bwMode="auto">
          <a:xfrm>
            <a:off x="7440147" y="4070858"/>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7" name="Line 448"/>
          <p:cNvSpPr>
            <a:spLocks noChangeShapeType="1"/>
          </p:cNvSpPr>
          <p:nvPr/>
        </p:nvSpPr>
        <p:spPr bwMode="auto">
          <a:xfrm flipV="1">
            <a:off x="7478247" y="4042283"/>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8" name="Line 449"/>
          <p:cNvSpPr>
            <a:spLocks noChangeShapeType="1"/>
          </p:cNvSpPr>
          <p:nvPr/>
        </p:nvSpPr>
        <p:spPr bwMode="auto">
          <a:xfrm>
            <a:off x="7530634" y="4047045"/>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9" name="Line 450"/>
          <p:cNvSpPr>
            <a:spLocks noChangeShapeType="1"/>
          </p:cNvSpPr>
          <p:nvPr/>
        </p:nvSpPr>
        <p:spPr bwMode="auto">
          <a:xfrm flipH="1">
            <a:off x="7554447" y="4137533"/>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0" name="Line 451"/>
          <p:cNvSpPr>
            <a:spLocks noChangeShapeType="1"/>
          </p:cNvSpPr>
          <p:nvPr/>
        </p:nvSpPr>
        <p:spPr bwMode="auto">
          <a:xfrm flipV="1">
            <a:off x="7554447" y="4037520"/>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1" name="Line 452"/>
          <p:cNvSpPr>
            <a:spLocks noChangeShapeType="1"/>
          </p:cNvSpPr>
          <p:nvPr/>
        </p:nvSpPr>
        <p:spPr bwMode="auto">
          <a:xfrm flipH="1">
            <a:off x="7440147" y="4037520"/>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2" name="Line 453"/>
          <p:cNvSpPr>
            <a:spLocks noChangeShapeType="1"/>
          </p:cNvSpPr>
          <p:nvPr/>
        </p:nvSpPr>
        <p:spPr bwMode="auto">
          <a:xfrm flipH="1" flipV="1">
            <a:off x="7402047" y="4118483"/>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3" name="Line 454"/>
          <p:cNvSpPr>
            <a:spLocks noChangeShapeType="1"/>
          </p:cNvSpPr>
          <p:nvPr/>
        </p:nvSpPr>
        <p:spPr bwMode="auto">
          <a:xfrm>
            <a:off x="7402047" y="4118483"/>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4" name="Line 455"/>
          <p:cNvSpPr>
            <a:spLocks noChangeShapeType="1"/>
          </p:cNvSpPr>
          <p:nvPr/>
        </p:nvSpPr>
        <p:spPr bwMode="auto">
          <a:xfrm flipH="1" flipV="1">
            <a:off x="7468722" y="4051808"/>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5" name="Line 456"/>
          <p:cNvSpPr>
            <a:spLocks noChangeShapeType="1"/>
          </p:cNvSpPr>
          <p:nvPr/>
        </p:nvSpPr>
        <p:spPr bwMode="auto">
          <a:xfrm>
            <a:off x="7468722" y="4051808"/>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6" name="Line 457"/>
          <p:cNvSpPr>
            <a:spLocks noChangeShapeType="1"/>
          </p:cNvSpPr>
          <p:nvPr/>
        </p:nvSpPr>
        <p:spPr bwMode="auto">
          <a:xfrm flipH="1" flipV="1">
            <a:off x="7354422" y="4156583"/>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7" name="Line 458"/>
          <p:cNvSpPr>
            <a:spLocks noChangeShapeType="1"/>
          </p:cNvSpPr>
          <p:nvPr/>
        </p:nvSpPr>
        <p:spPr bwMode="auto">
          <a:xfrm>
            <a:off x="7354422" y="4156583"/>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8" name="Line 459"/>
          <p:cNvSpPr>
            <a:spLocks noChangeShapeType="1"/>
          </p:cNvSpPr>
          <p:nvPr/>
        </p:nvSpPr>
        <p:spPr bwMode="auto">
          <a:xfrm flipH="1" flipV="1">
            <a:off x="7483009" y="4013708"/>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9" name="Line 460"/>
          <p:cNvSpPr>
            <a:spLocks noChangeShapeType="1"/>
          </p:cNvSpPr>
          <p:nvPr/>
        </p:nvSpPr>
        <p:spPr bwMode="auto">
          <a:xfrm>
            <a:off x="7483009" y="4013708"/>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0" name="Line 461"/>
          <p:cNvSpPr>
            <a:spLocks noChangeShapeType="1"/>
          </p:cNvSpPr>
          <p:nvPr/>
        </p:nvSpPr>
        <p:spPr bwMode="auto">
          <a:xfrm>
            <a:off x="6168559" y="3804158"/>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1" name="Line 462"/>
          <p:cNvSpPr>
            <a:spLocks noChangeShapeType="1"/>
          </p:cNvSpPr>
          <p:nvPr/>
        </p:nvSpPr>
        <p:spPr bwMode="auto">
          <a:xfrm flipV="1">
            <a:off x="6206659" y="3775583"/>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2" name="Line 463"/>
          <p:cNvSpPr>
            <a:spLocks noChangeShapeType="1"/>
          </p:cNvSpPr>
          <p:nvPr/>
        </p:nvSpPr>
        <p:spPr bwMode="auto">
          <a:xfrm>
            <a:off x="6259047" y="3780345"/>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3" name="Line 464"/>
          <p:cNvSpPr>
            <a:spLocks noChangeShapeType="1"/>
          </p:cNvSpPr>
          <p:nvPr/>
        </p:nvSpPr>
        <p:spPr bwMode="auto">
          <a:xfrm flipH="1">
            <a:off x="6282859" y="3870833"/>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4" name="Line 465"/>
          <p:cNvSpPr>
            <a:spLocks noChangeShapeType="1"/>
          </p:cNvSpPr>
          <p:nvPr/>
        </p:nvSpPr>
        <p:spPr bwMode="auto">
          <a:xfrm flipV="1">
            <a:off x="6282859" y="3770820"/>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5" name="Line 466"/>
          <p:cNvSpPr>
            <a:spLocks noChangeShapeType="1"/>
          </p:cNvSpPr>
          <p:nvPr/>
        </p:nvSpPr>
        <p:spPr bwMode="auto">
          <a:xfrm flipH="1">
            <a:off x="6168559" y="3770820"/>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6" name="Line 467"/>
          <p:cNvSpPr>
            <a:spLocks noChangeShapeType="1"/>
          </p:cNvSpPr>
          <p:nvPr/>
        </p:nvSpPr>
        <p:spPr bwMode="auto">
          <a:xfrm flipH="1" flipV="1">
            <a:off x="6130459" y="3851783"/>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7" name="Line 468"/>
          <p:cNvSpPr>
            <a:spLocks noChangeShapeType="1"/>
          </p:cNvSpPr>
          <p:nvPr/>
        </p:nvSpPr>
        <p:spPr bwMode="auto">
          <a:xfrm>
            <a:off x="6130459" y="3851783"/>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8" name="Line 469"/>
          <p:cNvSpPr>
            <a:spLocks noChangeShapeType="1"/>
          </p:cNvSpPr>
          <p:nvPr/>
        </p:nvSpPr>
        <p:spPr bwMode="auto">
          <a:xfrm flipH="1" flipV="1">
            <a:off x="6197134" y="3785108"/>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9" name="Line 470"/>
          <p:cNvSpPr>
            <a:spLocks noChangeShapeType="1"/>
          </p:cNvSpPr>
          <p:nvPr/>
        </p:nvSpPr>
        <p:spPr bwMode="auto">
          <a:xfrm>
            <a:off x="6197134" y="3785108"/>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0" name="Line 471"/>
          <p:cNvSpPr>
            <a:spLocks noChangeShapeType="1"/>
          </p:cNvSpPr>
          <p:nvPr/>
        </p:nvSpPr>
        <p:spPr bwMode="auto">
          <a:xfrm flipH="1" flipV="1">
            <a:off x="6082834" y="3889883"/>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1" name="Line 472"/>
          <p:cNvSpPr>
            <a:spLocks noChangeShapeType="1"/>
          </p:cNvSpPr>
          <p:nvPr/>
        </p:nvSpPr>
        <p:spPr bwMode="auto">
          <a:xfrm>
            <a:off x="6082834" y="3889883"/>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2" name="Line 473"/>
          <p:cNvSpPr>
            <a:spLocks noChangeShapeType="1"/>
          </p:cNvSpPr>
          <p:nvPr/>
        </p:nvSpPr>
        <p:spPr bwMode="auto">
          <a:xfrm flipH="1" flipV="1">
            <a:off x="6211422" y="3747008"/>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3" name="Line 474"/>
          <p:cNvSpPr>
            <a:spLocks noChangeShapeType="1"/>
          </p:cNvSpPr>
          <p:nvPr/>
        </p:nvSpPr>
        <p:spPr bwMode="auto">
          <a:xfrm>
            <a:off x="6211422" y="3747008"/>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4" name="Line 475"/>
          <p:cNvSpPr>
            <a:spLocks noChangeShapeType="1"/>
          </p:cNvSpPr>
          <p:nvPr/>
        </p:nvSpPr>
        <p:spPr bwMode="auto">
          <a:xfrm>
            <a:off x="6520984" y="3823208"/>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5" name="Line 476"/>
          <p:cNvSpPr>
            <a:spLocks noChangeShapeType="1"/>
          </p:cNvSpPr>
          <p:nvPr/>
        </p:nvSpPr>
        <p:spPr bwMode="auto">
          <a:xfrm flipV="1">
            <a:off x="6559084" y="3794633"/>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6" name="Line 477"/>
          <p:cNvSpPr>
            <a:spLocks noChangeShapeType="1"/>
          </p:cNvSpPr>
          <p:nvPr/>
        </p:nvSpPr>
        <p:spPr bwMode="auto">
          <a:xfrm>
            <a:off x="6611472" y="3799395"/>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7" name="Line 478"/>
          <p:cNvSpPr>
            <a:spLocks noChangeShapeType="1"/>
          </p:cNvSpPr>
          <p:nvPr/>
        </p:nvSpPr>
        <p:spPr bwMode="auto">
          <a:xfrm flipH="1">
            <a:off x="6635284" y="3889883"/>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8" name="Line 479"/>
          <p:cNvSpPr>
            <a:spLocks noChangeShapeType="1"/>
          </p:cNvSpPr>
          <p:nvPr/>
        </p:nvSpPr>
        <p:spPr bwMode="auto">
          <a:xfrm flipV="1">
            <a:off x="6635284" y="3789870"/>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9" name="Line 480"/>
          <p:cNvSpPr>
            <a:spLocks noChangeShapeType="1"/>
          </p:cNvSpPr>
          <p:nvPr/>
        </p:nvSpPr>
        <p:spPr bwMode="auto">
          <a:xfrm flipH="1">
            <a:off x="6520984" y="3789870"/>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0" name="Line 481"/>
          <p:cNvSpPr>
            <a:spLocks noChangeShapeType="1"/>
          </p:cNvSpPr>
          <p:nvPr/>
        </p:nvSpPr>
        <p:spPr bwMode="auto">
          <a:xfrm flipH="1" flipV="1">
            <a:off x="6482884" y="3870833"/>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1" name="Line 482"/>
          <p:cNvSpPr>
            <a:spLocks noChangeShapeType="1"/>
          </p:cNvSpPr>
          <p:nvPr/>
        </p:nvSpPr>
        <p:spPr bwMode="auto">
          <a:xfrm>
            <a:off x="6482884" y="3870833"/>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2" name="Line 483"/>
          <p:cNvSpPr>
            <a:spLocks noChangeShapeType="1"/>
          </p:cNvSpPr>
          <p:nvPr/>
        </p:nvSpPr>
        <p:spPr bwMode="auto">
          <a:xfrm flipH="1" flipV="1">
            <a:off x="6549559" y="3804158"/>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3" name="Line 484"/>
          <p:cNvSpPr>
            <a:spLocks noChangeShapeType="1"/>
          </p:cNvSpPr>
          <p:nvPr/>
        </p:nvSpPr>
        <p:spPr bwMode="auto">
          <a:xfrm>
            <a:off x="6549559" y="3804158"/>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4" name="Line 485"/>
          <p:cNvSpPr>
            <a:spLocks noChangeShapeType="1"/>
          </p:cNvSpPr>
          <p:nvPr/>
        </p:nvSpPr>
        <p:spPr bwMode="auto">
          <a:xfrm flipH="1" flipV="1">
            <a:off x="6435259" y="3908933"/>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5" name="Line 486"/>
          <p:cNvSpPr>
            <a:spLocks noChangeShapeType="1"/>
          </p:cNvSpPr>
          <p:nvPr/>
        </p:nvSpPr>
        <p:spPr bwMode="auto">
          <a:xfrm>
            <a:off x="6435259" y="3908933"/>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6" name="Line 487"/>
          <p:cNvSpPr>
            <a:spLocks noChangeShapeType="1"/>
          </p:cNvSpPr>
          <p:nvPr/>
        </p:nvSpPr>
        <p:spPr bwMode="auto">
          <a:xfrm flipH="1" flipV="1">
            <a:off x="6563847" y="3766058"/>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7" name="Line 488"/>
          <p:cNvSpPr>
            <a:spLocks noChangeShapeType="1"/>
          </p:cNvSpPr>
          <p:nvPr/>
        </p:nvSpPr>
        <p:spPr bwMode="auto">
          <a:xfrm>
            <a:off x="6563847" y="3766058"/>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8" name="Line 489"/>
          <p:cNvSpPr>
            <a:spLocks noChangeShapeType="1"/>
          </p:cNvSpPr>
          <p:nvPr/>
        </p:nvSpPr>
        <p:spPr bwMode="auto">
          <a:xfrm>
            <a:off x="6887697" y="3785108"/>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9" name="Line 490"/>
          <p:cNvSpPr>
            <a:spLocks noChangeShapeType="1"/>
          </p:cNvSpPr>
          <p:nvPr/>
        </p:nvSpPr>
        <p:spPr bwMode="auto">
          <a:xfrm flipV="1">
            <a:off x="6925797" y="3756533"/>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0" name="Line 491"/>
          <p:cNvSpPr>
            <a:spLocks noChangeShapeType="1"/>
          </p:cNvSpPr>
          <p:nvPr/>
        </p:nvSpPr>
        <p:spPr bwMode="auto">
          <a:xfrm>
            <a:off x="6978184" y="3761295"/>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1" name="Line 492"/>
          <p:cNvSpPr>
            <a:spLocks noChangeShapeType="1"/>
          </p:cNvSpPr>
          <p:nvPr/>
        </p:nvSpPr>
        <p:spPr bwMode="auto">
          <a:xfrm flipH="1">
            <a:off x="7001997" y="3851783"/>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2" name="Line 493"/>
          <p:cNvSpPr>
            <a:spLocks noChangeShapeType="1"/>
          </p:cNvSpPr>
          <p:nvPr/>
        </p:nvSpPr>
        <p:spPr bwMode="auto">
          <a:xfrm flipV="1">
            <a:off x="7001997" y="3751770"/>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3" name="Line 494"/>
          <p:cNvSpPr>
            <a:spLocks noChangeShapeType="1"/>
          </p:cNvSpPr>
          <p:nvPr/>
        </p:nvSpPr>
        <p:spPr bwMode="auto">
          <a:xfrm flipH="1">
            <a:off x="6887697" y="3751770"/>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4" name="Line 495"/>
          <p:cNvSpPr>
            <a:spLocks noChangeShapeType="1"/>
          </p:cNvSpPr>
          <p:nvPr/>
        </p:nvSpPr>
        <p:spPr bwMode="auto">
          <a:xfrm flipH="1" flipV="1">
            <a:off x="6849597" y="3832733"/>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5" name="Line 496"/>
          <p:cNvSpPr>
            <a:spLocks noChangeShapeType="1"/>
          </p:cNvSpPr>
          <p:nvPr/>
        </p:nvSpPr>
        <p:spPr bwMode="auto">
          <a:xfrm>
            <a:off x="6849597" y="3832733"/>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6" name="Line 497"/>
          <p:cNvSpPr>
            <a:spLocks noChangeShapeType="1"/>
          </p:cNvSpPr>
          <p:nvPr/>
        </p:nvSpPr>
        <p:spPr bwMode="auto">
          <a:xfrm flipH="1" flipV="1">
            <a:off x="6916272" y="3766058"/>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7" name="Line 498"/>
          <p:cNvSpPr>
            <a:spLocks noChangeShapeType="1"/>
          </p:cNvSpPr>
          <p:nvPr/>
        </p:nvSpPr>
        <p:spPr bwMode="auto">
          <a:xfrm>
            <a:off x="6916272" y="3766058"/>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8" name="Line 499"/>
          <p:cNvSpPr>
            <a:spLocks noChangeShapeType="1"/>
          </p:cNvSpPr>
          <p:nvPr/>
        </p:nvSpPr>
        <p:spPr bwMode="auto">
          <a:xfrm flipH="1" flipV="1">
            <a:off x="6801972" y="3870833"/>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9" name="Line 500"/>
          <p:cNvSpPr>
            <a:spLocks noChangeShapeType="1"/>
          </p:cNvSpPr>
          <p:nvPr/>
        </p:nvSpPr>
        <p:spPr bwMode="auto">
          <a:xfrm>
            <a:off x="6801972" y="3870833"/>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0" name="Line 501"/>
          <p:cNvSpPr>
            <a:spLocks noChangeShapeType="1"/>
          </p:cNvSpPr>
          <p:nvPr/>
        </p:nvSpPr>
        <p:spPr bwMode="auto">
          <a:xfrm flipH="1" flipV="1">
            <a:off x="6930559" y="3727958"/>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1" name="Line 502"/>
          <p:cNvSpPr>
            <a:spLocks noChangeShapeType="1"/>
          </p:cNvSpPr>
          <p:nvPr/>
        </p:nvSpPr>
        <p:spPr bwMode="auto">
          <a:xfrm>
            <a:off x="6930559" y="3727958"/>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2" name="Line 503"/>
          <p:cNvSpPr>
            <a:spLocks noChangeShapeType="1"/>
          </p:cNvSpPr>
          <p:nvPr/>
        </p:nvSpPr>
        <p:spPr bwMode="auto">
          <a:xfrm>
            <a:off x="7235359" y="3799395"/>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3" name="Line 504"/>
          <p:cNvSpPr>
            <a:spLocks noChangeShapeType="1"/>
          </p:cNvSpPr>
          <p:nvPr/>
        </p:nvSpPr>
        <p:spPr bwMode="auto">
          <a:xfrm flipV="1">
            <a:off x="7273459" y="3770820"/>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4" name="Line 505"/>
          <p:cNvSpPr>
            <a:spLocks noChangeShapeType="1"/>
          </p:cNvSpPr>
          <p:nvPr/>
        </p:nvSpPr>
        <p:spPr bwMode="auto">
          <a:xfrm>
            <a:off x="7325847" y="3775583"/>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5" name="Line 506"/>
          <p:cNvSpPr>
            <a:spLocks noChangeShapeType="1"/>
          </p:cNvSpPr>
          <p:nvPr/>
        </p:nvSpPr>
        <p:spPr bwMode="auto">
          <a:xfrm flipH="1">
            <a:off x="7349659" y="3866070"/>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6" name="Line 507"/>
          <p:cNvSpPr>
            <a:spLocks noChangeShapeType="1"/>
          </p:cNvSpPr>
          <p:nvPr/>
        </p:nvSpPr>
        <p:spPr bwMode="auto">
          <a:xfrm flipV="1">
            <a:off x="7349659" y="3766058"/>
            <a:ext cx="42863"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7" name="Line 508"/>
          <p:cNvSpPr>
            <a:spLocks noChangeShapeType="1"/>
          </p:cNvSpPr>
          <p:nvPr/>
        </p:nvSpPr>
        <p:spPr bwMode="auto">
          <a:xfrm flipH="1">
            <a:off x="7235359" y="3766058"/>
            <a:ext cx="157163"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8" name="Line 509"/>
          <p:cNvSpPr>
            <a:spLocks noChangeShapeType="1"/>
          </p:cNvSpPr>
          <p:nvPr/>
        </p:nvSpPr>
        <p:spPr bwMode="auto">
          <a:xfrm flipH="1" flipV="1">
            <a:off x="7197259" y="3847020"/>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9" name="Line 510"/>
          <p:cNvSpPr>
            <a:spLocks noChangeShapeType="1"/>
          </p:cNvSpPr>
          <p:nvPr/>
        </p:nvSpPr>
        <p:spPr bwMode="auto">
          <a:xfrm>
            <a:off x="7197259" y="3847020"/>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0" name="Line 511"/>
          <p:cNvSpPr>
            <a:spLocks noChangeShapeType="1"/>
          </p:cNvSpPr>
          <p:nvPr/>
        </p:nvSpPr>
        <p:spPr bwMode="auto">
          <a:xfrm flipH="1" flipV="1">
            <a:off x="7263934" y="3780345"/>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1" name="Line 512"/>
          <p:cNvSpPr>
            <a:spLocks noChangeShapeType="1"/>
          </p:cNvSpPr>
          <p:nvPr/>
        </p:nvSpPr>
        <p:spPr bwMode="auto">
          <a:xfrm>
            <a:off x="7263934" y="3780345"/>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2" name="Line 513"/>
          <p:cNvSpPr>
            <a:spLocks noChangeShapeType="1"/>
          </p:cNvSpPr>
          <p:nvPr/>
        </p:nvSpPr>
        <p:spPr bwMode="auto">
          <a:xfrm flipH="1" flipV="1">
            <a:off x="7149634" y="3885120"/>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3" name="Line 514"/>
          <p:cNvSpPr>
            <a:spLocks noChangeShapeType="1"/>
          </p:cNvSpPr>
          <p:nvPr/>
        </p:nvSpPr>
        <p:spPr bwMode="auto">
          <a:xfrm>
            <a:off x="7149634" y="3885120"/>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4" name="Line 515"/>
          <p:cNvSpPr>
            <a:spLocks noChangeShapeType="1"/>
          </p:cNvSpPr>
          <p:nvPr/>
        </p:nvSpPr>
        <p:spPr bwMode="auto">
          <a:xfrm flipH="1" flipV="1">
            <a:off x="7278222" y="3742245"/>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5" name="Line 516"/>
          <p:cNvSpPr>
            <a:spLocks noChangeShapeType="1"/>
          </p:cNvSpPr>
          <p:nvPr/>
        </p:nvSpPr>
        <p:spPr bwMode="auto">
          <a:xfrm>
            <a:off x="7278222" y="3742245"/>
            <a:ext cx="23812"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6" name="Line 517"/>
          <p:cNvSpPr>
            <a:spLocks noChangeShapeType="1"/>
          </p:cNvSpPr>
          <p:nvPr/>
        </p:nvSpPr>
        <p:spPr bwMode="auto">
          <a:xfrm>
            <a:off x="6344772" y="3551745"/>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7" name="Line 518"/>
          <p:cNvSpPr>
            <a:spLocks noChangeShapeType="1"/>
          </p:cNvSpPr>
          <p:nvPr/>
        </p:nvSpPr>
        <p:spPr bwMode="auto">
          <a:xfrm flipV="1">
            <a:off x="6382872" y="3523170"/>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8" name="Line 519"/>
          <p:cNvSpPr>
            <a:spLocks noChangeShapeType="1"/>
          </p:cNvSpPr>
          <p:nvPr/>
        </p:nvSpPr>
        <p:spPr bwMode="auto">
          <a:xfrm>
            <a:off x="6435259" y="3527933"/>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9" name="Line 520"/>
          <p:cNvSpPr>
            <a:spLocks noChangeShapeType="1"/>
          </p:cNvSpPr>
          <p:nvPr/>
        </p:nvSpPr>
        <p:spPr bwMode="auto">
          <a:xfrm flipH="1">
            <a:off x="6459072" y="3618420"/>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0" name="Line 521"/>
          <p:cNvSpPr>
            <a:spLocks noChangeShapeType="1"/>
          </p:cNvSpPr>
          <p:nvPr/>
        </p:nvSpPr>
        <p:spPr bwMode="auto">
          <a:xfrm flipV="1">
            <a:off x="6459072" y="3518408"/>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1" name="Line 522"/>
          <p:cNvSpPr>
            <a:spLocks noChangeShapeType="1"/>
          </p:cNvSpPr>
          <p:nvPr/>
        </p:nvSpPr>
        <p:spPr bwMode="auto">
          <a:xfrm flipH="1">
            <a:off x="6344772" y="3518408"/>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2" name="Line 523"/>
          <p:cNvSpPr>
            <a:spLocks noChangeShapeType="1"/>
          </p:cNvSpPr>
          <p:nvPr/>
        </p:nvSpPr>
        <p:spPr bwMode="auto">
          <a:xfrm flipH="1" flipV="1">
            <a:off x="6306672" y="3599370"/>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3" name="Line 524"/>
          <p:cNvSpPr>
            <a:spLocks noChangeShapeType="1"/>
          </p:cNvSpPr>
          <p:nvPr/>
        </p:nvSpPr>
        <p:spPr bwMode="auto">
          <a:xfrm>
            <a:off x="6306672" y="3599370"/>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4" name="Line 525"/>
          <p:cNvSpPr>
            <a:spLocks noChangeShapeType="1"/>
          </p:cNvSpPr>
          <p:nvPr/>
        </p:nvSpPr>
        <p:spPr bwMode="auto">
          <a:xfrm flipH="1" flipV="1">
            <a:off x="6373347" y="3532695"/>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5" name="Line 526"/>
          <p:cNvSpPr>
            <a:spLocks noChangeShapeType="1"/>
          </p:cNvSpPr>
          <p:nvPr/>
        </p:nvSpPr>
        <p:spPr bwMode="auto">
          <a:xfrm>
            <a:off x="6373347" y="3532695"/>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6" name="Line 527"/>
          <p:cNvSpPr>
            <a:spLocks noChangeShapeType="1"/>
          </p:cNvSpPr>
          <p:nvPr/>
        </p:nvSpPr>
        <p:spPr bwMode="auto">
          <a:xfrm flipH="1" flipV="1">
            <a:off x="6259047" y="3637470"/>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7" name="Line 528"/>
          <p:cNvSpPr>
            <a:spLocks noChangeShapeType="1"/>
          </p:cNvSpPr>
          <p:nvPr/>
        </p:nvSpPr>
        <p:spPr bwMode="auto">
          <a:xfrm>
            <a:off x="6259047" y="3637470"/>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8" name="Line 529"/>
          <p:cNvSpPr>
            <a:spLocks noChangeShapeType="1"/>
          </p:cNvSpPr>
          <p:nvPr/>
        </p:nvSpPr>
        <p:spPr bwMode="auto">
          <a:xfrm flipH="1" flipV="1">
            <a:off x="6387634" y="3494595"/>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9" name="Line 530"/>
          <p:cNvSpPr>
            <a:spLocks noChangeShapeType="1"/>
          </p:cNvSpPr>
          <p:nvPr/>
        </p:nvSpPr>
        <p:spPr bwMode="auto">
          <a:xfrm>
            <a:off x="6387634" y="3494595"/>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0" name="Line 531"/>
          <p:cNvSpPr>
            <a:spLocks noChangeShapeType="1"/>
          </p:cNvSpPr>
          <p:nvPr/>
        </p:nvSpPr>
        <p:spPr bwMode="auto">
          <a:xfrm>
            <a:off x="6697197" y="3570795"/>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1" name="Line 532"/>
          <p:cNvSpPr>
            <a:spLocks noChangeShapeType="1"/>
          </p:cNvSpPr>
          <p:nvPr/>
        </p:nvSpPr>
        <p:spPr bwMode="auto">
          <a:xfrm flipV="1">
            <a:off x="6735297" y="3542220"/>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2" name="Line 533"/>
          <p:cNvSpPr>
            <a:spLocks noChangeShapeType="1"/>
          </p:cNvSpPr>
          <p:nvPr/>
        </p:nvSpPr>
        <p:spPr bwMode="auto">
          <a:xfrm>
            <a:off x="6787684" y="3546983"/>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3" name="Line 534"/>
          <p:cNvSpPr>
            <a:spLocks noChangeShapeType="1"/>
          </p:cNvSpPr>
          <p:nvPr/>
        </p:nvSpPr>
        <p:spPr bwMode="auto">
          <a:xfrm flipH="1">
            <a:off x="6811497" y="3637470"/>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4" name="Line 535"/>
          <p:cNvSpPr>
            <a:spLocks noChangeShapeType="1"/>
          </p:cNvSpPr>
          <p:nvPr/>
        </p:nvSpPr>
        <p:spPr bwMode="auto">
          <a:xfrm flipV="1">
            <a:off x="6811497" y="3537458"/>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5" name="Line 536"/>
          <p:cNvSpPr>
            <a:spLocks noChangeShapeType="1"/>
          </p:cNvSpPr>
          <p:nvPr/>
        </p:nvSpPr>
        <p:spPr bwMode="auto">
          <a:xfrm flipH="1">
            <a:off x="6697197" y="3537458"/>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6" name="Line 537"/>
          <p:cNvSpPr>
            <a:spLocks noChangeShapeType="1"/>
          </p:cNvSpPr>
          <p:nvPr/>
        </p:nvSpPr>
        <p:spPr bwMode="auto">
          <a:xfrm flipH="1" flipV="1">
            <a:off x="6659097" y="3618420"/>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7" name="Line 538"/>
          <p:cNvSpPr>
            <a:spLocks noChangeShapeType="1"/>
          </p:cNvSpPr>
          <p:nvPr/>
        </p:nvSpPr>
        <p:spPr bwMode="auto">
          <a:xfrm>
            <a:off x="6659097" y="3618420"/>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8" name="Line 539"/>
          <p:cNvSpPr>
            <a:spLocks noChangeShapeType="1"/>
          </p:cNvSpPr>
          <p:nvPr/>
        </p:nvSpPr>
        <p:spPr bwMode="auto">
          <a:xfrm flipH="1" flipV="1">
            <a:off x="6725772" y="3551745"/>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9" name="Line 540"/>
          <p:cNvSpPr>
            <a:spLocks noChangeShapeType="1"/>
          </p:cNvSpPr>
          <p:nvPr/>
        </p:nvSpPr>
        <p:spPr bwMode="auto">
          <a:xfrm>
            <a:off x="6725772" y="3551745"/>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0" name="Line 541"/>
          <p:cNvSpPr>
            <a:spLocks noChangeShapeType="1"/>
          </p:cNvSpPr>
          <p:nvPr/>
        </p:nvSpPr>
        <p:spPr bwMode="auto">
          <a:xfrm flipH="1" flipV="1">
            <a:off x="6611472" y="3656520"/>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1" name="Line 542"/>
          <p:cNvSpPr>
            <a:spLocks noChangeShapeType="1"/>
          </p:cNvSpPr>
          <p:nvPr/>
        </p:nvSpPr>
        <p:spPr bwMode="auto">
          <a:xfrm>
            <a:off x="6611472" y="3656520"/>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2" name="Line 543"/>
          <p:cNvSpPr>
            <a:spLocks noChangeShapeType="1"/>
          </p:cNvSpPr>
          <p:nvPr/>
        </p:nvSpPr>
        <p:spPr bwMode="auto">
          <a:xfrm flipH="1" flipV="1">
            <a:off x="6740059" y="3513645"/>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3" name="Line 544"/>
          <p:cNvSpPr>
            <a:spLocks noChangeShapeType="1"/>
          </p:cNvSpPr>
          <p:nvPr/>
        </p:nvSpPr>
        <p:spPr bwMode="auto">
          <a:xfrm>
            <a:off x="6740059" y="3513645"/>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4" name="Line 545"/>
          <p:cNvSpPr>
            <a:spLocks noChangeShapeType="1"/>
          </p:cNvSpPr>
          <p:nvPr/>
        </p:nvSpPr>
        <p:spPr bwMode="auto">
          <a:xfrm>
            <a:off x="7063909" y="3532695"/>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5" name="Line 546"/>
          <p:cNvSpPr>
            <a:spLocks noChangeShapeType="1"/>
          </p:cNvSpPr>
          <p:nvPr/>
        </p:nvSpPr>
        <p:spPr bwMode="auto">
          <a:xfrm flipV="1">
            <a:off x="7102009" y="3504120"/>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6" name="Line 547"/>
          <p:cNvSpPr>
            <a:spLocks noChangeShapeType="1"/>
          </p:cNvSpPr>
          <p:nvPr/>
        </p:nvSpPr>
        <p:spPr bwMode="auto">
          <a:xfrm>
            <a:off x="7154397" y="3508883"/>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7" name="Line 548"/>
          <p:cNvSpPr>
            <a:spLocks noChangeShapeType="1"/>
          </p:cNvSpPr>
          <p:nvPr/>
        </p:nvSpPr>
        <p:spPr bwMode="auto">
          <a:xfrm flipH="1">
            <a:off x="7178209" y="3599370"/>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8" name="Line 549"/>
          <p:cNvSpPr>
            <a:spLocks noChangeShapeType="1"/>
          </p:cNvSpPr>
          <p:nvPr/>
        </p:nvSpPr>
        <p:spPr bwMode="auto">
          <a:xfrm flipV="1">
            <a:off x="7178209" y="3499358"/>
            <a:ext cx="42863"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9" name="Line 550"/>
          <p:cNvSpPr>
            <a:spLocks noChangeShapeType="1"/>
          </p:cNvSpPr>
          <p:nvPr/>
        </p:nvSpPr>
        <p:spPr bwMode="auto">
          <a:xfrm flipH="1">
            <a:off x="7063909" y="3499358"/>
            <a:ext cx="157163"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0" name="Line 551"/>
          <p:cNvSpPr>
            <a:spLocks noChangeShapeType="1"/>
          </p:cNvSpPr>
          <p:nvPr/>
        </p:nvSpPr>
        <p:spPr bwMode="auto">
          <a:xfrm flipH="1" flipV="1">
            <a:off x="7025809" y="3580320"/>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1" name="Line 552"/>
          <p:cNvSpPr>
            <a:spLocks noChangeShapeType="1"/>
          </p:cNvSpPr>
          <p:nvPr/>
        </p:nvSpPr>
        <p:spPr bwMode="auto">
          <a:xfrm>
            <a:off x="7025809" y="3580320"/>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2" name="Line 553"/>
          <p:cNvSpPr>
            <a:spLocks noChangeShapeType="1"/>
          </p:cNvSpPr>
          <p:nvPr/>
        </p:nvSpPr>
        <p:spPr bwMode="auto">
          <a:xfrm flipH="1" flipV="1">
            <a:off x="7092484" y="3513645"/>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3" name="Line 554"/>
          <p:cNvSpPr>
            <a:spLocks noChangeShapeType="1"/>
          </p:cNvSpPr>
          <p:nvPr/>
        </p:nvSpPr>
        <p:spPr bwMode="auto">
          <a:xfrm>
            <a:off x="7092484" y="3513645"/>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4" name="Line 555"/>
          <p:cNvSpPr>
            <a:spLocks noChangeShapeType="1"/>
          </p:cNvSpPr>
          <p:nvPr/>
        </p:nvSpPr>
        <p:spPr bwMode="auto">
          <a:xfrm flipH="1" flipV="1">
            <a:off x="6978184" y="3618420"/>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5" name="Line 556"/>
          <p:cNvSpPr>
            <a:spLocks noChangeShapeType="1"/>
          </p:cNvSpPr>
          <p:nvPr/>
        </p:nvSpPr>
        <p:spPr bwMode="auto">
          <a:xfrm>
            <a:off x="6978184" y="3618420"/>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6" name="Line 557"/>
          <p:cNvSpPr>
            <a:spLocks noChangeShapeType="1"/>
          </p:cNvSpPr>
          <p:nvPr/>
        </p:nvSpPr>
        <p:spPr bwMode="auto">
          <a:xfrm flipH="1" flipV="1">
            <a:off x="7106772" y="3475545"/>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7" name="Line 558"/>
          <p:cNvSpPr>
            <a:spLocks noChangeShapeType="1"/>
          </p:cNvSpPr>
          <p:nvPr/>
        </p:nvSpPr>
        <p:spPr bwMode="auto">
          <a:xfrm>
            <a:off x="7106772" y="3475545"/>
            <a:ext cx="23812"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8" name="Line 559"/>
          <p:cNvSpPr>
            <a:spLocks noChangeShapeType="1"/>
          </p:cNvSpPr>
          <p:nvPr/>
        </p:nvSpPr>
        <p:spPr bwMode="auto">
          <a:xfrm>
            <a:off x="7411572" y="3546983"/>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9" name="Line 560"/>
          <p:cNvSpPr>
            <a:spLocks noChangeShapeType="1"/>
          </p:cNvSpPr>
          <p:nvPr/>
        </p:nvSpPr>
        <p:spPr bwMode="auto">
          <a:xfrm flipV="1">
            <a:off x="7449672" y="3518408"/>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0" name="Line 561"/>
          <p:cNvSpPr>
            <a:spLocks noChangeShapeType="1"/>
          </p:cNvSpPr>
          <p:nvPr/>
        </p:nvSpPr>
        <p:spPr bwMode="auto">
          <a:xfrm>
            <a:off x="7502059" y="3523170"/>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1" name="Line 562"/>
          <p:cNvSpPr>
            <a:spLocks noChangeShapeType="1"/>
          </p:cNvSpPr>
          <p:nvPr/>
        </p:nvSpPr>
        <p:spPr bwMode="auto">
          <a:xfrm flipH="1">
            <a:off x="7525872" y="3613658"/>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2" name="Line 563"/>
          <p:cNvSpPr>
            <a:spLocks noChangeShapeType="1"/>
          </p:cNvSpPr>
          <p:nvPr/>
        </p:nvSpPr>
        <p:spPr bwMode="auto">
          <a:xfrm flipV="1">
            <a:off x="7525872" y="3513645"/>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3" name="Line 564"/>
          <p:cNvSpPr>
            <a:spLocks noChangeShapeType="1"/>
          </p:cNvSpPr>
          <p:nvPr/>
        </p:nvSpPr>
        <p:spPr bwMode="auto">
          <a:xfrm flipH="1">
            <a:off x="7411572" y="3513645"/>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4" name="Line 565"/>
          <p:cNvSpPr>
            <a:spLocks noChangeShapeType="1"/>
          </p:cNvSpPr>
          <p:nvPr/>
        </p:nvSpPr>
        <p:spPr bwMode="auto">
          <a:xfrm flipH="1" flipV="1">
            <a:off x="7373472" y="3594608"/>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5" name="Line 566"/>
          <p:cNvSpPr>
            <a:spLocks noChangeShapeType="1"/>
          </p:cNvSpPr>
          <p:nvPr/>
        </p:nvSpPr>
        <p:spPr bwMode="auto">
          <a:xfrm>
            <a:off x="7373472" y="3594608"/>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6" name="Line 567"/>
          <p:cNvSpPr>
            <a:spLocks noChangeShapeType="1"/>
          </p:cNvSpPr>
          <p:nvPr/>
        </p:nvSpPr>
        <p:spPr bwMode="auto">
          <a:xfrm flipH="1" flipV="1">
            <a:off x="7440147" y="3527933"/>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7" name="Line 568"/>
          <p:cNvSpPr>
            <a:spLocks noChangeShapeType="1"/>
          </p:cNvSpPr>
          <p:nvPr/>
        </p:nvSpPr>
        <p:spPr bwMode="auto">
          <a:xfrm>
            <a:off x="7440147" y="3527933"/>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8" name="Line 569"/>
          <p:cNvSpPr>
            <a:spLocks noChangeShapeType="1"/>
          </p:cNvSpPr>
          <p:nvPr/>
        </p:nvSpPr>
        <p:spPr bwMode="auto">
          <a:xfrm flipH="1" flipV="1">
            <a:off x="7325847" y="3632708"/>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9" name="Line 570"/>
          <p:cNvSpPr>
            <a:spLocks noChangeShapeType="1"/>
          </p:cNvSpPr>
          <p:nvPr/>
        </p:nvSpPr>
        <p:spPr bwMode="auto">
          <a:xfrm>
            <a:off x="7325847" y="3632708"/>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0" name="Line 571"/>
          <p:cNvSpPr>
            <a:spLocks noChangeShapeType="1"/>
          </p:cNvSpPr>
          <p:nvPr/>
        </p:nvSpPr>
        <p:spPr bwMode="auto">
          <a:xfrm flipH="1" flipV="1">
            <a:off x="7454434" y="3489833"/>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1" name="Line 572"/>
          <p:cNvSpPr>
            <a:spLocks noChangeShapeType="1"/>
          </p:cNvSpPr>
          <p:nvPr/>
        </p:nvSpPr>
        <p:spPr bwMode="auto">
          <a:xfrm>
            <a:off x="7454434" y="3489833"/>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2" name="Line 573"/>
          <p:cNvSpPr>
            <a:spLocks noChangeShapeType="1"/>
          </p:cNvSpPr>
          <p:nvPr/>
        </p:nvSpPr>
        <p:spPr bwMode="auto">
          <a:xfrm>
            <a:off x="6197134" y="3289808"/>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3" name="Line 574"/>
          <p:cNvSpPr>
            <a:spLocks noChangeShapeType="1"/>
          </p:cNvSpPr>
          <p:nvPr/>
        </p:nvSpPr>
        <p:spPr bwMode="auto">
          <a:xfrm flipV="1">
            <a:off x="6235234" y="3261233"/>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4" name="Line 575"/>
          <p:cNvSpPr>
            <a:spLocks noChangeShapeType="1"/>
          </p:cNvSpPr>
          <p:nvPr/>
        </p:nvSpPr>
        <p:spPr bwMode="auto">
          <a:xfrm>
            <a:off x="6287622" y="3265995"/>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5" name="Line 576"/>
          <p:cNvSpPr>
            <a:spLocks noChangeShapeType="1"/>
          </p:cNvSpPr>
          <p:nvPr/>
        </p:nvSpPr>
        <p:spPr bwMode="auto">
          <a:xfrm flipH="1">
            <a:off x="6311434" y="3356483"/>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6" name="Line 577"/>
          <p:cNvSpPr>
            <a:spLocks noChangeShapeType="1"/>
          </p:cNvSpPr>
          <p:nvPr/>
        </p:nvSpPr>
        <p:spPr bwMode="auto">
          <a:xfrm flipV="1">
            <a:off x="6311434" y="3256470"/>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7" name="Line 578"/>
          <p:cNvSpPr>
            <a:spLocks noChangeShapeType="1"/>
          </p:cNvSpPr>
          <p:nvPr/>
        </p:nvSpPr>
        <p:spPr bwMode="auto">
          <a:xfrm flipH="1">
            <a:off x="6197134" y="3256470"/>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8" name="Line 579"/>
          <p:cNvSpPr>
            <a:spLocks noChangeShapeType="1"/>
          </p:cNvSpPr>
          <p:nvPr/>
        </p:nvSpPr>
        <p:spPr bwMode="auto">
          <a:xfrm flipH="1" flipV="1">
            <a:off x="6159034" y="3337433"/>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9" name="Line 580"/>
          <p:cNvSpPr>
            <a:spLocks noChangeShapeType="1"/>
          </p:cNvSpPr>
          <p:nvPr/>
        </p:nvSpPr>
        <p:spPr bwMode="auto">
          <a:xfrm>
            <a:off x="6159034" y="3337433"/>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0" name="Line 581"/>
          <p:cNvSpPr>
            <a:spLocks noChangeShapeType="1"/>
          </p:cNvSpPr>
          <p:nvPr/>
        </p:nvSpPr>
        <p:spPr bwMode="auto">
          <a:xfrm flipH="1" flipV="1">
            <a:off x="6225709" y="3270758"/>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1" name="Line 582"/>
          <p:cNvSpPr>
            <a:spLocks noChangeShapeType="1"/>
          </p:cNvSpPr>
          <p:nvPr/>
        </p:nvSpPr>
        <p:spPr bwMode="auto">
          <a:xfrm>
            <a:off x="6225709" y="3270758"/>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2" name="Line 583"/>
          <p:cNvSpPr>
            <a:spLocks noChangeShapeType="1"/>
          </p:cNvSpPr>
          <p:nvPr/>
        </p:nvSpPr>
        <p:spPr bwMode="auto">
          <a:xfrm flipH="1" flipV="1">
            <a:off x="6111409" y="3375533"/>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3" name="Line 584"/>
          <p:cNvSpPr>
            <a:spLocks noChangeShapeType="1"/>
          </p:cNvSpPr>
          <p:nvPr/>
        </p:nvSpPr>
        <p:spPr bwMode="auto">
          <a:xfrm>
            <a:off x="6111409" y="3375533"/>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4" name="Line 585"/>
          <p:cNvSpPr>
            <a:spLocks noChangeShapeType="1"/>
          </p:cNvSpPr>
          <p:nvPr/>
        </p:nvSpPr>
        <p:spPr bwMode="auto">
          <a:xfrm flipH="1" flipV="1">
            <a:off x="6239997" y="3232658"/>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5" name="Line 586"/>
          <p:cNvSpPr>
            <a:spLocks noChangeShapeType="1"/>
          </p:cNvSpPr>
          <p:nvPr/>
        </p:nvSpPr>
        <p:spPr bwMode="auto">
          <a:xfrm>
            <a:off x="6239997" y="3232658"/>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6" name="Line 587"/>
          <p:cNvSpPr>
            <a:spLocks noChangeShapeType="1"/>
          </p:cNvSpPr>
          <p:nvPr/>
        </p:nvSpPr>
        <p:spPr bwMode="auto">
          <a:xfrm>
            <a:off x="6549559" y="3308858"/>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7" name="Line 588"/>
          <p:cNvSpPr>
            <a:spLocks noChangeShapeType="1"/>
          </p:cNvSpPr>
          <p:nvPr/>
        </p:nvSpPr>
        <p:spPr bwMode="auto">
          <a:xfrm flipV="1">
            <a:off x="6587659" y="3280283"/>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8" name="Line 589"/>
          <p:cNvSpPr>
            <a:spLocks noChangeShapeType="1"/>
          </p:cNvSpPr>
          <p:nvPr/>
        </p:nvSpPr>
        <p:spPr bwMode="auto">
          <a:xfrm>
            <a:off x="6640047" y="3285045"/>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9" name="Line 590"/>
          <p:cNvSpPr>
            <a:spLocks noChangeShapeType="1"/>
          </p:cNvSpPr>
          <p:nvPr/>
        </p:nvSpPr>
        <p:spPr bwMode="auto">
          <a:xfrm flipH="1">
            <a:off x="6663859" y="3375533"/>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0" name="Line 591"/>
          <p:cNvSpPr>
            <a:spLocks noChangeShapeType="1"/>
          </p:cNvSpPr>
          <p:nvPr/>
        </p:nvSpPr>
        <p:spPr bwMode="auto">
          <a:xfrm flipV="1">
            <a:off x="6663859" y="3275520"/>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1" name="Line 592"/>
          <p:cNvSpPr>
            <a:spLocks noChangeShapeType="1"/>
          </p:cNvSpPr>
          <p:nvPr/>
        </p:nvSpPr>
        <p:spPr bwMode="auto">
          <a:xfrm flipH="1">
            <a:off x="6549559" y="3275520"/>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2" name="Line 593"/>
          <p:cNvSpPr>
            <a:spLocks noChangeShapeType="1"/>
          </p:cNvSpPr>
          <p:nvPr/>
        </p:nvSpPr>
        <p:spPr bwMode="auto">
          <a:xfrm flipH="1" flipV="1">
            <a:off x="6511459" y="3356483"/>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3" name="Line 594"/>
          <p:cNvSpPr>
            <a:spLocks noChangeShapeType="1"/>
          </p:cNvSpPr>
          <p:nvPr/>
        </p:nvSpPr>
        <p:spPr bwMode="auto">
          <a:xfrm>
            <a:off x="6511459" y="3356483"/>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4" name="Line 595"/>
          <p:cNvSpPr>
            <a:spLocks noChangeShapeType="1"/>
          </p:cNvSpPr>
          <p:nvPr/>
        </p:nvSpPr>
        <p:spPr bwMode="auto">
          <a:xfrm flipH="1" flipV="1">
            <a:off x="6578134" y="3289808"/>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5" name="Line 596"/>
          <p:cNvSpPr>
            <a:spLocks noChangeShapeType="1"/>
          </p:cNvSpPr>
          <p:nvPr/>
        </p:nvSpPr>
        <p:spPr bwMode="auto">
          <a:xfrm>
            <a:off x="6578134" y="3289808"/>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6" name="Line 597"/>
          <p:cNvSpPr>
            <a:spLocks noChangeShapeType="1"/>
          </p:cNvSpPr>
          <p:nvPr/>
        </p:nvSpPr>
        <p:spPr bwMode="auto">
          <a:xfrm flipH="1" flipV="1">
            <a:off x="6463834" y="3394583"/>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7" name="Line 598"/>
          <p:cNvSpPr>
            <a:spLocks noChangeShapeType="1"/>
          </p:cNvSpPr>
          <p:nvPr/>
        </p:nvSpPr>
        <p:spPr bwMode="auto">
          <a:xfrm>
            <a:off x="6463834" y="3394583"/>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8" name="Line 599"/>
          <p:cNvSpPr>
            <a:spLocks noChangeShapeType="1"/>
          </p:cNvSpPr>
          <p:nvPr/>
        </p:nvSpPr>
        <p:spPr bwMode="auto">
          <a:xfrm flipH="1" flipV="1">
            <a:off x="6592422" y="3251708"/>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9" name="Line 600"/>
          <p:cNvSpPr>
            <a:spLocks noChangeShapeType="1"/>
          </p:cNvSpPr>
          <p:nvPr/>
        </p:nvSpPr>
        <p:spPr bwMode="auto">
          <a:xfrm>
            <a:off x="6592422" y="3251708"/>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0" name="Line 601"/>
          <p:cNvSpPr>
            <a:spLocks noChangeShapeType="1"/>
          </p:cNvSpPr>
          <p:nvPr/>
        </p:nvSpPr>
        <p:spPr bwMode="auto">
          <a:xfrm>
            <a:off x="6916272" y="3270758"/>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1" name="Line 602"/>
          <p:cNvSpPr>
            <a:spLocks noChangeShapeType="1"/>
          </p:cNvSpPr>
          <p:nvPr/>
        </p:nvSpPr>
        <p:spPr bwMode="auto">
          <a:xfrm flipV="1">
            <a:off x="6954372" y="3242183"/>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2" name="Line 603"/>
          <p:cNvSpPr>
            <a:spLocks noChangeShapeType="1"/>
          </p:cNvSpPr>
          <p:nvPr/>
        </p:nvSpPr>
        <p:spPr bwMode="auto">
          <a:xfrm>
            <a:off x="7006759" y="3246945"/>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3" name="Line 604"/>
          <p:cNvSpPr>
            <a:spLocks noChangeShapeType="1"/>
          </p:cNvSpPr>
          <p:nvPr/>
        </p:nvSpPr>
        <p:spPr bwMode="auto">
          <a:xfrm flipH="1">
            <a:off x="7030572" y="3337433"/>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4" name="Line 605"/>
          <p:cNvSpPr>
            <a:spLocks noChangeShapeType="1"/>
          </p:cNvSpPr>
          <p:nvPr/>
        </p:nvSpPr>
        <p:spPr bwMode="auto">
          <a:xfrm flipV="1">
            <a:off x="7030572" y="3237420"/>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5" name="Line 606"/>
          <p:cNvSpPr>
            <a:spLocks noChangeShapeType="1"/>
          </p:cNvSpPr>
          <p:nvPr/>
        </p:nvSpPr>
        <p:spPr bwMode="auto">
          <a:xfrm flipH="1">
            <a:off x="6916272" y="3237420"/>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6" name="Line 607"/>
          <p:cNvSpPr>
            <a:spLocks noChangeShapeType="1"/>
          </p:cNvSpPr>
          <p:nvPr/>
        </p:nvSpPr>
        <p:spPr bwMode="auto">
          <a:xfrm flipH="1" flipV="1">
            <a:off x="6878172" y="3318383"/>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7" name="Line 608"/>
          <p:cNvSpPr>
            <a:spLocks noChangeShapeType="1"/>
          </p:cNvSpPr>
          <p:nvPr/>
        </p:nvSpPr>
        <p:spPr bwMode="auto">
          <a:xfrm>
            <a:off x="6878172" y="3318383"/>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8" name="Line 609"/>
          <p:cNvSpPr>
            <a:spLocks noChangeShapeType="1"/>
          </p:cNvSpPr>
          <p:nvPr/>
        </p:nvSpPr>
        <p:spPr bwMode="auto">
          <a:xfrm flipH="1" flipV="1">
            <a:off x="6944847" y="3251708"/>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9" name="Line 610"/>
          <p:cNvSpPr>
            <a:spLocks noChangeShapeType="1"/>
          </p:cNvSpPr>
          <p:nvPr/>
        </p:nvSpPr>
        <p:spPr bwMode="auto">
          <a:xfrm>
            <a:off x="6944847" y="3251708"/>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0" name="Line 611"/>
          <p:cNvSpPr>
            <a:spLocks noChangeShapeType="1"/>
          </p:cNvSpPr>
          <p:nvPr/>
        </p:nvSpPr>
        <p:spPr bwMode="auto">
          <a:xfrm flipH="1" flipV="1">
            <a:off x="6830547" y="3356483"/>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1" name="Line 612"/>
          <p:cNvSpPr>
            <a:spLocks noChangeShapeType="1"/>
          </p:cNvSpPr>
          <p:nvPr/>
        </p:nvSpPr>
        <p:spPr bwMode="auto">
          <a:xfrm>
            <a:off x="6830547" y="3356483"/>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2" name="Line 613"/>
          <p:cNvSpPr>
            <a:spLocks noChangeShapeType="1"/>
          </p:cNvSpPr>
          <p:nvPr/>
        </p:nvSpPr>
        <p:spPr bwMode="auto">
          <a:xfrm flipH="1" flipV="1">
            <a:off x="6959134" y="3213608"/>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3" name="Line 614"/>
          <p:cNvSpPr>
            <a:spLocks noChangeShapeType="1"/>
          </p:cNvSpPr>
          <p:nvPr/>
        </p:nvSpPr>
        <p:spPr bwMode="auto">
          <a:xfrm>
            <a:off x="6959134" y="3213608"/>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4" name="Line 615"/>
          <p:cNvSpPr>
            <a:spLocks noChangeShapeType="1"/>
          </p:cNvSpPr>
          <p:nvPr/>
        </p:nvSpPr>
        <p:spPr bwMode="auto">
          <a:xfrm>
            <a:off x="7263934" y="3285045"/>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5" name="Line 616"/>
          <p:cNvSpPr>
            <a:spLocks noChangeShapeType="1"/>
          </p:cNvSpPr>
          <p:nvPr/>
        </p:nvSpPr>
        <p:spPr bwMode="auto">
          <a:xfrm flipV="1">
            <a:off x="7302034" y="3256470"/>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6" name="Line 617"/>
          <p:cNvSpPr>
            <a:spLocks noChangeShapeType="1"/>
          </p:cNvSpPr>
          <p:nvPr/>
        </p:nvSpPr>
        <p:spPr bwMode="auto">
          <a:xfrm>
            <a:off x="7354422" y="3261233"/>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7" name="Line 618"/>
          <p:cNvSpPr>
            <a:spLocks noChangeShapeType="1"/>
          </p:cNvSpPr>
          <p:nvPr/>
        </p:nvSpPr>
        <p:spPr bwMode="auto">
          <a:xfrm flipH="1">
            <a:off x="7378234" y="3351720"/>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8" name="Line 619"/>
          <p:cNvSpPr>
            <a:spLocks noChangeShapeType="1"/>
          </p:cNvSpPr>
          <p:nvPr/>
        </p:nvSpPr>
        <p:spPr bwMode="auto">
          <a:xfrm flipV="1">
            <a:off x="7378234" y="3251708"/>
            <a:ext cx="42863"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9" name="Line 620"/>
          <p:cNvSpPr>
            <a:spLocks noChangeShapeType="1"/>
          </p:cNvSpPr>
          <p:nvPr/>
        </p:nvSpPr>
        <p:spPr bwMode="auto">
          <a:xfrm flipH="1">
            <a:off x="7263934" y="3251708"/>
            <a:ext cx="157163"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0" name="Line 621"/>
          <p:cNvSpPr>
            <a:spLocks noChangeShapeType="1"/>
          </p:cNvSpPr>
          <p:nvPr/>
        </p:nvSpPr>
        <p:spPr bwMode="auto">
          <a:xfrm flipH="1" flipV="1">
            <a:off x="7225834" y="3332670"/>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1" name="Line 622"/>
          <p:cNvSpPr>
            <a:spLocks noChangeShapeType="1"/>
          </p:cNvSpPr>
          <p:nvPr/>
        </p:nvSpPr>
        <p:spPr bwMode="auto">
          <a:xfrm>
            <a:off x="7225834" y="3332670"/>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2" name="Line 623"/>
          <p:cNvSpPr>
            <a:spLocks noChangeShapeType="1"/>
          </p:cNvSpPr>
          <p:nvPr/>
        </p:nvSpPr>
        <p:spPr bwMode="auto">
          <a:xfrm flipH="1" flipV="1">
            <a:off x="7292509" y="3265995"/>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3" name="Line 624"/>
          <p:cNvSpPr>
            <a:spLocks noChangeShapeType="1"/>
          </p:cNvSpPr>
          <p:nvPr/>
        </p:nvSpPr>
        <p:spPr bwMode="auto">
          <a:xfrm>
            <a:off x="7292509" y="3265995"/>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4" name="Line 625"/>
          <p:cNvSpPr>
            <a:spLocks noChangeShapeType="1"/>
          </p:cNvSpPr>
          <p:nvPr/>
        </p:nvSpPr>
        <p:spPr bwMode="auto">
          <a:xfrm flipH="1" flipV="1">
            <a:off x="7178209" y="3370770"/>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5" name="Line 626"/>
          <p:cNvSpPr>
            <a:spLocks noChangeShapeType="1"/>
          </p:cNvSpPr>
          <p:nvPr/>
        </p:nvSpPr>
        <p:spPr bwMode="auto">
          <a:xfrm>
            <a:off x="7178209" y="3370770"/>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6" name="Line 627"/>
          <p:cNvSpPr>
            <a:spLocks noChangeShapeType="1"/>
          </p:cNvSpPr>
          <p:nvPr/>
        </p:nvSpPr>
        <p:spPr bwMode="auto">
          <a:xfrm flipH="1" flipV="1">
            <a:off x="7306797" y="3227895"/>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7" name="Line 628"/>
          <p:cNvSpPr>
            <a:spLocks noChangeShapeType="1"/>
          </p:cNvSpPr>
          <p:nvPr/>
        </p:nvSpPr>
        <p:spPr bwMode="auto">
          <a:xfrm>
            <a:off x="7306797" y="3227895"/>
            <a:ext cx="23812"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8" name="Line 629"/>
          <p:cNvSpPr>
            <a:spLocks noChangeShapeType="1"/>
          </p:cNvSpPr>
          <p:nvPr/>
        </p:nvSpPr>
        <p:spPr bwMode="auto">
          <a:xfrm>
            <a:off x="6516222" y="4347083"/>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9" name="Line 630"/>
          <p:cNvSpPr>
            <a:spLocks noChangeShapeType="1"/>
          </p:cNvSpPr>
          <p:nvPr/>
        </p:nvSpPr>
        <p:spPr bwMode="auto">
          <a:xfrm flipV="1">
            <a:off x="6554322" y="4318508"/>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0" name="Line 631"/>
          <p:cNvSpPr>
            <a:spLocks noChangeShapeType="1"/>
          </p:cNvSpPr>
          <p:nvPr/>
        </p:nvSpPr>
        <p:spPr bwMode="auto">
          <a:xfrm>
            <a:off x="6606709" y="4323270"/>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1" name="Line 632"/>
          <p:cNvSpPr>
            <a:spLocks noChangeShapeType="1"/>
          </p:cNvSpPr>
          <p:nvPr/>
        </p:nvSpPr>
        <p:spPr bwMode="auto">
          <a:xfrm flipH="1">
            <a:off x="6630522" y="4413758"/>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2" name="Line 633"/>
          <p:cNvSpPr>
            <a:spLocks noChangeShapeType="1"/>
          </p:cNvSpPr>
          <p:nvPr/>
        </p:nvSpPr>
        <p:spPr bwMode="auto">
          <a:xfrm flipV="1">
            <a:off x="6630522" y="4313745"/>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3" name="Line 634"/>
          <p:cNvSpPr>
            <a:spLocks noChangeShapeType="1"/>
          </p:cNvSpPr>
          <p:nvPr/>
        </p:nvSpPr>
        <p:spPr bwMode="auto">
          <a:xfrm flipH="1">
            <a:off x="6516222" y="4313745"/>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4" name="Line 635"/>
          <p:cNvSpPr>
            <a:spLocks noChangeShapeType="1"/>
          </p:cNvSpPr>
          <p:nvPr/>
        </p:nvSpPr>
        <p:spPr bwMode="auto">
          <a:xfrm flipH="1" flipV="1">
            <a:off x="6478122" y="4394708"/>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5" name="Line 636"/>
          <p:cNvSpPr>
            <a:spLocks noChangeShapeType="1"/>
          </p:cNvSpPr>
          <p:nvPr/>
        </p:nvSpPr>
        <p:spPr bwMode="auto">
          <a:xfrm>
            <a:off x="6478122" y="4394708"/>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6" name="Line 637"/>
          <p:cNvSpPr>
            <a:spLocks noChangeShapeType="1"/>
          </p:cNvSpPr>
          <p:nvPr/>
        </p:nvSpPr>
        <p:spPr bwMode="auto">
          <a:xfrm flipH="1" flipV="1">
            <a:off x="6544797" y="4328033"/>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7" name="Line 638"/>
          <p:cNvSpPr>
            <a:spLocks noChangeShapeType="1"/>
          </p:cNvSpPr>
          <p:nvPr/>
        </p:nvSpPr>
        <p:spPr bwMode="auto">
          <a:xfrm>
            <a:off x="6544797" y="4328033"/>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8" name="Line 639"/>
          <p:cNvSpPr>
            <a:spLocks noChangeShapeType="1"/>
          </p:cNvSpPr>
          <p:nvPr/>
        </p:nvSpPr>
        <p:spPr bwMode="auto">
          <a:xfrm flipH="1" flipV="1">
            <a:off x="6430497" y="4432808"/>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9" name="Line 640"/>
          <p:cNvSpPr>
            <a:spLocks noChangeShapeType="1"/>
          </p:cNvSpPr>
          <p:nvPr/>
        </p:nvSpPr>
        <p:spPr bwMode="auto">
          <a:xfrm>
            <a:off x="6430497" y="4432808"/>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0" name="Line 641"/>
          <p:cNvSpPr>
            <a:spLocks noChangeShapeType="1"/>
          </p:cNvSpPr>
          <p:nvPr/>
        </p:nvSpPr>
        <p:spPr bwMode="auto">
          <a:xfrm flipH="1" flipV="1">
            <a:off x="6559084" y="4289933"/>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1" name="Line 642"/>
          <p:cNvSpPr>
            <a:spLocks noChangeShapeType="1"/>
          </p:cNvSpPr>
          <p:nvPr/>
        </p:nvSpPr>
        <p:spPr bwMode="auto">
          <a:xfrm>
            <a:off x="6559084" y="4289933"/>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2" name="Line 643"/>
          <p:cNvSpPr>
            <a:spLocks noChangeShapeType="1"/>
          </p:cNvSpPr>
          <p:nvPr/>
        </p:nvSpPr>
        <p:spPr bwMode="auto">
          <a:xfrm>
            <a:off x="6882934" y="4308983"/>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3" name="Line 644"/>
          <p:cNvSpPr>
            <a:spLocks noChangeShapeType="1"/>
          </p:cNvSpPr>
          <p:nvPr/>
        </p:nvSpPr>
        <p:spPr bwMode="auto">
          <a:xfrm flipV="1">
            <a:off x="6921034" y="4280408"/>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4" name="Line 645"/>
          <p:cNvSpPr>
            <a:spLocks noChangeShapeType="1"/>
          </p:cNvSpPr>
          <p:nvPr/>
        </p:nvSpPr>
        <p:spPr bwMode="auto">
          <a:xfrm>
            <a:off x="6973422" y="4285170"/>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5" name="Line 646"/>
          <p:cNvSpPr>
            <a:spLocks noChangeShapeType="1"/>
          </p:cNvSpPr>
          <p:nvPr/>
        </p:nvSpPr>
        <p:spPr bwMode="auto">
          <a:xfrm flipH="1">
            <a:off x="6997234" y="4375658"/>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6" name="Line 647"/>
          <p:cNvSpPr>
            <a:spLocks noChangeShapeType="1"/>
          </p:cNvSpPr>
          <p:nvPr/>
        </p:nvSpPr>
        <p:spPr bwMode="auto">
          <a:xfrm flipV="1">
            <a:off x="6997234" y="4275645"/>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7" name="Line 648"/>
          <p:cNvSpPr>
            <a:spLocks noChangeShapeType="1"/>
          </p:cNvSpPr>
          <p:nvPr/>
        </p:nvSpPr>
        <p:spPr bwMode="auto">
          <a:xfrm flipH="1">
            <a:off x="6882934" y="4275645"/>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8" name="Line 649"/>
          <p:cNvSpPr>
            <a:spLocks noChangeShapeType="1"/>
          </p:cNvSpPr>
          <p:nvPr/>
        </p:nvSpPr>
        <p:spPr bwMode="auto">
          <a:xfrm flipH="1" flipV="1">
            <a:off x="6844834" y="4356608"/>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9" name="Line 650"/>
          <p:cNvSpPr>
            <a:spLocks noChangeShapeType="1"/>
          </p:cNvSpPr>
          <p:nvPr/>
        </p:nvSpPr>
        <p:spPr bwMode="auto">
          <a:xfrm>
            <a:off x="6844834" y="4356608"/>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0" name="Line 651"/>
          <p:cNvSpPr>
            <a:spLocks noChangeShapeType="1"/>
          </p:cNvSpPr>
          <p:nvPr/>
        </p:nvSpPr>
        <p:spPr bwMode="auto">
          <a:xfrm flipH="1" flipV="1">
            <a:off x="6911509" y="4289933"/>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1" name="Line 652"/>
          <p:cNvSpPr>
            <a:spLocks noChangeShapeType="1"/>
          </p:cNvSpPr>
          <p:nvPr/>
        </p:nvSpPr>
        <p:spPr bwMode="auto">
          <a:xfrm>
            <a:off x="6911509" y="4289933"/>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2" name="Line 653"/>
          <p:cNvSpPr>
            <a:spLocks noChangeShapeType="1"/>
          </p:cNvSpPr>
          <p:nvPr/>
        </p:nvSpPr>
        <p:spPr bwMode="auto">
          <a:xfrm flipH="1" flipV="1">
            <a:off x="6797209" y="4394708"/>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3" name="Line 654"/>
          <p:cNvSpPr>
            <a:spLocks noChangeShapeType="1"/>
          </p:cNvSpPr>
          <p:nvPr/>
        </p:nvSpPr>
        <p:spPr bwMode="auto">
          <a:xfrm>
            <a:off x="6797209" y="4394708"/>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4" name="Line 655"/>
          <p:cNvSpPr>
            <a:spLocks noChangeShapeType="1"/>
          </p:cNvSpPr>
          <p:nvPr/>
        </p:nvSpPr>
        <p:spPr bwMode="auto">
          <a:xfrm flipH="1" flipV="1">
            <a:off x="6925797" y="4251833"/>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5" name="Line 656"/>
          <p:cNvSpPr>
            <a:spLocks noChangeShapeType="1"/>
          </p:cNvSpPr>
          <p:nvPr/>
        </p:nvSpPr>
        <p:spPr bwMode="auto">
          <a:xfrm>
            <a:off x="6925797" y="4251833"/>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6" name="Line 657"/>
          <p:cNvSpPr>
            <a:spLocks noChangeShapeType="1"/>
          </p:cNvSpPr>
          <p:nvPr/>
        </p:nvSpPr>
        <p:spPr bwMode="auto">
          <a:xfrm>
            <a:off x="7230597" y="4323270"/>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7" name="Line 658"/>
          <p:cNvSpPr>
            <a:spLocks noChangeShapeType="1"/>
          </p:cNvSpPr>
          <p:nvPr/>
        </p:nvSpPr>
        <p:spPr bwMode="auto">
          <a:xfrm flipV="1">
            <a:off x="7268697" y="4294695"/>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8" name="Line 659"/>
          <p:cNvSpPr>
            <a:spLocks noChangeShapeType="1"/>
          </p:cNvSpPr>
          <p:nvPr/>
        </p:nvSpPr>
        <p:spPr bwMode="auto">
          <a:xfrm>
            <a:off x="7321084" y="4299458"/>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9" name="Line 660"/>
          <p:cNvSpPr>
            <a:spLocks noChangeShapeType="1"/>
          </p:cNvSpPr>
          <p:nvPr/>
        </p:nvSpPr>
        <p:spPr bwMode="auto">
          <a:xfrm flipH="1">
            <a:off x="7344897" y="4389945"/>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0" name="Line 661"/>
          <p:cNvSpPr>
            <a:spLocks noChangeShapeType="1"/>
          </p:cNvSpPr>
          <p:nvPr/>
        </p:nvSpPr>
        <p:spPr bwMode="auto">
          <a:xfrm flipV="1">
            <a:off x="7344897" y="4289933"/>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1" name="Line 662"/>
          <p:cNvSpPr>
            <a:spLocks noChangeShapeType="1"/>
          </p:cNvSpPr>
          <p:nvPr/>
        </p:nvSpPr>
        <p:spPr bwMode="auto">
          <a:xfrm flipH="1">
            <a:off x="7230597" y="4289933"/>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2" name="Line 663"/>
          <p:cNvSpPr>
            <a:spLocks noChangeShapeType="1"/>
          </p:cNvSpPr>
          <p:nvPr/>
        </p:nvSpPr>
        <p:spPr bwMode="auto">
          <a:xfrm flipH="1" flipV="1">
            <a:off x="7192497" y="4370895"/>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3" name="Line 664"/>
          <p:cNvSpPr>
            <a:spLocks noChangeShapeType="1"/>
          </p:cNvSpPr>
          <p:nvPr/>
        </p:nvSpPr>
        <p:spPr bwMode="auto">
          <a:xfrm>
            <a:off x="7192497" y="4370895"/>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4" name="Line 665"/>
          <p:cNvSpPr>
            <a:spLocks noChangeShapeType="1"/>
          </p:cNvSpPr>
          <p:nvPr/>
        </p:nvSpPr>
        <p:spPr bwMode="auto">
          <a:xfrm flipH="1" flipV="1">
            <a:off x="7259172" y="4304220"/>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5" name="Line 666"/>
          <p:cNvSpPr>
            <a:spLocks noChangeShapeType="1"/>
          </p:cNvSpPr>
          <p:nvPr/>
        </p:nvSpPr>
        <p:spPr bwMode="auto">
          <a:xfrm>
            <a:off x="7259172" y="4304220"/>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6" name="Line 667"/>
          <p:cNvSpPr>
            <a:spLocks noChangeShapeType="1"/>
          </p:cNvSpPr>
          <p:nvPr/>
        </p:nvSpPr>
        <p:spPr bwMode="auto">
          <a:xfrm flipH="1" flipV="1">
            <a:off x="7144872" y="4408995"/>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7" name="Line 668"/>
          <p:cNvSpPr>
            <a:spLocks noChangeShapeType="1"/>
          </p:cNvSpPr>
          <p:nvPr/>
        </p:nvSpPr>
        <p:spPr bwMode="auto">
          <a:xfrm>
            <a:off x="7144872" y="4408995"/>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8" name="Line 669"/>
          <p:cNvSpPr>
            <a:spLocks noChangeShapeType="1"/>
          </p:cNvSpPr>
          <p:nvPr/>
        </p:nvSpPr>
        <p:spPr bwMode="auto">
          <a:xfrm flipH="1" flipV="1">
            <a:off x="7273459" y="4266120"/>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9" name="Line 670"/>
          <p:cNvSpPr>
            <a:spLocks noChangeShapeType="1"/>
          </p:cNvSpPr>
          <p:nvPr/>
        </p:nvSpPr>
        <p:spPr bwMode="auto">
          <a:xfrm>
            <a:off x="7273459" y="4266120"/>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30" name="Text Box 87"/>
          <p:cNvSpPr txBox="1">
            <a:spLocks noChangeArrowheads="1"/>
          </p:cNvSpPr>
          <p:nvPr/>
        </p:nvSpPr>
        <p:spPr bwMode="auto">
          <a:xfrm>
            <a:off x="5366942" y="6550223"/>
            <a:ext cx="3757246" cy="307777"/>
          </a:xfrm>
          <a:prstGeom prst="rect">
            <a:avLst/>
          </a:prstGeom>
          <a:noFill/>
          <a:ln w="9525">
            <a:noFill/>
            <a:miter lim="800000"/>
            <a:headEnd/>
            <a:tailEnd/>
          </a:ln>
          <a:effectLst/>
        </p:spPr>
        <p:txBody>
          <a:bodyPr wrap="none">
            <a:prstTxWarp prst="textNoShape">
              <a:avLst/>
            </a:prstTxWarp>
            <a:spAutoFit/>
          </a:bodyPr>
          <a:lstStyle/>
          <a:p>
            <a:r>
              <a:rPr lang="en-US" sz="1400" dirty="0" smtClean="0"/>
              <a:t>Peirce et al., </a:t>
            </a:r>
            <a:r>
              <a:rPr lang="en-US" sz="1400" i="1" dirty="0" smtClean="0"/>
              <a:t>IBM Journal of Research, </a:t>
            </a:r>
            <a:r>
              <a:rPr lang="en-US" sz="1400" dirty="0" smtClean="0"/>
              <a:t>2006</a:t>
            </a:r>
            <a:endParaRPr lang="en-US" sz="1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l="58649" t="27521" r="8108" b="47830"/>
          <a:stretch>
            <a:fillRect/>
          </a:stretch>
        </p:blipFill>
        <p:spPr bwMode="auto">
          <a:xfrm>
            <a:off x="191685" y="4361323"/>
            <a:ext cx="8382000" cy="2204624"/>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l="51815" t="12190" r="541" b="16952"/>
          <a:stretch>
            <a:fillRect/>
          </a:stretch>
        </p:blipFill>
        <p:spPr bwMode="auto">
          <a:xfrm>
            <a:off x="3389095" y="866486"/>
            <a:ext cx="5452395" cy="2876447"/>
          </a:xfrm>
          <a:prstGeom prst="rect">
            <a:avLst/>
          </a:prstGeom>
          <a:noFill/>
          <a:ln w="9525">
            <a:noFill/>
            <a:miter lim="800000"/>
            <a:headEnd/>
            <a:tailEnd/>
          </a:ln>
          <a:effectLst/>
        </p:spPr>
      </p:pic>
      <p:sp>
        <p:nvSpPr>
          <p:cNvPr id="4" name="TextBox 3"/>
          <p:cNvSpPr txBox="1"/>
          <p:nvPr/>
        </p:nvSpPr>
        <p:spPr>
          <a:xfrm>
            <a:off x="5513699" y="3842512"/>
            <a:ext cx="3429000" cy="307777"/>
          </a:xfrm>
          <a:prstGeom prst="rect">
            <a:avLst/>
          </a:prstGeom>
          <a:noFill/>
        </p:spPr>
        <p:txBody>
          <a:bodyPr wrap="square" rtlCol="0">
            <a:spAutoFit/>
          </a:bodyPr>
          <a:lstStyle/>
          <a:p>
            <a:r>
              <a:rPr lang="en-US" sz="1400" dirty="0" smtClean="0"/>
              <a:t>Lee et al., PLoS Comp. Bio.  2003.</a:t>
            </a:r>
            <a:endParaRPr lang="en-US" sz="1400" dirty="0"/>
          </a:p>
        </p:txBody>
      </p:sp>
      <p:sp>
        <p:nvSpPr>
          <p:cNvPr id="5" name="Rectangle 2"/>
          <p:cNvSpPr>
            <a:spLocks noChangeArrowheads="1"/>
          </p:cNvSpPr>
          <p:nvPr/>
        </p:nvSpPr>
        <p:spPr bwMode="auto">
          <a:xfrm>
            <a:off x="287189" y="1"/>
            <a:ext cx="8624888" cy="778808"/>
          </a:xfrm>
          <a:prstGeom prst="rect">
            <a:avLst/>
          </a:prstGeom>
          <a:noFill/>
          <a:ln w="9525">
            <a:noFill/>
            <a:miter lim="800000"/>
            <a:headEnd/>
            <a:tailEnd/>
          </a:ln>
          <a:effectLst/>
        </p:spPr>
        <p:txBody>
          <a:bodyPr anchor="ctr">
            <a:prstTxWarp prst="textNoShape">
              <a:avLst/>
            </a:prstTxWarp>
          </a:bodyPr>
          <a:lstStyle/>
          <a:p>
            <a:pPr algn="ctr"/>
            <a:r>
              <a:rPr lang="en-US" sz="4000" b="1" dirty="0" smtClean="0">
                <a:solidFill>
                  <a:srgbClr val="0000CC"/>
                </a:solidFill>
              </a:rPr>
              <a:t>Mesendoderm Migration</a:t>
            </a:r>
            <a:endParaRPr lang="en-US" sz="4000" b="1" dirty="0">
              <a:solidFill>
                <a:srgbClr val="0000CC"/>
              </a:solidFill>
            </a:endParaRPr>
          </a:p>
        </p:txBody>
      </p:sp>
      <p:pic>
        <p:nvPicPr>
          <p:cNvPr id="7" name="Picture 198"/>
          <p:cNvPicPr>
            <a:picLocks noChangeAspect="1" noChangeArrowheads="1"/>
          </p:cNvPicPr>
          <p:nvPr/>
        </p:nvPicPr>
        <p:blipFill>
          <a:blip r:embed="rId5"/>
          <a:srcRect/>
          <a:stretch>
            <a:fillRect/>
          </a:stretch>
        </p:blipFill>
        <p:spPr bwMode="auto">
          <a:xfrm rot="16200000">
            <a:off x="241935" y="1636171"/>
            <a:ext cx="2487617" cy="2084220"/>
          </a:xfrm>
          <a:prstGeom prst="rect">
            <a:avLst/>
          </a:prstGeom>
          <a:noFill/>
          <a:ln w="9525">
            <a:noFill/>
            <a:miter lim="800000"/>
            <a:headEnd/>
            <a:tailEnd/>
          </a:ln>
          <a:effectLst/>
        </p:spPr>
      </p:pic>
      <p:sp>
        <p:nvSpPr>
          <p:cNvPr id="8" name="Text Box 261"/>
          <p:cNvSpPr txBox="1">
            <a:spLocks noChangeArrowheads="1"/>
          </p:cNvSpPr>
          <p:nvPr/>
        </p:nvSpPr>
        <p:spPr bwMode="auto">
          <a:xfrm>
            <a:off x="299044" y="1150239"/>
            <a:ext cx="2354263" cy="244475"/>
          </a:xfrm>
          <a:prstGeom prst="rect">
            <a:avLst/>
          </a:prstGeom>
          <a:noFill/>
          <a:ln w="9525">
            <a:noFill/>
            <a:miter lim="800000"/>
            <a:headEnd/>
            <a:tailEnd/>
          </a:ln>
          <a:effectLst/>
        </p:spPr>
        <p:txBody>
          <a:bodyPr wrap="none">
            <a:prstTxWarp prst="textNoShape">
              <a:avLst/>
            </a:prstTxWarp>
            <a:spAutoFit/>
          </a:bodyPr>
          <a:lstStyle/>
          <a:p>
            <a:r>
              <a:rPr lang="en-US" sz="1000" b="1" i="1" dirty="0"/>
              <a:t>Xenopus</a:t>
            </a:r>
            <a:r>
              <a:rPr lang="en-US" sz="1000" b="1" dirty="0"/>
              <a:t> explant, 60x, cad7 staining</a:t>
            </a:r>
          </a:p>
        </p:txBody>
      </p:sp>
      <p:sp>
        <p:nvSpPr>
          <p:cNvPr id="9" name="Text Box 87"/>
          <p:cNvSpPr txBox="1">
            <a:spLocks noChangeArrowheads="1"/>
          </p:cNvSpPr>
          <p:nvPr/>
        </p:nvSpPr>
        <p:spPr bwMode="auto">
          <a:xfrm>
            <a:off x="5366942" y="6550223"/>
            <a:ext cx="3777058" cy="307777"/>
          </a:xfrm>
          <a:prstGeom prst="rect">
            <a:avLst/>
          </a:prstGeom>
          <a:noFill/>
          <a:ln w="9525">
            <a:noFill/>
            <a:miter lim="800000"/>
            <a:headEnd/>
            <a:tailEnd/>
          </a:ln>
          <a:effectLst/>
        </p:spPr>
        <p:txBody>
          <a:bodyPr wrap="none">
            <a:prstTxWarp prst="textNoShape">
              <a:avLst/>
            </a:prstTxWarp>
            <a:spAutoFit/>
          </a:bodyPr>
          <a:lstStyle/>
          <a:p>
            <a:r>
              <a:rPr lang="en-US" sz="1400" dirty="0" smtClean="0"/>
              <a:t>Robertson et al., </a:t>
            </a:r>
            <a:r>
              <a:rPr lang="en-US" sz="1400" i="1" dirty="0" smtClean="0"/>
              <a:t>BMC Systems Biology, </a:t>
            </a:r>
            <a:r>
              <a:rPr lang="en-US" sz="1400" dirty="0" smtClean="0"/>
              <a:t>2007</a:t>
            </a:r>
            <a:endParaRPr lang="en-US" sz="14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1150" y="134938"/>
            <a:ext cx="8624888" cy="1143000"/>
          </a:xfrm>
          <a:prstGeom prst="rect">
            <a:avLst/>
          </a:prstGeom>
          <a:noFill/>
          <a:ln w="9525">
            <a:noFill/>
            <a:miter lim="800000"/>
            <a:headEnd/>
            <a:tailEnd/>
          </a:ln>
          <a:effectLst/>
        </p:spPr>
        <p:txBody>
          <a:bodyPr anchor="ctr">
            <a:prstTxWarp prst="textNoShape">
              <a:avLst/>
            </a:prstTxWarp>
          </a:bodyPr>
          <a:lstStyle/>
          <a:p>
            <a:pPr algn="ctr"/>
            <a:r>
              <a:rPr lang="en-US" sz="4000" b="1" dirty="0" smtClean="0">
                <a:solidFill>
                  <a:srgbClr val="0000CC"/>
                </a:solidFill>
              </a:rPr>
              <a:t>Combining </a:t>
            </a:r>
            <a:r>
              <a:rPr lang="en-US" sz="4000" b="1" dirty="0">
                <a:solidFill>
                  <a:srgbClr val="0000CC"/>
                </a:solidFill>
              </a:rPr>
              <a:t>ABM with</a:t>
            </a:r>
            <a:r>
              <a:rPr lang="en-US" sz="4000" b="1" dirty="0" smtClean="0">
                <a:solidFill>
                  <a:srgbClr val="0000CC"/>
                </a:solidFill>
              </a:rPr>
              <a:t> Models at other Scales?</a:t>
            </a:r>
            <a:endParaRPr lang="en-US" sz="4000" b="1" dirty="0">
              <a:solidFill>
                <a:srgbClr val="0000CC"/>
              </a:solidFill>
            </a:endParaRPr>
          </a:p>
        </p:txBody>
      </p:sp>
      <p:sp>
        <p:nvSpPr>
          <p:cNvPr id="3" name="Freeform 18"/>
          <p:cNvSpPr>
            <a:spLocks/>
          </p:cNvSpPr>
          <p:nvPr/>
        </p:nvSpPr>
        <p:spPr bwMode="auto">
          <a:xfrm>
            <a:off x="172020" y="2707160"/>
            <a:ext cx="2971800" cy="2438400"/>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4" name="Text Box 22"/>
          <p:cNvSpPr txBox="1">
            <a:spLocks noChangeArrowheads="1"/>
          </p:cNvSpPr>
          <p:nvPr/>
        </p:nvSpPr>
        <p:spPr bwMode="auto">
          <a:xfrm>
            <a:off x="629220" y="2249960"/>
            <a:ext cx="2514600"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800" dirty="0"/>
              <a:t>Intracellular Network</a:t>
            </a:r>
          </a:p>
        </p:txBody>
      </p:sp>
      <p:sp>
        <p:nvSpPr>
          <p:cNvPr id="5" name="Text Box 23"/>
          <p:cNvSpPr txBox="1">
            <a:spLocks noChangeArrowheads="1"/>
          </p:cNvSpPr>
          <p:nvPr/>
        </p:nvSpPr>
        <p:spPr bwMode="auto">
          <a:xfrm>
            <a:off x="3330338" y="2256876"/>
            <a:ext cx="2514600" cy="3667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800" dirty="0"/>
              <a:t>Multi-</a:t>
            </a:r>
            <a:r>
              <a:rPr lang="en-US" sz="1800" dirty="0" smtClean="0"/>
              <a:t>cellular</a:t>
            </a:r>
            <a:endParaRPr lang="en-US" sz="1800" dirty="0"/>
          </a:p>
        </p:txBody>
      </p:sp>
      <p:sp>
        <p:nvSpPr>
          <p:cNvPr id="6" name="Line 20"/>
          <p:cNvSpPr>
            <a:spLocks noChangeShapeType="1"/>
          </p:cNvSpPr>
          <p:nvPr/>
        </p:nvSpPr>
        <p:spPr bwMode="auto">
          <a:xfrm>
            <a:off x="1837307" y="2738910"/>
            <a:ext cx="2259971" cy="867568"/>
          </a:xfrm>
          <a:prstGeom prst="line">
            <a:avLst/>
          </a:prstGeom>
          <a:noFill/>
          <a:ln w="19050">
            <a:solidFill>
              <a:schemeClr val="tx1"/>
            </a:solidFill>
            <a:prstDash val="dash"/>
            <a:round/>
            <a:headEnd/>
            <a:tailEnd/>
          </a:ln>
          <a:effectLst/>
        </p:spPr>
        <p:txBody>
          <a:bodyPr>
            <a:prstTxWarp prst="textNoShape">
              <a:avLst/>
            </a:prstTxWarp>
          </a:bodyPr>
          <a:lstStyle/>
          <a:p>
            <a:endParaRPr lang="en-US" dirty="0"/>
          </a:p>
        </p:txBody>
      </p:sp>
      <p:sp>
        <p:nvSpPr>
          <p:cNvPr id="7" name="Line 21"/>
          <p:cNvSpPr>
            <a:spLocks noChangeShapeType="1"/>
          </p:cNvSpPr>
          <p:nvPr/>
        </p:nvSpPr>
        <p:spPr bwMode="auto">
          <a:xfrm flipV="1">
            <a:off x="2458021" y="3870074"/>
            <a:ext cx="1711140" cy="1123085"/>
          </a:xfrm>
          <a:prstGeom prst="line">
            <a:avLst/>
          </a:prstGeom>
          <a:noFill/>
          <a:ln w="19050">
            <a:solidFill>
              <a:schemeClr val="tx1"/>
            </a:solidFill>
            <a:prstDash val="dash"/>
            <a:round/>
            <a:headEnd/>
            <a:tailEnd/>
          </a:ln>
          <a:effectLst/>
        </p:spPr>
        <p:txBody>
          <a:bodyPr>
            <a:prstTxWarp prst="textNoShape">
              <a:avLst/>
            </a:prstTxWarp>
          </a:bodyPr>
          <a:lstStyle/>
          <a:p>
            <a:endParaRPr lang="en-US" dirty="0"/>
          </a:p>
        </p:txBody>
      </p:sp>
      <p:sp>
        <p:nvSpPr>
          <p:cNvPr id="8" name="Oval 210"/>
          <p:cNvSpPr>
            <a:spLocks noChangeArrowheads="1"/>
          </p:cNvSpPr>
          <p:nvPr/>
        </p:nvSpPr>
        <p:spPr bwMode="auto">
          <a:xfrm>
            <a:off x="745107" y="34834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9" name="Oval 211"/>
          <p:cNvSpPr>
            <a:spLocks noChangeArrowheads="1"/>
          </p:cNvSpPr>
          <p:nvPr/>
        </p:nvSpPr>
        <p:spPr bwMode="auto">
          <a:xfrm>
            <a:off x="897507" y="38644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0" name="Oval 212"/>
          <p:cNvSpPr>
            <a:spLocks noChangeArrowheads="1"/>
          </p:cNvSpPr>
          <p:nvPr/>
        </p:nvSpPr>
        <p:spPr bwMode="auto">
          <a:xfrm>
            <a:off x="1278507" y="40168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1" name="Oval 213"/>
          <p:cNvSpPr>
            <a:spLocks noChangeArrowheads="1"/>
          </p:cNvSpPr>
          <p:nvPr/>
        </p:nvSpPr>
        <p:spPr bwMode="auto">
          <a:xfrm>
            <a:off x="1430907" y="37120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2" name="Oval 214"/>
          <p:cNvSpPr>
            <a:spLocks noChangeArrowheads="1"/>
          </p:cNvSpPr>
          <p:nvPr/>
        </p:nvSpPr>
        <p:spPr bwMode="auto">
          <a:xfrm>
            <a:off x="1583307" y="44740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3" name="Oval 215"/>
          <p:cNvSpPr>
            <a:spLocks noChangeArrowheads="1"/>
          </p:cNvSpPr>
          <p:nvPr/>
        </p:nvSpPr>
        <p:spPr bwMode="auto">
          <a:xfrm>
            <a:off x="973707" y="43978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4" name="Oval 216"/>
          <p:cNvSpPr>
            <a:spLocks noChangeArrowheads="1"/>
          </p:cNvSpPr>
          <p:nvPr/>
        </p:nvSpPr>
        <p:spPr bwMode="auto">
          <a:xfrm>
            <a:off x="745107" y="41692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5" name="Oval 217"/>
          <p:cNvSpPr>
            <a:spLocks noChangeArrowheads="1"/>
          </p:cNvSpPr>
          <p:nvPr/>
        </p:nvSpPr>
        <p:spPr bwMode="auto">
          <a:xfrm>
            <a:off x="1126107" y="33310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6" name="Oval 218"/>
          <p:cNvSpPr>
            <a:spLocks noChangeArrowheads="1"/>
          </p:cNvSpPr>
          <p:nvPr/>
        </p:nvSpPr>
        <p:spPr bwMode="auto">
          <a:xfrm>
            <a:off x="440307" y="37120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7" name="Oval 220"/>
          <p:cNvSpPr>
            <a:spLocks noChangeArrowheads="1"/>
          </p:cNvSpPr>
          <p:nvPr/>
        </p:nvSpPr>
        <p:spPr bwMode="auto">
          <a:xfrm>
            <a:off x="516507" y="44740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8" name="Oval 222"/>
          <p:cNvSpPr>
            <a:spLocks noChangeArrowheads="1"/>
          </p:cNvSpPr>
          <p:nvPr/>
        </p:nvSpPr>
        <p:spPr bwMode="auto">
          <a:xfrm>
            <a:off x="1126107" y="36358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19" name="Oval 223"/>
          <p:cNvSpPr>
            <a:spLocks noChangeArrowheads="1"/>
          </p:cNvSpPr>
          <p:nvPr/>
        </p:nvSpPr>
        <p:spPr bwMode="auto">
          <a:xfrm>
            <a:off x="1354707" y="4682010"/>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20" name="Line 225"/>
          <p:cNvSpPr>
            <a:spLocks noChangeShapeType="1"/>
          </p:cNvSpPr>
          <p:nvPr/>
        </p:nvSpPr>
        <p:spPr bwMode="auto">
          <a:xfrm flipV="1">
            <a:off x="891157" y="3429472"/>
            <a:ext cx="236538" cy="96838"/>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1" name="Line 226"/>
          <p:cNvSpPr>
            <a:spLocks noChangeShapeType="1"/>
          </p:cNvSpPr>
          <p:nvPr/>
        </p:nvSpPr>
        <p:spPr bwMode="auto">
          <a:xfrm>
            <a:off x="880045" y="3632672"/>
            <a:ext cx="398462" cy="376238"/>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2" name="Line 227"/>
          <p:cNvSpPr>
            <a:spLocks noChangeShapeType="1"/>
          </p:cNvSpPr>
          <p:nvPr/>
        </p:nvSpPr>
        <p:spPr bwMode="auto">
          <a:xfrm>
            <a:off x="1203895" y="3481860"/>
            <a:ext cx="0" cy="13017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3" name="Line 228"/>
          <p:cNvSpPr>
            <a:spLocks noChangeShapeType="1"/>
          </p:cNvSpPr>
          <p:nvPr/>
        </p:nvSpPr>
        <p:spPr bwMode="auto">
          <a:xfrm>
            <a:off x="1267395" y="3719985"/>
            <a:ext cx="150812" cy="5238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4" name="Line 229"/>
          <p:cNvSpPr>
            <a:spLocks noChangeShapeType="1"/>
          </p:cNvSpPr>
          <p:nvPr/>
        </p:nvSpPr>
        <p:spPr bwMode="auto">
          <a:xfrm>
            <a:off x="1507107" y="3864447"/>
            <a:ext cx="127000" cy="59690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5" name="Line 230"/>
          <p:cNvSpPr>
            <a:spLocks noChangeShapeType="1"/>
          </p:cNvSpPr>
          <p:nvPr/>
        </p:nvSpPr>
        <p:spPr bwMode="auto">
          <a:xfrm flipH="1">
            <a:off x="1386457" y="3837460"/>
            <a:ext cx="63500" cy="17145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6" name="Line 231"/>
          <p:cNvSpPr>
            <a:spLocks noChangeShapeType="1"/>
          </p:cNvSpPr>
          <p:nvPr/>
        </p:nvSpPr>
        <p:spPr bwMode="auto">
          <a:xfrm flipH="1">
            <a:off x="1440432" y="3869210"/>
            <a:ext cx="42863" cy="8080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7" name="Line 232"/>
          <p:cNvSpPr>
            <a:spLocks noChangeShapeType="1"/>
          </p:cNvSpPr>
          <p:nvPr/>
        </p:nvSpPr>
        <p:spPr bwMode="auto">
          <a:xfrm flipH="1" flipV="1">
            <a:off x="1041970" y="3999385"/>
            <a:ext cx="279400" cy="150812"/>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8" name="Line 233"/>
          <p:cNvSpPr>
            <a:spLocks noChangeShapeType="1"/>
          </p:cNvSpPr>
          <p:nvPr/>
        </p:nvSpPr>
        <p:spPr bwMode="auto">
          <a:xfrm flipH="1">
            <a:off x="1107057" y="4159722"/>
            <a:ext cx="203200" cy="227013"/>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29" name="Line 234"/>
          <p:cNvSpPr>
            <a:spLocks noChangeShapeType="1"/>
          </p:cNvSpPr>
          <p:nvPr/>
        </p:nvSpPr>
        <p:spPr bwMode="auto">
          <a:xfrm flipV="1">
            <a:off x="848295" y="4020022"/>
            <a:ext cx="65087" cy="13017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0" name="Line 235"/>
          <p:cNvSpPr>
            <a:spLocks noChangeShapeType="1"/>
          </p:cNvSpPr>
          <p:nvPr/>
        </p:nvSpPr>
        <p:spPr bwMode="auto">
          <a:xfrm flipH="1" flipV="1">
            <a:off x="880045" y="4310535"/>
            <a:ext cx="107950" cy="968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1" name="Line 236"/>
          <p:cNvSpPr>
            <a:spLocks noChangeShapeType="1"/>
          </p:cNvSpPr>
          <p:nvPr/>
        </p:nvSpPr>
        <p:spPr bwMode="auto">
          <a:xfrm flipH="1">
            <a:off x="665732" y="4504210"/>
            <a:ext cx="322263" cy="333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2" name="Line 239"/>
          <p:cNvSpPr>
            <a:spLocks noChangeShapeType="1"/>
          </p:cNvSpPr>
          <p:nvPr/>
        </p:nvSpPr>
        <p:spPr bwMode="auto">
          <a:xfrm>
            <a:off x="610170" y="3843810"/>
            <a:ext cx="269875" cy="587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3" name="Line 240"/>
          <p:cNvSpPr>
            <a:spLocks noChangeShapeType="1"/>
          </p:cNvSpPr>
          <p:nvPr/>
        </p:nvSpPr>
        <p:spPr bwMode="auto">
          <a:xfrm flipH="1">
            <a:off x="622870" y="4310535"/>
            <a:ext cx="160337" cy="1619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4" name="Line 241"/>
          <p:cNvSpPr>
            <a:spLocks noChangeShapeType="1"/>
          </p:cNvSpPr>
          <p:nvPr/>
        </p:nvSpPr>
        <p:spPr bwMode="auto">
          <a:xfrm>
            <a:off x="632395" y="4601047"/>
            <a:ext cx="688975" cy="1238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35" name="Oval 242"/>
          <p:cNvSpPr>
            <a:spLocks noChangeArrowheads="1"/>
          </p:cNvSpPr>
          <p:nvPr/>
        </p:nvSpPr>
        <p:spPr bwMode="auto">
          <a:xfrm>
            <a:off x="2116707" y="34072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36" name="Oval 243"/>
          <p:cNvSpPr>
            <a:spLocks noChangeArrowheads="1"/>
          </p:cNvSpPr>
          <p:nvPr/>
        </p:nvSpPr>
        <p:spPr bwMode="auto">
          <a:xfrm>
            <a:off x="2269107" y="37882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37" name="Oval 244"/>
          <p:cNvSpPr>
            <a:spLocks noChangeArrowheads="1"/>
          </p:cNvSpPr>
          <p:nvPr/>
        </p:nvSpPr>
        <p:spPr bwMode="auto">
          <a:xfrm>
            <a:off x="2650107" y="39406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38" name="Oval 245"/>
          <p:cNvSpPr>
            <a:spLocks noChangeArrowheads="1"/>
          </p:cNvSpPr>
          <p:nvPr/>
        </p:nvSpPr>
        <p:spPr bwMode="auto">
          <a:xfrm>
            <a:off x="2802507" y="36358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39" name="Oval 247"/>
          <p:cNvSpPr>
            <a:spLocks noChangeArrowheads="1"/>
          </p:cNvSpPr>
          <p:nvPr/>
        </p:nvSpPr>
        <p:spPr bwMode="auto">
          <a:xfrm>
            <a:off x="2345307" y="43216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0" name="Oval 248"/>
          <p:cNvSpPr>
            <a:spLocks noChangeArrowheads="1"/>
          </p:cNvSpPr>
          <p:nvPr/>
        </p:nvSpPr>
        <p:spPr bwMode="auto">
          <a:xfrm>
            <a:off x="2116707" y="40930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1" name="Oval 249"/>
          <p:cNvSpPr>
            <a:spLocks noChangeArrowheads="1"/>
          </p:cNvSpPr>
          <p:nvPr/>
        </p:nvSpPr>
        <p:spPr bwMode="auto">
          <a:xfrm>
            <a:off x="2497707" y="32548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2" name="Oval 250"/>
          <p:cNvSpPr>
            <a:spLocks noChangeArrowheads="1"/>
          </p:cNvSpPr>
          <p:nvPr/>
        </p:nvSpPr>
        <p:spPr bwMode="auto">
          <a:xfrm>
            <a:off x="1811907" y="36358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3" name="Oval 251"/>
          <p:cNvSpPr>
            <a:spLocks noChangeArrowheads="1"/>
          </p:cNvSpPr>
          <p:nvPr/>
        </p:nvSpPr>
        <p:spPr bwMode="auto">
          <a:xfrm>
            <a:off x="1659507" y="40930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4" name="Oval 252"/>
          <p:cNvSpPr>
            <a:spLocks noChangeArrowheads="1"/>
          </p:cNvSpPr>
          <p:nvPr/>
        </p:nvSpPr>
        <p:spPr bwMode="auto">
          <a:xfrm>
            <a:off x="1888107" y="43978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5" name="Oval 253"/>
          <p:cNvSpPr>
            <a:spLocks noChangeArrowheads="1"/>
          </p:cNvSpPr>
          <p:nvPr/>
        </p:nvSpPr>
        <p:spPr bwMode="auto">
          <a:xfrm>
            <a:off x="1910332" y="3167535"/>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6" name="Oval 254"/>
          <p:cNvSpPr>
            <a:spLocks noChangeArrowheads="1"/>
          </p:cNvSpPr>
          <p:nvPr/>
        </p:nvSpPr>
        <p:spPr bwMode="auto">
          <a:xfrm>
            <a:off x="2497707" y="355964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7" name="Oval 255"/>
          <p:cNvSpPr>
            <a:spLocks noChangeArrowheads="1"/>
          </p:cNvSpPr>
          <p:nvPr/>
        </p:nvSpPr>
        <p:spPr bwMode="auto">
          <a:xfrm>
            <a:off x="2650107" y="4556597"/>
            <a:ext cx="152400" cy="152400"/>
          </a:xfrm>
          <a:prstGeom prst="ellipse">
            <a:avLst/>
          </a:prstGeom>
          <a:solidFill>
            <a:schemeClr val="folHlink"/>
          </a:solidFill>
          <a:ln w="9525">
            <a:solidFill>
              <a:schemeClr val="tx1"/>
            </a:solidFill>
            <a:round/>
            <a:headEnd/>
            <a:tailEnd/>
          </a:ln>
          <a:effectLst/>
        </p:spPr>
        <p:txBody>
          <a:bodyPr wrap="none" anchor="ctr">
            <a:prstTxWarp prst="textNoShape">
              <a:avLst/>
            </a:prstTxWarp>
          </a:bodyPr>
          <a:lstStyle/>
          <a:p>
            <a:endParaRPr lang="en-US" dirty="0"/>
          </a:p>
        </p:txBody>
      </p:sp>
      <p:sp>
        <p:nvSpPr>
          <p:cNvPr id="48" name="Line 256"/>
          <p:cNvSpPr>
            <a:spLocks noChangeShapeType="1"/>
          </p:cNvSpPr>
          <p:nvPr/>
        </p:nvSpPr>
        <p:spPr bwMode="auto">
          <a:xfrm>
            <a:off x="2062732" y="3299297"/>
            <a:ext cx="82550" cy="106363"/>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49" name="Line 257"/>
          <p:cNvSpPr>
            <a:spLocks noChangeShapeType="1"/>
          </p:cNvSpPr>
          <p:nvPr/>
        </p:nvSpPr>
        <p:spPr bwMode="auto">
          <a:xfrm flipV="1">
            <a:off x="2262757" y="3353272"/>
            <a:ext cx="236538" cy="96838"/>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0" name="Line 258"/>
          <p:cNvSpPr>
            <a:spLocks noChangeShapeType="1"/>
          </p:cNvSpPr>
          <p:nvPr/>
        </p:nvSpPr>
        <p:spPr bwMode="auto">
          <a:xfrm>
            <a:off x="2251645" y="3556472"/>
            <a:ext cx="398462" cy="376238"/>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1" name="Line 259"/>
          <p:cNvSpPr>
            <a:spLocks noChangeShapeType="1"/>
          </p:cNvSpPr>
          <p:nvPr/>
        </p:nvSpPr>
        <p:spPr bwMode="auto">
          <a:xfrm>
            <a:off x="2575495" y="3405660"/>
            <a:ext cx="0" cy="13017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2" name="Line 260"/>
          <p:cNvSpPr>
            <a:spLocks noChangeShapeType="1"/>
          </p:cNvSpPr>
          <p:nvPr/>
        </p:nvSpPr>
        <p:spPr bwMode="auto">
          <a:xfrm>
            <a:off x="2638995" y="3643785"/>
            <a:ext cx="150812" cy="5238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3" name="Line 262"/>
          <p:cNvSpPr>
            <a:spLocks noChangeShapeType="1"/>
          </p:cNvSpPr>
          <p:nvPr/>
        </p:nvSpPr>
        <p:spPr bwMode="auto">
          <a:xfrm flipH="1">
            <a:off x="2758057" y="3761260"/>
            <a:ext cx="63500" cy="17145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4" name="Line 263"/>
          <p:cNvSpPr>
            <a:spLocks noChangeShapeType="1"/>
          </p:cNvSpPr>
          <p:nvPr/>
        </p:nvSpPr>
        <p:spPr bwMode="auto">
          <a:xfrm flipH="1">
            <a:off x="2742182" y="3793010"/>
            <a:ext cx="112713" cy="7588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5" name="Line 264"/>
          <p:cNvSpPr>
            <a:spLocks noChangeShapeType="1"/>
          </p:cNvSpPr>
          <p:nvPr/>
        </p:nvSpPr>
        <p:spPr bwMode="auto">
          <a:xfrm flipH="1" flipV="1">
            <a:off x="2413570" y="3923185"/>
            <a:ext cx="279400" cy="150812"/>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6" name="Line 265"/>
          <p:cNvSpPr>
            <a:spLocks noChangeShapeType="1"/>
          </p:cNvSpPr>
          <p:nvPr/>
        </p:nvSpPr>
        <p:spPr bwMode="auto">
          <a:xfrm flipH="1">
            <a:off x="2478657" y="4083522"/>
            <a:ext cx="203200" cy="227013"/>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7" name="Line 266"/>
          <p:cNvSpPr>
            <a:spLocks noChangeShapeType="1"/>
          </p:cNvSpPr>
          <p:nvPr/>
        </p:nvSpPr>
        <p:spPr bwMode="auto">
          <a:xfrm flipV="1">
            <a:off x="2219895" y="3943822"/>
            <a:ext cx="65087" cy="13017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8" name="Line 267"/>
          <p:cNvSpPr>
            <a:spLocks noChangeShapeType="1"/>
          </p:cNvSpPr>
          <p:nvPr/>
        </p:nvSpPr>
        <p:spPr bwMode="auto">
          <a:xfrm flipH="1" flipV="1">
            <a:off x="2251645" y="4234335"/>
            <a:ext cx="107950" cy="968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59" name="Line 268"/>
          <p:cNvSpPr>
            <a:spLocks noChangeShapeType="1"/>
          </p:cNvSpPr>
          <p:nvPr/>
        </p:nvSpPr>
        <p:spPr bwMode="auto">
          <a:xfrm flipH="1">
            <a:off x="2037332" y="4428010"/>
            <a:ext cx="322263" cy="333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0" name="Line 269"/>
          <p:cNvSpPr>
            <a:spLocks noChangeShapeType="1"/>
          </p:cNvSpPr>
          <p:nvPr/>
        </p:nvSpPr>
        <p:spPr bwMode="auto">
          <a:xfrm flipH="1">
            <a:off x="1897632" y="3308822"/>
            <a:ext cx="63500" cy="32385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1" name="Line 270"/>
          <p:cNvSpPr>
            <a:spLocks noChangeShapeType="1"/>
          </p:cNvSpPr>
          <p:nvPr/>
        </p:nvSpPr>
        <p:spPr bwMode="auto">
          <a:xfrm flipH="1">
            <a:off x="1810320" y="3869210"/>
            <a:ext cx="452437" cy="2365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2" name="Line 271"/>
          <p:cNvSpPr>
            <a:spLocks noChangeShapeType="1"/>
          </p:cNvSpPr>
          <p:nvPr/>
        </p:nvSpPr>
        <p:spPr bwMode="auto">
          <a:xfrm>
            <a:off x="1981770" y="3767610"/>
            <a:ext cx="269875" cy="587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3" name="Line 272"/>
          <p:cNvSpPr>
            <a:spLocks noChangeShapeType="1"/>
          </p:cNvSpPr>
          <p:nvPr/>
        </p:nvSpPr>
        <p:spPr bwMode="auto">
          <a:xfrm flipH="1">
            <a:off x="1994470" y="4234335"/>
            <a:ext cx="160337" cy="1619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4" name="Line 273"/>
          <p:cNvSpPr>
            <a:spLocks noChangeShapeType="1"/>
          </p:cNvSpPr>
          <p:nvPr/>
        </p:nvSpPr>
        <p:spPr bwMode="auto">
          <a:xfrm>
            <a:off x="2003995" y="4524847"/>
            <a:ext cx="646112" cy="1619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5" name="Line 274"/>
          <p:cNvSpPr>
            <a:spLocks noChangeShapeType="1"/>
          </p:cNvSpPr>
          <p:nvPr/>
        </p:nvSpPr>
        <p:spPr bwMode="auto">
          <a:xfrm flipH="1" flipV="1">
            <a:off x="1580132" y="3805710"/>
            <a:ext cx="688975" cy="58737"/>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6" name="Line 275"/>
          <p:cNvSpPr>
            <a:spLocks noChangeShapeType="1"/>
          </p:cNvSpPr>
          <p:nvPr/>
        </p:nvSpPr>
        <p:spPr bwMode="auto">
          <a:xfrm flipH="1">
            <a:off x="1278507" y="3245322"/>
            <a:ext cx="623888" cy="119063"/>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7" name="Line 276"/>
          <p:cNvSpPr>
            <a:spLocks noChangeShapeType="1"/>
          </p:cNvSpPr>
          <p:nvPr/>
        </p:nvSpPr>
        <p:spPr bwMode="auto">
          <a:xfrm>
            <a:off x="1256282" y="3450110"/>
            <a:ext cx="560388" cy="225425"/>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8" name="Line 277"/>
          <p:cNvSpPr>
            <a:spLocks noChangeShapeType="1"/>
          </p:cNvSpPr>
          <p:nvPr/>
        </p:nvSpPr>
        <p:spPr bwMode="auto">
          <a:xfrm>
            <a:off x="1773807" y="4235922"/>
            <a:ext cx="106363" cy="150813"/>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69" name="Line 278"/>
          <p:cNvSpPr>
            <a:spLocks noChangeShapeType="1"/>
          </p:cNvSpPr>
          <p:nvPr/>
        </p:nvSpPr>
        <p:spPr bwMode="auto">
          <a:xfrm>
            <a:off x="1697607" y="4612160"/>
            <a:ext cx="925513" cy="107950"/>
          </a:xfrm>
          <a:prstGeom prst="line">
            <a:avLst/>
          </a:prstGeom>
          <a:noFill/>
          <a:ln w="9525">
            <a:solidFill>
              <a:schemeClr val="tx1"/>
            </a:solidFill>
            <a:round/>
            <a:headEnd/>
            <a:tailEnd type="triangle" w="med" len="med"/>
          </a:ln>
          <a:effectLst/>
        </p:spPr>
        <p:txBody>
          <a:bodyPr>
            <a:prstTxWarp prst="textNoShape">
              <a:avLst/>
            </a:prstTxWarp>
          </a:bodyPr>
          <a:lstStyle/>
          <a:p>
            <a:endParaRPr lang="en-US" dirty="0"/>
          </a:p>
        </p:txBody>
      </p:sp>
      <p:sp>
        <p:nvSpPr>
          <p:cNvPr id="70" name="Freeform 279"/>
          <p:cNvSpPr>
            <a:spLocks/>
          </p:cNvSpPr>
          <p:nvPr/>
        </p:nvSpPr>
        <p:spPr bwMode="auto">
          <a:xfrm>
            <a:off x="3860268" y="3092204"/>
            <a:ext cx="400050" cy="309563"/>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1" name="Freeform 280"/>
          <p:cNvSpPr>
            <a:spLocks/>
          </p:cNvSpPr>
          <p:nvPr/>
        </p:nvSpPr>
        <p:spPr bwMode="auto">
          <a:xfrm>
            <a:off x="4211105" y="3108079"/>
            <a:ext cx="400050" cy="309563"/>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2" name="Freeform 281"/>
          <p:cNvSpPr>
            <a:spLocks/>
          </p:cNvSpPr>
          <p:nvPr/>
        </p:nvSpPr>
        <p:spPr bwMode="auto">
          <a:xfrm>
            <a:off x="4573055" y="3066804"/>
            <a:ext cx="400050" cy="309563"/>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3" name="Freeform 282"/>
          <p:cNvSpPr>
            <a:spLocks/>
          </p:cNvSpPr>
          <p:nvPr/>
        </p:nvSpPr>
        <p:spPr bwMode="auto">
          <a:xfrm>
            <a:off x="4923893" y="3082679"/>
            <a:ext cx="400050" cy="309563"/>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4" name="Freeform 283"/>
          <p:cNvSpPr>
            <a:spLocks/>
          </p:cNvSpPr>
          <p:nvPr/>
        </p:nvSpPr>
        <p:spPr bwMode="auto">
          <a:xfrm>
            <a:off x="4003143" y="3347792"/>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5" name="Freeform 284"/>
          <p:cNvSpPr>
            <a:spLocks/>
          </p:cNvSpPr>
          <p:nvPr/>
        </p:nvSpPr>
        <p:spPr bwMode="auto">
          <a:xfrm>
            <a:off x="4353980" y="3363667"/>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6" name="Freeform 285"/>
          <p:cNvSpPr>
            <a:spLocks/>
          </p:cNvSpPr>
          <p:nvPr/>
        </p:nvSpPr>
        <p:spPr bwMode="auto">
          <a:xfrm>
            <a:off x="4715930" y="3322392"/>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7" name="Freeform 286"/>
          <p:cNvSpPr>
            <a:spLocks/>
          </p:cNvSpPr>
          <p:nvPr/>
        </p:nvSpPr>
        <p:spPr bwMode="auto">
          <a:xfrm>
            <a:off x="5066768" y="3338267"/>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8" name="Freeform 287"/>
          <p:cNvSpPr>
            <a:spLocks/>
          </p:cNvSpPr>
          <p:nvPr/>
        </p:nvSpPr>
        <p:spPr bwMode="auto">
          <a:xfrm>
            <a:off x="3834868" y="3598617"/>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79" name="Freeform 288"/>
          <p:cNvSpPr>
            <a:spLocks/>
          </p:cNvSpPr>
          <p:nvPr/>
        </p:nvSpPr>
        <p:spPr bwMode="auto">
          <a:xfrm>
            <a:off x="4185705" y="3614492"/>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0" name="Freeform 289"/>
          <p:cNvSpPr>
            <a:spLocks/>
          </p:cNvSpPr>
          <p:nvPr/>
        </p:nvSpPr>
        <p:spPr bwMode="auto">
          <a:xfrm>
            <a:off x="4547655" y="3573217"/>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1" name="Freeform 290"/>
          <p:cNvSpPr>
            <a:spLocks/>
          </p:cNvSpPr>
          <p:nvPr/>
        </p:nvSpPr>
        <p:spPr bwMode="auto">
          <a:xfrm>
            <a:off x="4898493" y="3589092"/>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2" name="Freeform 291"/>
          <p:cNvSpPr>
            <a:spLocks/>
          </p:cNvSpPr>
          <p:nvPr/>
        </p:nvSpPr>
        <p:spPr bwMode="auto">
          <a:xfrm>
            <a:off x="4028543" y="3865317"/>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3" name="Freeform 292"/>
          <p:cNvSpPr>
            <a:spLocks/>
          </p:cNvSpPr>
          <p:nvPr/>
        </p:nvSpPr>
        <p:spPr bwMode="auto">
          <a:xfrm>
            <a:off x="4379380" y="3881192"/>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4" name="Freeform 293"/>
          <p:cNvSpPr>
            <a:spLocks/>
          </p:cNvSpPr>
          <p:nvPr/>
        </p:nvSpPr>
        <p:spPr bwMode="auto">
          <a:xfrm>
            <a:off x="4741330" y="3839917"/>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5" name="Freeform 294"/>
          <p:cNvSpPr>
            <a:spLocks/>
          </p:cNvSpPr>
          <p:nvPr/>
        </p:nvSpPr>
        <p:spPr bwMode="auto">
          <a:xfrm>
            <a:off x="5092168" y="3855792"/>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6" name="Freeform 295"/>
          <p:cNvSpPr>
            <a:spLocks/>
          </p:cNvSpPr>
          <p:nvPr/>
        </p:nvSpPr>
        <p:spPr bwMode="auto">
          <a:xfrm>
            <a:off x="3826930" y="4132017"/>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7" name="Freeform 296"/>
          <p:cNvSpPr>
            <a:spLocks/>
          </p:cNvSpPr>
          <p:nvPr/>
        </p:nvSpPr>
        <p:spPr bwMode="auto">
          <a:xfrm>
            <a:off x="4177768" y="4147892"/>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8" name="Freeform 297"/>
          <p:cNvSpPr>
            <a:spLocks/>
          </p:cNvSpPr>
          <p:nvPr/>
        </p:nvSpPr>
        <p:spPr bwMode="auto">
          <a:xfrm>
            <a:off x="4539718" y="4106617"/>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89" name="Freeform 298"/>
          <p:cNvSpPr>
            <a:spLocks/>
          </p:cNvSpPr>
          <p:nvPr/>
        </p:nvSpPr>
        <p:spPr bwMode="auto">
          <a:xfrm>
            <a:off x="4890555" y="4122492"/>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90" name="Freeform 300"/>
          <p:cNvSpPr>
            <a:spLocks/>
          </p:cNvSpPr>
          <p:nvPr/>
        </p:nvSpPr>
        <p:spPr bwMode="auto">
          <a:xfrm>
            <a:off x="4011080" y="4398717"/>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91" name="Freeform 301"/>
          <p:cNvSpPr>
            <a:spLocks/>
          </p:cNvSpPr>
          <p:nvPr/>
        </p:nvSpPr>
        <p:spPr bwMode="auto">
          <a:xfrm>
            <a:off x="4361918" y="4414592"/>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92" name="Freeform 302"/>
          <p:cNvSpPr>
            <a:spLocks/>
          </p:cNvSpPr>
          <p:nvPr/>
        </p:nvSpPr>
        <p:spPr bwMode="auto">
          <a:xfrm>
            <a:off x="4723868" y="4373317"/>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93" name="Freeform 303"/>
          <p:cNvSpPr>
            <a:spLocks/>
          </p:cNvSpPr>
          <p:nvPr/>
        </p:nvSpPr>
        <p:spPr bwMode="auto">
          <a:xfrm>
            <a:off x="5074705" y="4389192"/>
            <a:ext cx="400050" cy="309562"/>
          </a:xfrm>
          <a:custGeom>
            <a:avLst/>
            <a:gdLst/>
            <a:ahLst/>
            <a:cxnLst>
              <a:cxn ang="0">
                <a:pos x="240" y="408"/>
              </a:cxn>
              <a:cxn ang="0">
                <a:pos x="1008" y="24"/>
              </a:cxn>
              <a:cxn ang="0">
                <a:pos x="1728" y="552"/>
              </a:cxn>
              <a:cxn ang="0">
                <a:pos x="1392" y="1272"/>
              </a:cxn>
              <a:cxn ang="0">
                <a:pos x="192" y="1080"/>
              </a:cxn>
              <a:cxn ang="0">
                <a:pos x="240" y="408"/>
              </a:cxn>
            </a:cxnLst>
            <a:rect l="0" t="0" r="r" b="b"/>
            <a:pathLst>
              <a:path w="1792" h="1360">
                <a:moveTo>
                  <a:pt x="240" y="408"/>
                </a:moveTo>
                <a:cubicBezTo>
                  <a:pt x="376" y="232"/>
                  <a:pt x="760" y="0"/>
                  <a:pt x="1008" y="24"/>
                </a:cubicBezTo>
                <a:cubicBezTo>
                  <a:pt x="1256" y="48"/>
                  <a:pt x="1664" y="344"/>
                  <a:pt x="1728" y="552"/>
                </a:cubicBezTo>
                <a:cubicBezTo>
                  <a:pt x="1792" y="760"/>
                  <a:pt x="1648" y="1184"/>
                  <a:pt x="1392" y="1272"/>
                </a:cubicBezTo>
                <a:cubicBezTo>
                  <a:pt x="1136" y="1360"/>
                  <a:pt x="384" y="1224"/>
                  <a:pt x="192" y="1080"/>
                </a:cubicBezTo>
                <a:cubicBezTo>
                  <a:pt x="0" y="936"/>
                  <a:pt x="104" y="584"/>
                  <a:pt x="240" y="408"/>
                </a:cubicBezTo>
                <a:close/>
              </a:path>
            </a:pathLst>
          </a:custGeom>
          <a:solidFill>
            <a:schemeClr val="accent1"/>
          </a:solidFill>
          <a:ln w="9525">
            <a:solidFill>
              <a:schemeClr val="tx1"/>
            </a:solidFill>
            <a:round/>
            <a:headEnd/>
            <a:tailEnd/>
          </a:ln>
          <a:effectLst/>
        </p:spPr>
        <p:txBody>
          <a:bodyPr>
            <a:prstTxWarp prst="textNoShape">
              <a:avLst/>
            </a:prstTxWarp>
          </a:bodyPr>
          <a:lstStyle/>
          <a:p>
            <a:endParaRPr lang="en-US" dirty="0"/>
          </a:p>
        </p:txBody>
      </p:sp>
      <p:sp>
        <p:nvSpPr>
          <p:cNvPr id="94" name="Line 307"/>
          <p:cNvSpPr>
            <a:spLocks noChangeShapeType="1"/>
          </p:cNvSpPr>
          <p:nvPr/>
        </p:nvSpPr>
        <p:spPr bwMode="auto">
          <a:xfrm>
            <a:off x="3980918" y="4227267"/>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95" name="Line 308"/>
          <p:cNvSpPr>
            <a:spLocks noChangeShapeType="1"/>
          </p:cNvSpPr>
          <p:nvPr/>
        </p:nvSpPr>
        <p:spPr bwMode="auto">
          <a:xfrm flipV="1">
            <a:off x="4019018" y="4198692"/>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96" name="Line 309"/>
          <p:cNvSpPr>
            <a:spLocks noChangeShapeType="1"/>
          </p:cNvSpPr>
          <p:nvPr/>
        </p:nvSpPr>
        <p:spPr bwMode="auto">
          <a:xfrm>
            <a:off x="4071405" y="4203454"/>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97" name="Line 310"/>
          <p:cNvSpPr>
            <a:spLocks noChangeShapeType="1"/>
          </p:cNvSpPr>
          <p:nvPr/>
        </p:nvSpPr>
        <p:spPr bwMode="auto">
          <a:xfrm flipH="1">
            <a:off x="4095218" y="4293942"/>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98" name="Line 311"/>
          <p:cNvSpPr>
            <a:spLocks noChangeShapeType="1"/>
          </p:cNvSpPr>
          <p:nvPr/>
        </p:nvSpPr>
        <p:spPr bwMode="auto">
          <a:xfrm flipV="1">
            <a:off x="4095218" y="4193929"/>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99" name="Line 312"/>
          <p:cNvSpPr>
            <a:spLocks noChangeShapeType="1"/>
          </p:cNvSpPr>
          <p:nvPr/>
        </p:nvSpPr>
        <p:spPr bwMode="auto">
          <a:xfrm flipH="1">
            <a:off x="3980918" y="4193929"/>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0" name="Line 313"/>
          <p:cNvSpPr>
            <a:spLocks noChangeShapeType="1"/>
          </p:cNvSpPr>
          <p:nvPr/>
        </p:nvSpPr>
        <p:spPr bwMode="auto">
          <a:xfrm flipH="1" flipV="1">
            <a:off x="3942818" y="4274892"/>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1" name="Line 314"/>
          <p:cNvSpPr>
            <a:spLocks noChangeShapeType="1"/>
          </p:cNvSpPr>
          <p:nvPr/>
        </p:nvSpPr>
        <p:spPr bwMode="auto">
          <a:xfrm>
            <a:off x="3942818" y="4274892"/>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2" name="Line 315"/>
          <p:cNvSpPr>
            <a:spLocks noChangeShapeType="1"/>
          </p:cNvSpPr>
          <p:nvPr/>
        </p:nvSpPr>
        <p:spPr bwMode="auto">
          <a:xfrm flipH="1" flipV="1">
            <a:off x="4009493" y="4208217"/>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3" name="Line 316"/>
          <p:cNvSpPr>
            <a:spLocks noChangeShapeType="1"/>
          </p:cNvSpPr>
          <p:nvPr/>
        </p:nvSpPr>
        <p:spPr bwMode="auto">
          <a:xfrm>
            <a:off x="4009493" y="4208217"/>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4" name="Line 317"/>
          <p:cNvSpPr>
            <a:spLocks noChangeShapeType="1"/>
          </p:cNvSpPr>
          <p:nvPr/>
        </p:nvSpPr>
        <p:spPr bwMode="auto">
          <a:xfrm flipH="1" flipV="1">
            <a:off x="3895193" y="4312992"/>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5" name="Line 318"/>
          <p:cNvSpPr>
            <a:spLocks noChangeShapeType="1"/>
          </p:cNvSpPr>
          <p:nvPr/>
        </p:nvSpPr>
        <p:spPr bwMode="auto">
          <a:xfrm>
            <a:off x="3895193" y="4312992"/>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6" name="Line 319"/>
          <p:cNvSpPr>
            <a:spLocks noChangeShapeType="1"/>
          </p:cNvSpPr>
          <p:nvPr/>
        </p:nvSpPr>
        <p:spPr bwMode="auto">
          <a:xfrm flipH="1" flipV="1">
            <a:off x="4023780" y="4170117"/>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7" name="Line 320"/>
          <p:cNvSpPr>
            <a:spLocks noChangeShapeType="1"/>
          </p:cNvSpPr>
          <p:nvPr/>
        </p:nvSpPr>
        <p:spPr bwMode="auto">
          <a:xfrm>
            <a:off x="4023780" y="4170117"/>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8" name="Line 335"/>
          <p:cNvSpPr>
            <a:spLocks noChangeShapeType="1"/>
          </p:cNvSpPr>
          <p:nvPr/>
        </p:nvSpPr>
        <p:spPr bwMode="auto">
          <a:xfrm>
            <a:off x="4152368" y="4484442"/>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09" name="Line 336"/>
          <p:cNvSpPr>
            <a:spLocks noChangeShapeType="1"/>
          </p:cNvSpPr>
          <p:nvPr/>
        </p:nvSpPr>
        <p:spPr bwMode="auto">
          <a:xfrm flipV="1">
            <a:off x="4190468" y="4455867"/>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0" name="Line 337"/>
          <p:cNvSpPr>
            <a:spLocks noChangeShapeType="1"/>
          </p:cNvSpPr>
          <p:nvPr/>
        </p:nvSpPr>
        <p:spPr bwMode="auto">
          <a:xfrm>
            <a:off x="4242855" y="4460629"/>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1" name="Line 338"/>
          <p:cNvSpPr>
            <a:spLocks noChangeShapeType="1"/>
          </p:cNvSpPr>
          <p:nvPr/>
        </p:nvSpPr>
        <p:spPr bwMode="auto">
          <a:xfrm flipH="1">
            <a:off x="4266668" y="4551117"/>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2" name="Line 339"/>
          <p:cNvSpPr>
            <a:spLocks noChangeShapeType="1"/>
          </p:cNvSpPr>
          <p:nvPr/>
        </p:nvSpPr>
        <p:spPr bwMode="auto">
          <a:xfrm flipV="1">
            <a:off x="4266668" y="4451104"/>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3" name="Line 340"/>
          <p:cNvSpPr>
            <a:spLocks noChangeShapeType="1"/>
          </p:cNvSpPr>
          <p:nvPr/>
        </p:nvSpPr>
        <p:spPr bwMode="auto">
          <a:xfrm flipH="1">
            <a:off x="4152368" y="4451104"/>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4" name="Line 341"/>
          <p:cNvSpPr>
            <a:spLocks noChangeShapeType="1"/>
          </p:cNvSpPr>
          <p:nvPr/>
        </p:nvSpPr>
        <p:spPr bwMode="auto">
          <a:xfrm flipH="1" flipV="1">
            <a:off x="4114268" y="4532067"/>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5" name="Line 342"/>
          <p:cNvSpPr>
            <a:spLocks noChangeShapeType="1"/>
          </p:cNvSpPr>
          <p:nvPr/>
        </p:nvSpPr>
        <p:spPr bwMode="auto">
          <a:xfrm>
            <a:off x="4114268" y="4532067"/>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6" name="Line 343"/>
          <p:cNvSpPr>
            <a:spLocks noChangeShapeType="1"/>
          </p:cNvSpPr>
          <p:nvPr/>
        </p:nvSpPr>
        <p:spPr bwMode="auto">
          <a:xfrm flipH="1" flipV="1">
            <a:off x="4180943" y="4465392"/>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7" name="Line 344"/>
          <p:cNvSpPr>
            <a:spLocks noChangeShapeType="1"/>
          </p:cNvSpPr>
          <p:nvPr/>
        </p:nvSpPr>
        <p:spPr bwMode="auto">
          <a:xfrm>
            <a:off x="4180943" y="4465392"/>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8" name="Line 345"/>
          <p:cNvSpPr>
            <a:spLocks noChangeShapeType="1"/>
          </p:cNvSpPr>
          <p:nvPr/>
        </p:nvSpPr>
        <p:spPr bwMode="auto">
          <a:xfrm flipH="1" flipV="1">
            <a:off x="4066643" y="4570167"/>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19" name="Line 346"/>
          <p:cNvSpPr>
            <a:spLocks noChangeShapeType="1"/>
          </p:cNvSpPr>
          <p:nvPr/>
        </p:nvSpPr>
        <p:spPr bwMode="auto">
          <a:xfrm>
            <a:off x="4066643" y="4570167"/>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0" name="Line 347"/>
          <p:cNvSpPr>
            <a:spLocks noChangeShapeType="1"/>
          </p:cNvSpPr>
          <p:nvPr/>
        </p:nvSpPr>
        <p:spPr bwMode="auto">
          <a:xfrm flipH="1" flipV="1">
            <a:off x="4195230" y="4427292"/>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1" name="Line 348"/>
          <p:cNvSpPr>
            <a:spLocks noChangeShapeType="1"/>
          </p:cNvSpPr>
          <p:nvPr/>
        </p:nvSpPr>
        <p:spPr bwMode="auto">
          <a:xfrm>
            <a:off x="4195230" y="4427292"/>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2" name="Line 349"/>
          <p:cNvSpPr>
            <a:spLocks noChangeShapeType="1"/>
          </p:cNvSpPr>
          <p:nvPr/>
        </p:nvSpPr>
        <p:spPr bwMode="auto">
          <a:xfrm>
            <a:off x="4504793" y="4503492"/>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3" name="Line 350"/>
          <p:cNvSpPr>
            <a:spLocks noChangeShapeType="1"/>
          </p:cNvSpPr>
          <p:nvPr/>
        </p:nvSpPr>
        <p:spPr bwMode="auto">
          <a:xfrm flipV="1">
            <a:off x="4542893" y="4474917"/>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4" name="Line 351"/>
          <p:cNvSpPr>
            <a:spLocks noChangeShapeType="1"/>
          </p:cNvSpPr>
          <p:nvPr/>
        </p:nvSpPr>
        <p:spPr bwMode="auto">
          <a:xfrm>
            <a:off x="4595280" y="4479679"/>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5" name="Line 352"/>
          <p:cNvSpPr>
            <a:spLocks noChangeShapeType="1"/>
          </p:cNvSpPr>
          <p:nvPr/>
        </p:nvSpPr>
        <p:spPr bwMode="auto">
          <a:xfrm flipH="1">
            <a:off x="4619093" y="4570167"/>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6" name="Line 353"/>
          <p:cNvSpPr>
            <a:spLocks noChangeShapeType="1"/>
          </p:cNvSpPr>
          <p:nvPr/>
        </p:nvSpPr>
        <p:spPr bwMode="auto">
          <a:xfrm flipV="1">
            <a:off x="4619093" y="4470154"/>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7" name="Line 354"/>
          <p:cNvSpPr>
            <a:spLocks noChangeShapeType="1"/>
          </p:cNvSpPr>
          <p:nvPr/>
        </p:nvSpPr>
        <p:spPr bwMode="auto">
          <a:xfrm flipH="1">
            <a:off x="4504793" y="4470154"/>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8" name="Line 355"/>
          <p:cNvSpPr>
            <a:spLocks noChangeShapeType="1"/>
          </p:cNvSpPr>
          <p:nvPr/>
        </p:nvSpPr>
        <p:spPr bwMode="auto">
          <a:xfrm flipH="1" flipV="1">
            <a:off x="4466693" y="4551117"/>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29" name="Line 356"/>
          <p:cNvSpPr>
            <a:spLocks noChangeShapeType="1"/>
          </p:cNvSpPr>
          <p:nvPr/>
        </p:nvSpPr>
        <p:spPr bwMode="auto">
          <a:xfrm>
            <a:off x="4466693" y="4551117"/>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0" name="Line 357"/>
          <p:cNvSpPr>
            <a:spLocks noChangeShapeType="1"/>
          </p:cNvSpPr>
          <p:nvPr/>
        </p:nvSpPr>
        <p:spPr bwMode="auto">
          <a:xfrm flipH="1" flipV="1">
            <a:off x="4533368" y="4484442"/>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1" name="Line 358"/>
          <p:cNvSpPr>
            <a:spLocks noChangeShapeType="1"/>
          </p:cNvSpPr>
          <p:nvPr/>
        </p:nvSpPr>
        <p:spPr bwMode="auto">
          <a:xfrm>
            <a:off x="4533368" y="4484442"/>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2" name="Line 359"/>
          <p:cNvSpPr>
            <a:spLocks noChangeShapeType="1"/>
          </p:cNvSpPr>
          <p:nvPr/>
        </p:nvSpPr>
        <p:spPr bwMode="auto">
          <a:xfrm flipH="1" flipV="1">
            <a:off x="4419068" y="4589217"/>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3" name="Line 360"/>
          <p:cNvSpPr>
            <a:spLocks noChangeShapeType="1"/>
          </p:cNvSpPr>
          <p:nvPr/>
        </p:nvSpPr>
        <p:spPr bwMode="auto">
          <a:xfrm>
            <a:off x="4419068" y="4589217"/>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4" name="Line 361"/>
          <p:cNvSpPr>
            <a:spLocks noChangeShapeType="1"/>
          </p:cNvSpPr>
          <p:nvPr/>
        </p:nvSpPr>
        <p:spPr bwMode="auto">
          <a:xfrm flipH="1" flipV="1">
            <a:off x="4547655" y="4446342"/>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5" name="Line 362"/>
          <p:cNvSpPr>
            <a:spLocks noChangeShapeType="1"/>
          </p:cNvSpPr>
          <p:nvPr/>
        </p:nvSpPr>
        <p:spPr bwMode="auto">
          <a:xfrm>
            <a:off x="4547655" y="4446342"/>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6" name="Line 363"/>
          <p:cNvSpPr>
            <a:spLocks noChangeShapeType="1"/>
          </p:cNvSpPr>
          <p:nvPr/>
        </p:nvSpPr>
        <p:spPr bwMode="auto">
          <a:xfrm>
            <a:off x="4871505" y="4465392"/>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7" name="Line 364"/>
          <p:cNvSpPr>
            <a:spLocks noChangeShapeType="1"/>
          </p:cNvSpPr>
          <p:nvPr/>
        </p:nvSpPr>
        <p:spPr bwMode="auto">
          <a:xfrm flipV="1">
            <a:off x="4909605" y="4436817"/>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8" name="Line 365"/>
          <p:cNvSpPr>
            <a:spLocks noChangeShapeType="1"/>
          </p:cNvSpPr>
          <p:nvPr/>
        </p:nvSpPr>
        <p:spPr bwMode="auto">
          <a:xfrm>
            <a:off x="4961993" y="4441579"/>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39" name="Line 366"/>
          <p:cNvSpPr>
            <a:spLocks noChangeShapeType="1"/>
          </p:cNvSpPr>
          <p:nvPr/>
        </p:nvSpPr>
        <p:spPr bwMode="auto">
          <a:xfrm flipH="1">
            <a:off x="4985805" y="4532067"/>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0" name="Line 367"/>
          <p:cNvSpPr>
            <a:spLocks noChangeShapeType="1"/>
          </p:cNvSpPr>
          <p:nvPr/>
        </p:nvSpPr>
        <p:spPr bwMode="auto">
          <a:xfrm flipV="1">
            <a:off x="4985805" y="4432054"/>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1" name="Line 368"/>
          <p:cNvSpPr>
            <a:spLocks noChangeShapeType="1"/>
          </p:cNvSpPr>
          <p:nvPr/>
        </p:nvSpPr>
        <p:spPr bwMode="auto">
          <a:xfrm flipH="1">
            <a:off x="4871505" y="4432054"/>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2" name="Line 369"/>
          <p:cNvSpPr>
            <a:spLocks noChangeShapeType="1"/>
          </p:cNvSpPr>
          <p:nvPr/>
        </p:nvSpPr>
        <p:spPr bwMode="auto">
          <a:xfrm flipH="1" flipV="1">
            <a:off x="4833405" y="4513017"/>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3" name="Line 370"/>
          <p:cNvSpPr>
            <a:spLocks noChangeShapeType="1"/>
          </p:cNvSpPr>
          <p:nvPr/>
        </p:nvSpPr>
        <p:spPr bwMode="auto">
          <a:xfrm>
            <a:off x="4833405" y="4513017"/>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4" name="Line 371"/>
          <p:cNvSpPr>
            <a:spLocks noChangeShapeType="1"/>
          </p:cNvSpPr>
          <p:nvPr/>
        </p:nvSpPr>
        <p:spPr bwMode="auto">
          <a:xfrm flipH="1" flipV="1">
            <a:off x="4900080" y="4446342"/>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5" name="Line 372"/>
          <p:cNvSpPr>
            <a:spLocks noChangeShapeType="1"/>
          </p:cNvSpPr>
          <p:nvPr/>
        </p:nvSpPr>
        <p:spPr bwMode="auto">
          <a:xfrm>
            <a:off x="4900080" y="4446342"/>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6" name="Line 373"/>
          <p:cNvSpPr>
            <a:spLocks noChangeShapeType="1"/>
          </p:cNvSpPr>
          <p:nvPr/>
        </p:nvSpPr>
        <p:spPr bwMode="auto">
          <a:xfrm flipH="1" flipV="1">
            <a:off x="4785780" y="4551117"/>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7" name="Line 374"/>
          <p:cNvSpPr>
            <a:spLocks noChangeShapeType="1"/>
          </p:cNvSpPr>
          <p:nvPr/>
        </p:nvSpPr>
        <p:spPr bwMode="auto">
          <a:xfrm>
            <a:off x="4785780" y="4551117"/>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8" name="Line 375"/>
          <p:cNvSpPr>
            <a:spLocks noChangeShapeType="1"/>
          </p:cNvSpPr>
          <p:nvPr/>
        </p:nvSpPr>
        <p:spPr bwMode="auto">
          <a:xfrm flipH="1" flipV="1">
            <a:off x="4914368" y="4408242"/>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49" name="Line 376"/>
          <p:cNvSpPr>
            <a:spLocks noChangeShapeType="1"/>
          </p:cNvSpPr>
          <p:nvPr/>
        </p:nvSpPr>
        <p:spPr bwMode="auto">
          <a:xfrm>
            <a:off x="4914368" y="4408242"/>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0" name="Line 377"/>
          <p:cNvSpPr>
            <a:spLocks noChangeShapeType="1"/>
          </p:cNvSpPr>
          <p:nvPr/>
        </p:nvSpPr>
        <p:spPr bwMode="auto">
          <a:xfrm>
            <a:off x="5219168" y="4479679"/>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1" name="Line 378"/>
          <p:cNvSpPr>
            <a:spLocks noChangeShapeType="1"/>
          </p:cNvSpPr>
          <p:nvPr/>
        </p:nvSpPr>
        <p:spPr bwMode="auto">
          <a:xfrm flipV="1">
            <a:off x="5257268" y="4451104"/>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2" name="Line 379"/>
          <p:cNvSpPr>
            <a:spLocks noChangeShapeType="1"/>
          </p:cNvSpPr>
          <p:nvPr/>
        </p:nvSpPr>
        <p:spPr bwMode="auto">
          <a:xfrm>
            <a:off x="5309655" y="4455867"/>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3" name="Line 380"/>
          <p:cNvSpPr>
            <a:spLocks noChangeShapeType="1"/>
          </p:cNvSpPr>
          <p:nvPr/>
        </p:nvSpPr>
        <p:spPr bwMode="auto">
          <a:xfrm flipH="1">
            <a:off x="5333468" y="4546354"/>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4" name="Line 381"/>
          <p:cNvSpPr>
            <a:spLocks noChangeShapeType="1"/>
          </p:cNvSpPr>
          <p:nvPr/>
        </p:nvSpPr>
        <p:spPr bwMode="auto">
          <a:xfrm flipV="1">
            <a:off x="5333468" y="4446342"/>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5" name="Line 382"/>
          <p:cNvSpPr>
            <a:spLocks noChangeShapeType="1"/>
          </p:cNvSpPr>
          <p:nvPr/>
        </p:nvSpPr>
        <p:spPr bwMode="auto">
          <a:xfrm flipH="1">
            <a:off x="5219168" y="4446342"/>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6" name="Line 383"/>
          <p:cNvSpPr>
            <a:spLocks noChangeShapeType="1"/>
          </p:cNvSpPr>
          <p:nvPr/>
        </p:nvSpPr>
        <p:spPr bwMode="auto">
          <a:xfrm flipH="1" flipV="1">
            <a:off x="5181068" y="4527304"/>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7" name="Line 384"/>
          <p:cNvSpPr>
            <a:spLocks noChangeShapeType="1"/>
          </p:cNvSpPr>
          <p:nvPr/>
        </p:nvSpPr>
        <p:spPr bwMode="auto">
          <a:xfrm>
            <a:off x="5181068" y="4527304"/>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8" name="Line 385"/>
          <p:cNvSpPr>
            <a:spLocks noChangeShapeType="1"/>
          </p:cNvSpPr>
          <p:nvPr/>
        </p:nvSpPr>
        <p:spPr bwMode="auto">
          <a:xfrm flipH="1" flipV="1">
            <a:off x="5247743" y="4460629"/>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59" name="Line 386"/>
          <p:cNvSpPr>
            <a:spLocks noChangeShapeType="1"/>
          </p:cNvSpPr>
          <p:nvPr/>
        </p:nvSpPr>
        <p:spPr bwMode="auto">
          <a:xfrm>
            <a:off x="5247743" y="4460629"/>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0" name="Line 387"/>
          <p:cNvSpPr>
            <a:spLocks noChangeShapeType="1"/>
          </p:cNvSpPr>
          <p:nvPr/>
        </p:nvSpPr>
        <p:spPr bwMode="auto">
          <a:xfrm flipH="1" flipV="1">
            <a:off x="5133443" y="4565404"/>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1" name="Line 388"/>
          <p:cNvSpPr>
            <a:spLocks noChangeShapeType="1"/>
          </p:cNvSpPr>
          <p:nvPr/>
        </p:nvSpPr>
        <p:spPr bwMode="auto">
          <a:xfrm>
            <a:off x="5133443" y="4565404"/>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2" name="Line 389"/>
          <p:cNvSpPr>
            <a:spLocks noChangeShapeType="1"/>
          </p:cNvSpPr>
          <p:nvPr/>
        </p:nvSpPr>
        <p:spPr bwMode="auto">
          <a:xfrm flipH="1" flipV="1">
            <a:off x="5262030" y="4422529"/>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3" name="Line 390"/>
          <p:cNvSpPr>
            <a:spLocks noChangeShapeType="1"/>
          </p:cNvSpPr>
          <p:nvPr/>
        </p:nvSpPr>
        <p:spPr bwMode="auto">
          <a:xfrm>
            <a:off x="5262030" y="4422529"/>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4" name="Line 405"/>
          <p:cNvSpPr>
            <a:spLocks noChangeShapeType="1"/>
          </p:cNvSpPr>
          <p:nvPr/>
        </p:nvSpPr>
        <p:spPr bwMode="auto">
          <a:xfrm>
            <a:off x="4180943" y="3955804"/>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5" name="Line 406"/>
          <p:cNvSpPr>
            <a:spLocks noChangeShapeType="1"/>
          </p:cNvSpPr>
          <p:nvPr/>
        </p:nvSpPr>
        <p:spPr bwMode="auto">
          <a:xfrm flipV="1">
            <a:off x="4219043" y="3927229"/>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6" name="Line 407"/>
          <p:cNvSpPr>
            <a:spLocks noChangeShapeType="1"/>
          </p:cNvSpPr>
          <p:nvPr/>
        </p:nvSpPr>
        <p:spPr bwMode="auto">
          <a:xfrm>
            <a:off x="4271430" y="3931992"/>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7" name="Line 408"/>
          <p:cNvSpPr>
            <a:spLocks noChangeShapeType="1"/>
          </p:cNvSpPr>
          <p:nvPr/>
        </p:nvSpPr>
        <p:spPr bwMode="auto">
          <a:xfrm flipH="1">
            <a:off x="4295243" y="4022479"/>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8" name="Line 409"/>
          <p:cNvSpPr>
            <a:spLocks noChangeShapeType="1"/>
          </p:cNvSpPr>
          <p:nvPr/>
        </p:nvSpPr>
        <p:spPr bwMode="auto">
          <a:xfrm flipV="1">
            <a:off x="4295243" y="3922467"/>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69" name="Line 410"/>
          <p:cNvSpPr>
            <a:spLocks noChangeShapeType="1"/>
          </p:cNvSpPr>
          <p:nvPr/>
        </p:nvSpPr>
        <p:spPr bwMode="auto">
          <a:xfrm flipH="1">
            <a:off x="4180943" y="3922467"/>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0" name="Line 411"/>
          <p:cNvSpPr>
            <a:spLocks noChangeShapeType="1"/>
          </p:cNvSpPr>
          <p:nvPr/>
        </p:nvSpPr>
        <p:spPr bwMode="auto">
          <a:xfrm flipH="1" flipV="1">
            <a:off x="4142843" y="4003429"/>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1" name="Line 412"/>
          <p:cNvSpPr>
            <a:spLocks noChangeShapeType="1"/>
          </p:cNvSpPr>
          <p:nvPr/>
        </p:nvSpPr>
        <p:spPr bwMode="auto">
          <a:xfrm>
            <a:off x="4142843" y="4003429"/>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2" name="Line 413"/>
          <p:cNvSpPr>
            <a:spLocks noChangeShapeType="1"/>
          </p:cNvSpPr>
          <p:nvPr/>
        </p:nvSpPr>
        <p:spPr bwMode="auto">
          <a:xfrm flipH="1" flipV="1">
            <a:off x="4209518" y="3936754"/>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3" name="Line 414"/>
          <p:cNvSpPr>
            <a:spLocks noChangeShapeType="1"/>
          </p:cNvSpPr>
          <p:nvPr/>
        </p:nvSpPr>
        <p:spPr bwMode="auto">
          <a:xfrm>
            <a:off x="4209518" y="3936754"/>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4" name="Line 415"/>
          <p:cNvSpPr>
            <a:spLocks noChangeShapeType="1"/>
          </p:cNvSpPr>
          <p:nvPr/>
        </p:nvSpPr>
        <p:spPr bwMode="auto">
          <a:xfrm flipH="1" flipV="1">
            <a:off x="4095218" y="4041529"/>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5" name="Line 416"/>
          <p:cNvSpPr>
            <a:spLocks noChangeShapeType="1"/>
          </p:cNvSpPr>
          <p:nvPr/>
        </p:nvSpPr>
        <p:spPr bwMode="auto">
          <a:xfrm>
            <a:off x="4095218" y="4041529"/>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6" name="Line 417"/>
          <p:cNvSpPr>
            <a:spLocks noChangeShapeType="1"/>
          </p:cNvSpPr>
          <p:nvPr/>
        </p:nvSpPr>
        <p:spPr bwMode="auto">
          <a:xfrm flipH="1" flipV="1">
            <a:off x="4223805" y="3898654"/>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7" name="Line 418"/>
          <p:cNvSpPr>
            <a:spLocks noChangeShapeType="1"/>
          </p:cNvSpPr>
          <p:nvPr/>
        </p:nvSpPr>
        <p:spPr bwMode="auto">
          <a:xfrm>
            <a:off x="4223805" y="3898654"/>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8" name="Line 419"/>
          <p:cNvSpPr>
            <a:spLocks noChangeShapeType="1"/>
          </p:cNvSpPr>
          <p:nvPr/>
        </p:nvSpPr>
        <p:spPr bwMode="auto">
          <a:xfrm>
            <a:off x="4533368" y="3974854"/>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79" name="Line 420"/>
          <p:cNvSpPr>
            <a:spLocks noChangeShapeType="1"/>
          </p:cNvSpPr>
          <p:nvPr/>
        </p:nvSpPr>
        <p:spPr bwMode="auto">
          <a:xfrm flipV="1">
            <a:off x="4571468" y="3946279"/>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0" name="Line 421"/>
          <p:cNvSpPr>
            <a:spLocks noChangeShapeType="1"/>
          </p:cNvSpPr>
          <p:nvPr/>
        </p:nvSpPr>
        <p:spPr bwMode="auto">
          <a:xfrm>
            <a:off x="4623855" y="3951042"/>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1" name="Line 422"/>
          <p:cNvSpPr>
            <a:spLocks noChangeShapeType="1"/>
          </p:cNvSpPr>
          <p:nvPr/>
        </p:nvSpPr>
        <p:spPr bwMode="auto">
          <a:xfrm flipH="1">
            <a:off x="4647668" y="4041529"/>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2" name="Line 423"/>
          <p:cNvSpPr>
            <a:spLocks noChangeShapeType="1"/>
          </p:cNvSpPr>
          <p:nvPr/>
        </p:nvSpPr>
        <p:spPr bwMode="auto">
          <a:xfrm flipV="1">
            <a:off x="4647668" y="3941517"/>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3" name="Line 424"/>
          <p:cNvSpPr>
            <a:spLocks noChangeShapeType="1"/>
          </p:cNvSpPr>
          <p:nvPr/>
        </p:nvSpPr>
        <p:spPr bwMode="auto">
          <a:xfrm flipH="1">
            <a:off x="4533368" y="3941517"/>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4" name="Line 425"/>
          <p:cNvSpPr>
            <a:spLocks noChangeShapeType="1"/>
          </p:cNvSpPr>
          <p:nvPr/>
        </p:nvSpPr>
        <p:spPr bwMode="auto">
          <a:xfrm flipH="1" flipV="1">
            <a:off x="4495268" y="4022479"/>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5" name="Line 426"/>
          <p:cNvSpPr>
            <a:spLocks noChangeShapeType="1"/>
          </p:cNvSpPr>
          <p:nvPr/>
        </p:nvSpPr>
        <p:spPr bwMode="auto">
          <a:xfrm>
            <a:off x="4495268" y="4022479"/>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6" name="Line 427"/>
          <p:cNvSpPr>
            <a:spLocks noChangeShapeType="1"/>
          </p:cNvSpPr>
          <p:nvPr/>
        </p:nvSpPr>
        <p:spPr bwMode="auto">
          <a:xfrm flipH="1" flipV="1">
            <a:off x="4561943" y="3955804"/>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7" name="Line 428"/>
          <p:cNvSpPr>
            <a:spLocks noChangeShapeType="1"/>
          </p:cNvSpPr>
          <p:nvPr/>
        </p:nvSpPr>
        <p:spPr bwMode="auto">
          <a:xfrm>
            <a:off x="4561943" y="3955804"/>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8" name="Line 429"/>
          <p:cNvSpPr>
            <a:spLocks noChangeShapeType="1"/>
          </p:cNvSpPr>
          <p:nvPr/>
        </p:nvSpPr>
        <p:spPr bwMode="auto">
          <a:xfrm flipH="1" flipV="1">
            <a:off x="4447643" y="4060579"/>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89" name="Line 430"/>
          <p:cNvSpPr>
            <a:spLocks noChangeShapeType="1"/>
          </p:cNvSpPr>
          <p:nvPr/>
        </p:nvSpPr>
        <p:spPr bwMode="auto">
          <a:xfrm>
            <a:off x="4447643" y="4060579"/>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0" name="Line 431"/>
          <p:cNvSpPr>
            <a:spLocks noChangeShapeType="1"/>
          </p:cNvSpPr>
          <p:nvPr/>
        </p:nvSpPr>
        <p:spPr bwMode="auto">
          <a:xfrm flipH="1" flipV="1">
            <a:off x="4576230" y="3917704"/>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1" name="Line 432"/>
          <p:cNvSpPr>
            <a:spLocks noChangeShapeType="1"/>
          </p:cNvSpPr>
          <p:nvPr/>
        </p:nvSpPr>
        <p:spPr bwMode="auto">
          <a:xfrm>
            <a:off x="4576230" y="3917704"/>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2" name="Line 433"/>
          <p:cNvSpPr>
            <a:spLocks noChangeShapeType="1"/>
          </p:cNvSpPr>
          <p:nvPr/>
        </p:nvSpPr>
        <p:spPr bwMode="auto">
          <a:xfrm>
            <a:off x="4900080" y="3936754"/>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3" name="Line 434"/>
          <p:cNvSpPr>
            <a:spLocks noChangeShapeType="1"/>
          </p:cNvSpPr>
          <p:nvPr/>
        </p:nvSpPr>
        <p:spPr bwMode="auto">
          <a:xfrm flipV="1">
            <a:off x="4938180" y="3908179"/>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4" name="Line 435"/>
          <p:cNvSpPr>
            <a:spLocks noChangeShapeType="1"/>
          </p:cNvSpPr>
          <p:nvPr/>
        </p:nvSpPr>
        <p:spPr bwMode="auto">
          <a:xfrm>
            <a:off x="4990568" y="3912942"/>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5" name="Line 436"/>
          <p:cNvSpPr>
            <a:spLocks noChangeShapeType="1"/>
          </p:cNvSpPr>
          <p:nvPr/>
        </p:nvSpPr>
        <p:spPr bwMode="auto">
          <a:xfrm flipH="1">
            <a:off x="5014380" y="4003429"/>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6" name="Line 437"/>
          <p:cNvSpPr>
            <a:spLocks noChangeShapeType="1"/>
          </p:cNvSpPr>
          <p:nvPr/>
        </p:nvSpPr>
        <p:spPr bwMode="auto">
          <a:xfrm flipV="1">
            <a:off x="5014380" y="3903417"/>
            <a:ext cx="42863"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7" name="Line 438"/>
          <p:cNvSpPr>
            <a:spLocks noChangeShapeType="1"/>
          </p:cNvSpPr>
          <p:nvPr/>
        </p:nvSpPr>
        <p:spPr bwMode="auto">
          <a:xfrm flipH="1">
            <a:off x="4900080" y="3903417"/>
            <a:ext cx="157163"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8" name="Line 439"/>
          <p:cNvSpPr>
            <a:spLocks noChangeShapeType="1"/>
          </p:cNvSpPr>
          <p:nvPr/>
        </p:nvSpPr>
        <p:spPr bwMode="auto">
          <a:xfrm flipH="1" flipV="1">
            <a:off x="4861980" y="3984379"/>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199" name="Line 440"/>
          <p:cNvSpPr>
            <a:spLocks noChangeShapeType="1"/>
          </p:cNvSpPr>
          <p:nvPr/>
        </p:nvSpPr>
        <p:spPr bwMode="auto">
          <a:xfrm>
            <a:off x="4861980" y="3984379"/>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0" name="Line 441"/>
          <p:cNvSpPr>
            <a:spLocks noChangeShapeType="1"/>
          </p:cNvSpPr>
          <p:nvPr/>
        </p:nvSpPr>
        <p:spPr bwMode="auto">
          <a:xfrm flipH="1" flipV="1">
            <a:off x="4928655" y="3917704"/>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1" name="Line 442"/>
          <p:cNvSpPr>
            <a:spLocks noChangeShapeType="1"/>
          </p:cNvSpPr>
          <p:nvPr/>
        </p:nvSpPr>
        <p:spPr bwMode="auto">
          <a:xfrm>
            <a:off x="4928655" y="3917704"/>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2" name="Line 443"/>
          <p:cNvSpPr>
            <a:spLocks noChangeShapeType="1"/>
          </p:cNvSpPr>
          <p:nvPr/>
        </p:nvSpPr>
        <p:spPr bwMode="auto">
          <a:xfrm flipH="1" flipV="1">
            <a:off x="4814355" y="4022479"/>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3" name="Line 444"/>
          <p:cNvSpPr>
            <a:spLocks noChangeShapeType="1"/>
          </p:cNvSpPr>
          <p:nvPr/>
        </p:nvSpPr>
        <p:spPr bwMode="auto">
          <a:xfrm>
            <a:off x="4814355" y="4022479"/>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4" name="Line 445"/>
          <p:cNvSpPr>
            <a:spLocks noChangeShapeType="1"/>
          </p:cNvSpPr>
          <p:nvPr/>
        </p:nvSpPr>
        <p:spPr bwMode="auto">
          <a:xfrm flipH="1" flipV="1">
            <a:off x="4942943" y="3879604"/>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5" name="Line 446"/>
          <p:cNvSpPr>
            <a:spLocks noChangeShapeType="1"/>
          </p:cNvSpPr>
          <p:nvPr/>
        </p:nvSpPr>
        <p:spPr bwMode="auto">
          <a:xfrm>
            <a:off x="4942943" y="3879604"/>
            <a:ext cx="23812"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6" name="Line 447"/>
          <p:cNvSpPr>
            <a:spLocks noChangeShapeType="1"/>
          </p:cNvSpPr>
          <p:nvPr/>
        </p:nvSpPr>
        <p:spPr bwMode="auto">
          <a:xfrm>
            <a:off x="5247743" y="3951042"/>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7" name="Line 448"/>
          <p:cNvSpPr>
            <a:spLocks noChangeShapeType="1"/>
          </p:cNvSpPr>
          <p:nvPr/>
        </p:nvSpPr>
        <p:spPr bwMode="auto">
          <a:xfrm flipV="1">
            <a:off x="5285843" y="3922467"/>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8" name="Line 449"/>
          <p:cNvSpPr>
            <a:spLocks noChangeShapeType="1"/>
          </p:cNvSpPr>
          <p:nvPr/>
        </p:nvSpPr>
        <p:spPr bwMode="auto">
          <a:xfrm>
            <a:off x="5338230" y="3927229"/>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09" name="Line 450"/>
          <p:cNvSpPr>
            <a:spLocks noChangeShapeType="1"/>
          </p:cNvSpPr>
          <p:nvPr/>
        </p:nvSpPr>
        <p:spPr bwMode="auto">
          <a:xfrm flipH="1">
            <a:off x="5362043" y="4017717"/>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0" name="Line 451"/>
          <p:cNvSpPr>
            <a:spLocks noChangeShapeType="1"/>
          </p:cNvSpPr>
          <p:nvPr/>
        </p:nvSpPr>
        <p:spPr bwMode="auto">
          <a:xfrm flipV="1">
            <a:off x="5362043" y="3917704"/>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1" name="Line 452"/>
          <p:cNvSpPr>
            <a:spLocks noChangeShapeType="1"/>
          </p:cNvSpPr>
          <p:nvPr/>
        </p:nvSpPr>
        <p:spPr bwMode="auto">
          <a:xfrm flipH="1">
            <a:off x="5247743" y="3917704"/>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2" name="Line 453"/>
          <p:cNvSpPr>
            <a:spLocks noChangeShapeType="1"/>
          </p:cNvSpPr>
          <p:nvPr/>
        </p:nvSpPr>
        <p:spPr bwMode="auto">
          <a:xfrm flipH="1" flipV="1">
            <a:off x="5209643" y="3998667"/>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3" name="Line 454"/>
          <p:cNvSpPr>
            <a:spLocks noChangeShapeType="1"/>
          </p:cNvSpPr>
          <p:nvPr/>
        </p:nvSpPr>
        <p:spPr bwMode="auto">
          <a:xfrm>
            <a:off x="5209643" y="3998667"/>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4" name="Line 455"/>
          <p:cNvSpPr>
            <a:spLocks noChangeShapeType="1"/>
          </p:cNvSpPr>
          <p:nvPr/>
        </p:nvSpPr>
        <p:spPr bwMode="auto">
          <a:xfrm flipH="1" flipV="1">
            <a:off x="5276318" y="3931992"/>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5" name="Line 456"/>
          <p:cNvSpPr>
            <a:spLocks noChangeShapeType="1"/>
          </p:cNvSpPr>
          <p:nvPr/>
        </p:nvSpPr>
        <p:spPr bwMode="auto">
          <a:xfrm>
            <a:off x="5276318" y="3931992"/>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6" name="Line 457"/>
          <p:cNvSpPr>
            <a:spLocks noChangeShapeType="1"/>
          </p:cNvSpPr>
          <p:nvPr/>
        </p:nvSpPr>
        <p:spPr bwMode="auto">
          <a:xfrm flipH="1" flipV="1">
            <a:off x="5162018" y="4036767"/>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7" name="Line 458"/>
          <p:cNvSpPr>
            <a:spLocks noChangeShapeType="1"/>
          </p:cNvSpPr>
          <p:nvPr/>
        </p:nvSpPr>
        <p:spPr bwMode="auto">
          <a:xfrm>
            <a:off x="5162018" y="4036767"/>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8" name="Line 459"/>
          <p:cNvSpPr>
            <a:spLocks noChangeShapeType="1"/>
          </p:cNvSpPr>
          <p:nvPr/>
        </p:nvSpPr>
        <p:spPr bwMode="auto">
          <a:xfrm flipH="1" flipV="1">
            <a:off x="5290605" y="3893892"/>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19" name="Line 460"/>
          <p:cNvSpPr>
            <a:spLocks noChangeShapeType="1"/>
          </p:cNvSpPr>
          <p:nvPr/>
        </p:nvSpPr>
        <p:spPr bwMode="auto">
          <a:xfrm>
            <a:off x="5290605" y="3893892"/>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0" name="Line 461"/>
          <p:cNvSpPr>
            <a:spLocks noChangeShapeType="1"/>
          </p:cNvSpPr>
          <p:nvPr/>
        </p:nvSpPr>
        <p:spPr bwMode="auto">
          <a:xfrm>
            <a:off x="3976155" y="3684342"/>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1" name="Line 462"/>
          <p:cNvSpPr>
            <a:spLocks noChangeShapeType="1"/>
          </p:cNvSpPr>
          <p:nvPr/>
        </p:nvSpPr>
        <p:spPr bwMode="auto">
          <a:xfrm flipV="1">
            <a:off x="4014255" y="3655767"/>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2" name="Line 463"/>
          <p:cNvSpPr>
            <a:spLocks noChangeShapeType="1"/>
          </p:cNvSpPr>
          <p:nvPr/>
        </p:nvSpPr>
        <p:spPr bwMode="auto">
          <a:xfrm>
            <a:off x="4066643" y="3660529"/>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3" name="Line 464"/>
          <p:cNvSpPr>
            <a:spLocks noChangeShapeType="1"/>
          </p:cNvSpPr>
          <p:nvPr/>
        </p:nvSpPr>
        <p:spPr bwMode="auto">
          <a:xfrm flipH="1">
            <a:off x="4090455" y="3751017"/>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4" name="Line 465"/>
          <p:cNvSpPr>
            <a:spLocks noChangeShapeType="1"/>
          </p:cNvSpPr>
          <p:nvPr/>
        </p:nvSpPr>
        <p:spPr bwMode="auto">
          <a:xfrm flipV="1">
            <a:off x="4090455" y="3651004"/>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5" name="Line 466"/>
          <p:cNvSpPr>
            <a:spLocks noChangeShapeType="1"/>
          </p:cNvSpPr>
          <p:nvPr/>
        </p:nvSpPr>
        <p:spPr bwMode="auto">
          <a:xfrm flipH="1">
            <a:off x="3976155" y="3651004"/>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6" name="Line 467"/>
          <p:cNvSpPr>
            <a:spLocks noChangeShapeType="1"/>
          </p:cNvSpPr>
          <p:nvPr/>
        </p:nvSpPr>
        <p:spPr bwMode="auto">
          <a:xfrm flipH="1" flipV="1">
            <a:off x="3938055" y="3731967"/>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7" name="Line 468"/>
          <p:cNvSpPr>
            <a:spLocks noChangeShapeType="1"/>
          </p:cNvSpPr>
          <p:nvPr/>
        </p:nvSpPr>
        <p:spPr bwMode="auto">
          <a:xfrm>
            <a:off x="3938055" y="3731967"/>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8" name="Line 469"/>
          <p:cNvSpPr>
            <a:spLocks noChangeShapeType="1"/>
          </p:cNvSpPr>
          <p:nvPr/>
        </p:nvSpPr>
        <p:spPr bwMode="auto">
          <a:xfrm flipH="1" flipV="1">
            <a:off x="4004730" y="3665292"/>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29" name="Line 470"/>
          <p:cNvSpPr>
            <a:spLocks noChangeShapeType="1"/>
          </p:cNvSpPr>
          <p:nvPr/>
        </p:nvSpPr>
        <p:spPr bwMode="auto">
          <a:xfrm>
            <a:off x="4004730" y="3665292"/>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0" name="Line 471"/>
          <p:cNvSpPr>
            <a:spLocks noChangeShapeType="1"/>
          </p:cNvSpPr>
          <p:nvPr/>
        </p:nvSpPr>
        <p:spPr bwMode="auto">
          <a:xfrm flipH="1" flipV="1">
            <a:off x="3890430" y="3770067"/>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1" name="Line 472"/>
          <p:cNvSpPr>
            <a:spLocks noChangeShapeType="1"/>
          </p:cNvSpPr>
          <p:nvPr/>
        </p:nvSpPr>
        <p:spPr bwMode="auto">
          <a:xfrm>
            <a:off x="3890430" y="3770067"/>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2" name="Line 473"/>
          <p:cNvSpPr>
            <a:spLocks noChangeShapeType="1"/>
          </p:cNvSpPr>
          <p:nvPr/>
        </p:nvSpPr>
        <p:spPr bwMode="auto">
          <a:xfrm flipH="1" flipV="1">
            <a:off x="4019018" y="3627192"/>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3" name="Line 474"/>
          <p:cNvSpPr>
            <a:spLocks noChangeShapeType="1"/>
          </p:cNvSpPr>
          <p:nvPr/>
        </p:nvSpPr>
        <p:spPr bwMode="auto">
          <a:xfrm>
            <a:off x="4019018" y="3627192"/>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4" name="Line 475"/>
          <p:cNvSpPr>
            <a:spLocks noChangeShapeType="1"/>
          </p:cNvSpPr>
          <p:nvPr/>
        </p:nvSpPr>
        <p:spPr bwMode="auto">
          <a:xfrm>
            <a:off x="4328580" y="3703392"/>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5" name="Line 476"/>
          <p:cNvSpPr>
            <a:spLocks noChangeShapeType="1"/>
          </p:cNvSpPr>
          <p:nvPr/>
        </p:nvSpPr>
        <p:spPr bwMode="auto">
          <a:xfrm flipV="1">
            <a:off x="4366680" y="3674817"/>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6" name="Line 477"/>
          <p:cNvSpPr>
            <a:spLocks noChangeShapeType="1"/>
          </p:cNvSpPr>
          <p:nvPr/>
        </p:nvSpPr>
        <p:spPr bwMode="auto">
          <a:xfrm>
            <a:off x="4419068" y="3679579"/>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7" name="Line 478"/>
          <p:cNvSpPr>
            <a:spLocks noChangeShapeType="1"/>
          </p:cNvSpPr>
          <p:nvPr/>
        </p:nvSpPr>
        <p:spPr bwMode="auto">
          <a:xfrm flipH="1">
            <a:off x="4442880" y="3770067"/>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8" name="Line 479"/>
          <p:cNvSpPr>
            <a:spLocks noChangeShapeType="1"/>
          </p:cNvSpPr>
          <p:nvPr/>
        </p:nvSpPr>
        <p:spPr bwMode="auto">
          <a:xfrm flipV="1">
            <a:off x="4442880" y="3670054"/>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39" name="Line 480"/>
          <p:cNvSpPr>
            <a:spLocks noChangeShapeType="1"/>
          </p:cNvSpPr>
          <p:nvPr/>
        </p:nvSpPr>
        <p:spPr bwMode="auto">
          <a:xfrm flipH="1">
            <a:off x="4328580" y="3670054"/>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0" name="Line 481"/>
          <p:cNvSpPr>
            <a:spLocks noChangeShapeType="1"/>
          </p:cNvSpPr>
          <p:nvPr/>
        </p:nvSpPr>
        <p:spPr bwMode="auto">
          <a:xfrm flipH="1" flipV="1">
            <a:off x="4290480" y="3751017"/>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1" name="Line 482"/>
          <p:cNvSpPr>
            <a:spLocks noChangeShapeType="1"/>
          </p:cNvSpPr>
          <p:nvPr/>
        </p:nvSpPr>
        <p:spPr bwMode="auto">
          <a:xfrm>
            <a:off x="4290480" y="3751017"/>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2" name="Line 483"/>
          <p:cNvSpPr>
            <a:spLocks noChangeShapeType="1"/>
          </p:cNvSpPr>
          <p:nvPr/>
        </p:nvSpPr>
        <p:spPr bwMode="auto">
          <a:xfrm flipH="1" flipV="1">
            <a:off x="4357155" y="3684342"/>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3" name="Line 484"/>
          <p:cNvSpPr>
            <a:spLocks noChangeShapeType="1"/>
          </p:cNvSpPr>
          <p:nvPr/>
        </p:nvSpPr>
        <p:spPr bwMode="auto">
          <a:xfrm>
            <a:off x="4357155" y="3684342"/>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4" name="Line 485"/>
          <p:cNvSpPr>
            <a:spLocks noChangeShapeType="1"/>
          </p:cNvSpPr>
          <p:nvPr/>
        </p:nvSpPr>
        <p:spPr bwMode="auto">
          <a:xfrm flipH="1" flipV="1">
            <a:off x="4242855" y="3789117"/>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5" name="Line 486"/>
          <p:cNvSpPr>
            <a:spLocks noChangeShapeType="1"/>
          </p:cNvSpPr>
          <p:nvPr/>
        </p:nvSpPr>
        <p:spPr bwMode="auto">
          <a:xfrm>
            <a:off x="4242855" y="3789117"/>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6" name="Line 487"/>
          <p:cNvSpPr>
            <a:spLocks noChangeShapeType="1"/>
          </p:cNvSpPr>
          <p:nvPr/>
        </p:nvSpPr>
        <p:spPr bwMode="auto">
          <a:xfrm flipH="1" flipV="1">
            <a:off x="4371443" y="3646242"/>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7" name="Line 488"/>
          <p:cNvSpPr>
            <a:spLocks noChangeShapeType="1"/>
          </p:cNvSpPr>
          <p:nvPr/>
        </p:nvSpPr>
        <p:spPr bwMode="auto">
          <a:xfrm>
            <a:off x="4371443" y="3646242"/>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8" name="Line 489"/>
          <p:cNvSpPr>
            <a:spLocks noChangeShapeType="1"/>
          </p:cNvSpPr>
          <p:nvPr/>
        </p:nvSpPr>
        <p:spPr bwMode="auto">
          <a:xfrm>
            <a:off x="4695293" y="3665292"/>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49" name="Line 490"/>
          <p:cNvSpPr>
            <a:spLocks noChangeShapeType="1"/>
          </p:cNvSpPr>
          <p:nvPr/>
        </p:nvSpPr>
        <p:spPr bwMode="auto">
          <a:xfrm flipV="1">
            <a:off x="4733393" y="3636717"/>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0" name="Line 491"/>
          <p:cNvSpPr>
            <a:spLocks noChangeShapeType="1"/>
          </p:cNvSpPr>
          <p:nvPr/>
        </p:nvSpPr>
        <p:spPr bwMode="auto">
          <a:xfrm>
            <a:off x="4785780" y="3641479"/>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1" name="Line 492"/>
          <p:cNvSpPr>
            <a:spLocks noChangeShapeType="1"/>
          </p:cNvSpPr>
          <p:nvPr/>
        </p:nvSpPr>
        <p:spPr bwMode="auto">
          <a:xfrm flipH="1">
            <a:off x="4809593" y="3731967"/>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2" name="Line 493"/>
          <p:cNvSpPr>
            <a:spLocks noChangeShapeType="1"/>
          </p:cNvSpPr>
          <p:nvPr/>
        </p:nvSpPr>
        <p:spPr bwMode="auto">
          <a:xfrm flipV="1">
            <a:off x="4809593" y="3631954"/>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3" name="Line 494"/>
          <p:cNvSpPr>
            <a:spLocks noChangeShapeType="1"/>
          </p:cNvSpPr>
          <p:nvPr/>
        </p:nvSpPr>
        <p:spPr bwMode="auto">
          <a:xfrm flipH="1">
            <a:off x="4695293" y="3631954"/>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4" name="Line 495"/>
          <p:cNvSpPr>
            <a:spLocks noChangeShapeType="1"/>
          </p:cNvSpPr>
          <p:nvPr/>
        </p:nvSpPr>
        <p:spPr bwMode="auto">
          <a:xfrm flipH="1" flipV="1">
            <a:off x="4657193" y="3712917"/>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5" name="Line 496"/>
          <p:cNvSpPr>
            <a:spLocks noChangeShapeType="1"/>
          </p:cNvSpPr>
          <p:nvPr/>
        </p:nvSpPr>
        <p:spPr bwMode="auto">
          <a:xfrm>
            <a:off x="4657193" y="3712917"/>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6" name="Line 497"/>
          <p:cNvSpPr>
            <a:spLocks noChangeShapeType="1"/>
          </p:cNvSpPr>
          <p:nvPr/>
        </p:nvSpPr>
        <p:spPr bwMode="auto">
          <a:xfrm flipH="1" flipV="1">
            <a:off x="4723868" y="3646242"/>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7" name="Line 498"/>
          <p:cNvSpPr>
            <a:spLocks noChangeShapeType="1"/>
          </p:cNvSpPr>
          <p:nvPr/>
        </p:nvSpPr>
        <p:spPr bwMode="auto">
          <a:xfrm>
            <a:off x="4723868" y="3646242"/>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8" name="Line 499"/>
          <p:cNvSpPr>
            <a:spLocks noChangeShapeType="1"/>
          </p:cNvSpPr>
          <p:nvPr/>
        </p:nvSpPr>
        <p:spPr bwMode="auto">
          <a:xfrm flipH="1" flipV="1">
            <a:off x="4609568" y="3751017"/>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59" name="Line 500"/>
          <p:cNvSpPr>
            <a:spLocks noChangeShapeType="1"/>
          </p:cNvSpPr>
          <p:nvPr/>
        </p:nvSpPr>
        <p:spPr bwMode="auto">
          <a:xfrm>
            <a:off x="4609568" y="3751017"/>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0" name="Line 501"/>
          <p:cNvSpPr>
            <a:spLocks noChangeShapeType="1"/>
          </p:cNvSpPr>
          <p:nvPr/>
        </p:nvSpPr>
        <p:spPr bwMode="auto">
          <a:xfrm flipH="1" flipV="1">
            <a:off x="4738155" y="3608142"/>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1" name="Line 502"/>
          <p:cNvSpPr>
            <a:spLocks noChangeShapeType="1"/>
          </p:cNvSpPr>
          <p:nvPr/>
        </p:nvSpPr>
        <p:spPr bwMode="auto">
          <a:xfrm>
            <a:off x="4738155" y="3608142"/>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2" name="Line 503"/>
          <p:cNvSpPr>
            <a:spLocks noChangeShapeType="1"/>
          </p:cNvSpPr>
          <p:nvPr/>
        </p:nvSpPr>
        <p:spPr bwMode="auto">
          <a:xfrm>
            <a:off x="5042955" y="3679579"/>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3" name="Line 504"/>
          <p:cNvSpPr>
            <a:spLocks noChangeShapeType="1"/>
          </p:cNvSpPr>
          <p:nvPr/>
        </p:nvSpPr>
        <p:spPr bwMode="auto">
          <a:xfrm flipV="1">
            <a:off x="5081055" y="3651004"/>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4" name="Line 505"/>
          <p:cNvSpPr>
            <a:spLocks noChangeShapeType="1"/>
          </p:cNvSpPr>
          <p:nvPr/>
        </p:nvSpPr>
        <p:spPr bwMode="auto">
          <a:xfrm>
            <a:off x="5133443" y="3655767"/>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5" name="Line 506"/>
          <p:cNvSpPr>
            <a:spLocks noChangeShapeType="1"/>
          </p:cNvSpPr>
          <p:nvPr/>
        </p:nvSpPr>
        <p:spPr bwMode="auto">
          <a:xfrm flipH="1">
            <a:off x="5157255" y="3746254"/>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6" name="Line 507"/>
          <p:cNvSpPr>
            <a:spLocks noChangeShapeType="1"/>
          </p:cNvSpPr>
          <p:nvPr/>
        </p:nvSpPr>
        <p:spPr bwMode="auto">
          <a:xfrm flipV="1">
            <a:off x="5157255" y="3646242"/>
            <a:ext cx="42863"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7" name="Line 508"/>
          <p:cNvSpPr>
            <a:spLocks noChangeShapeType="1"/>
          </p:cNvSpPr>
          <p:nvPr/>
        </p:nvSpPr>
        <p:spPr bwMode="auto">
          <a:xfrm flipH="1">
            <a:off x="5042955" y="3646242"/>
            <a:ext cx="157163"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8" name="Line 509"/>
          <p:cNvSpPr>
            <a:spLocks noChangeShapeType="1"/>
          </p:cNvSpPr>
          <p:nvPr/>
        </p:nvSpPr>
        <p:spPr bwMode="auto">
          <a:xfrm flipH="1" flipV="1">
            <a:off x="5004855" y="3727204"/>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69" name="Line 510"/>
          <p:cNvSpPr>
            <a:spLocks noChangeShapeType="1"/>
          </p:cNvSpPr>
          <p:nvPr/>
        </p:nvSpPr>
        <p:spPr bwMode="auto">
          <a:xfrm>
            <a:off x="5004855" y="3727204"/>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0" name="Line 511"/>
          <p:cNvSpPr>
            <a:spLocks noChangeShapeType="1"/>
          </p:cNvSpPr>
          <p:nvPr/>
        </p:nvSpPr>
        <p:spPr bwMode="auto">
          <a:xfrm flipH="1" flipV="1">
            <a:off x="5071530" y="3660529"/>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1" name="Line 512"/>
          <p:cNvSpPr>
            <a:spLocks noChangeShapeType="1"/>
          </p:cNvSpPr>
          <p:nvPr/>
        </p:nvSpPr>
        <p:spPr bwMode="auto">
          <a:xfrm>
            <a:off x="5071530" y="3660529"/>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2" name="Line 513"/>
          <p:cNvSpPr>
            <a:spLocks noChangeShapeType="1"/>
          </p:cNvSpPr>
          <p:nvPr/>
        </p:nvSpPr>
        <p:spPr bwMode="auto">
          <a:xfrm flipH="1" flipV="1">
            <a:off x="4957230" y="3765304"/>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3" name="Line 514"/>
          <p:cNvSpPr>
            <a:spLocks noChangeShapeType="1"/>
          </p:cNvSpPr>
          <p:nvPr/>
        </p:nvSpPr>
        <p:spPr bwMode="auto">
          <a:xfrm>
            <a:off x="4957230" y="3765304"/>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4" name="Line 515"/>
          <p:cNvSpPr>
            <a:spLocks noChangeShapeType="1"/>
          </p:cNvSpPr>
          <p:nvPr/>
        </p:nvSpPr>
        <p:spPr bwMode="auto">
          <a:xfrm flipH="1" flipV="1">
            <a:off x="5085818" y="3622429"/>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5" name="Line 516"/>
          <p:cNvSpPr>
            <a:spLocks noChangeShapeType="1"/>
          </p:cNvSpPr>
          <p:nvPr/>
        </p:nvSpPr>
        <p:spPr bwMode="auto">
          <a:xfrm>
            <a:off x="5085818" y="3622429"/>
            <a:ext cx="23812"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6" name="Line 517"/>
          <p:cNvSpPr>
            <a:spLocks noChangeShapeType="1"/>
          </p:cNvSpPr>
          <p:nvPr/>
        </p:nvSpPr>
        <p:spPr bwMode="auto">
          <a:xfrm>
            <a:off x="4152368" y="3431929"/>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7" name="Line 518"/>
          <p:cNvSpPr>
            <a:spLocks noChangeShapeType="1"/>
          </p:cNvSpPr>
          <p:nvPr/>
        </p:nvSpPr>
        <p:spPr bwMode="auto">
          <a:xfrm flipV="1">
            <a:off x="4190468" y="3403354"/>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8" name="Line 519"/>
          <p:cNvSpPr>
            <a:spLocks noChangeShapeType="1"/>
          </p:cNvSpPr>
          <p:nvPr/>
        </p:nvSpPr>
        <p:spPr bwMode="auto">
          <a:xfrm>
            <a:off x="4242855" y="3408117"/>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79" name="Line 520"/>
          <p:cNvSpPr>
            <a:spLocks noChangeShapeType="1"/>
          </p:cNvSpPr>
          <p:nvPr/>
        </p:nvSpPr>
        <p:spPr bwMode="auto">
          <a:xfrm flipH="1">
            <a:off x="4266668" y="3498604"/>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0" name="Line 521"/>
          <p:cNvSpPr>
            <a:spLocks noChangeShapeType="1"/>
          </p:cNvSpPr>
          <p:nvPr/>
        </p:nvSpPr>
        <p:spPr bwMode="auto">
          <a:xfrm flipV="1">
            <a:off x="4266668" y="3398592"/>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1" name="Line 522"/>
          <p:cNvSpPr>
            <a:spLocks noChangeShapeType="1"/>
          </p:cNvSpPr>
          <p:nvPr/>
        </p:nvSpPr>
        <p:spPr bwMode="auto">
          <a:xfrm flipH="1">
            <a:off x="4152368" y="3398592"/>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2" name="Line 523"/>
          <p:cNvSpPr>
            <a:spLocks noChangeShapeType="1"/>
          </p:cNvSpPr>
          <p:nvPr/>
        </p:nvSpPr>
        <p:spPr bwMode="auto">
          <a:xfrm flipH="1" flipV="1">
            <a:off x="4114268" y="3479554"/>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3" name="Line 524"/>
          <p:cNvSpPr>
            <a:spLocks noChangeShapeType="1"/>
          </p:cNvSpPr>
          <p:nvPr/>
        </p:nvSpPr>
        <p:spPr bwMode="auto">
          <a:xfrm>
            <a:off x="4114268" y="3479554"/>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4" name="Line 525"/>
          <p:cNvSpPr>
            <a:spLocks noChangeShapeType="1"/>
          </p:cNvSpPr>
          <p:nvPr/>
        </p:nvSpPr>
        <p:spPr bwMode="auto">
          <a:xfrm flipH="1" flipV="1">
            <a:off x="4180943" y="3412879"/>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5" name="Line 526"/>
          <p:cNvSpPr>
            <a:spLocks noChangeShapeType="1"/>
          </p:cNvSpPr>
          <p:nvPr/>
        </p:nvSpPr>
        <p:spPr bwMode="auto">
          <a:xfrm>
            <a:off x="4180943" y="3412879"/>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6" name="Line 527"/>
          <p:cNvSpPr>
            <a:spLocks noChangeShapeType="1"/>
          </p:cNvSpPr>
          <p:nvPr/>
        </p:nvSpPr>
        <p:spPr bwMode="auto">
          <a:xfrm flipH="1" flipV="1">
            <a:off x="4066643" y="3517654"/>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7" name="Line 528"/>
          <p:cNvSpPr>
            <a:spLocks noChangeShapeType="1"/>
          </p:cNvSpPr>
          <p:nvPr/>
        </p:nvSpPr>
        <p:spPr bwMode="auto">
          <a:xfrm>
            <a:off x="4066643" y="3517654"/>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8" name="Line 529"/>
          <p:cNvSpPr>
            <a:spLocks noChangeShapeType="1"/>
          </p:cNvSpPr>
          <p:nvPr/>
        </p:nvSpPr>
        <p:spPr bwMode="auto">
          <a:xfrm flipH="1" flipV="1">
            <a:off x="4195230" y="3374779"/>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89" name="Line 530"/>
          <p:cNvSpPr>
            <a:spLocks noChangeShapeType="1"/>
          </p:cNvSpPr>
          <p:nvPr/>
        </p:nvSpPr>
        <p:spPr bwMode="auto">
          <a:xfrm>
            <a:off x="4195230" y="3374779"/>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0" name="Line 531"/>
          <p:cNvSpPr>
            <a:spLocks noChangeShapeType="1"/>
          </p:cNvSpPr>
          <p:nvPr/>
        </p:nvSpPr>
        <p:spPr bwMode="auto">
          <a:xfrm>
            <a:off x="4504793" y="3450979"/>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1" name="Line 532"/>
          <p:cNvSpPr>
            <a:spLocks noChangeShapeType="1"/>
          </p:cNvSpPr>
          <p:nvPr/>
        </p:nvSpPr>
        <p:spPr bwMode="auto">
          <a:xfrm flipV="1">
            <a:off x="4542893" y="3422404"/>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2" name="Line 533"/>
          <p:cNvSpPr>
            <a:spLocks noChangeShapeType="1"/>
          </p:cNvSpPr>
          <p:nvPr/>
        </p:nvSpPr>
        <p:spPr bwMode="auto">
          <a:xfrm>
            <a:off x="4595280" y="3427167"/>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3" name="Line 534"/>
          <p:cNvSpPr>
            <a:spLocks noChangeShapeType="1"/>
          </p:cNvSpPr>
          <p:nvPr/>
        </p:nvSpPr>
        <p:spPr bwMode="auto">
          <a:xfrm flipH="1">
            <a:off x="4619093" y="3517654"/>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4" name="Line 535"/>
          <p:cNvSpPr>
            <a:spLocks noChangeShapeType="1"/>
          </p:cNvSpPr>
          <p:nvPr/>
        </p:nvSpPr>
        <p:spPr bwMode="auto">
          <a:xfrm flipV="1">
            <a:off x="4619093" y="3417642"/>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5" name="Line 536"/>
          <p:cNvSpPr>
            <a:spLocks noChangeShapeType="1"/>
          </p:cNvSpPr>
          <p:nvPr/>
        </p:nvSpPr>
        <p:spPr bwMode="auto">
          <a:xfrm flipH="1">
            <a:off x="4504793" y="3417642"/>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6" name="Line 537"/>
          <p:cNvSpPr>
            <a:spLocks noChangeShapeType="1"/>
          </p:cNvSpPr>
          <p:nvPr/>
        </p:nvSpPr>
        <p:spPr bwMode="auto">
          <a:xfrm flipH="1" flipV="1">
            <a:off x="4466693" y="3498604"/>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7" name="Line 538"/>
          <p:cNvSpPr>
            <a:spLocks noChangeShapeType="1"/>
          </p:cNvSpPr>
          <p:nvPr/>
        </p:nvSpPr>
        <p:spPr bwMode="auto">
          <a:xfrm>
            <a:off x="4466693" y="3498604"/>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8" name="Line 539"/>
          <p:cNvSpPr>
            <a:spLocks noChangeShapeType="1"/>
          </p:cNvSpPr>
          <p:nvPr/>
        </p:nvSpPr>
        <p:spPr bwMode="auto">
          <a:xfrm flipH="1" flipV="1">
            <a:off x="4533368" y="3431929"/>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299" name="Line 540"/>
          <p:cNvSpPr>
            <a:spLocks noChangeShapeType="1"/>
          </p:cNvSpPr>
          <p:nvPr/>
        </p:nvSpPr>
        <p:spPr bwMode="auto">
          <a:xfrm>
            <a:off x="4533368" y="3431929"/>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0" name="Line 541"/>
          <p:cNvSpPr>
            <a:spLocks noChangeShapeType="1"/>
          </p:cNvSpPr>
          <p:nvPr/>
        </p:nvSpPr>
        <p:spPr bwMode="auto">
          <a:xfrm flipH="1" flipV="1">
            <a:off x="4419068" y="3536704"/>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1" name="Line 542"/>
          <p:cNvSpPr>
            <a:spLocks noChangeShapeType="1"/>
          </p:cNvSpPr>
          <p:nvPr/>
        </p:nvSpPr>
        <p:spPr bwMode="auto">
          <a:xfrm>
            <a:off x="4419068" y="3536704"/>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2" name="Line 543"/>
          <p:cNvSpPr>
            <a:spLocks noChangeShapeType="1"/>
          </p:cNvSpPr>
          <p:nvPr/>
        </p:nvSpPr>
        <p:spPr bwMode="auto">
          <a:xfrm flipH="1" flipV="1">
            <a:off x="4547655" y="3393829"/>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3" name="Line 544"/>
          <p:cNvSpPr>
            <a:spLocks noChangeShapeType="1"/>
          </p:cNvSpPr>
          <p:nvPr/>
        </p:nvSpPr>
        <p:spPr bwMode="auto">
          <a:xfrm>
            <a:off x="4547655" y="3393829"/>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4" name="Line 545"/>
          <p:cNvSpPr>
            <a:spLocks noChangeShapeType="1"/>
          </p:cNvSpPr>
          <p:nvPr/>
        </p:nvSpPr>
        <p:spPr bwMode="auto">
          <a:xfrm>
            <a:off x="4871505" y="3412879"/>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5" name="Line 546"/>
          <p:cNvSpPr>
            <a:spLocks noChangeShapeType="1"/>
          </p:cNvSpPr>
          <p:nvPr/>
        </p:nvSpPr>
        <p:spPr bwMode="auto">
          <a:xfrm flipV="1">
            <a:off x="4909605" y="3384304"/>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6" name="Line 547"/>
          <p:cNvSpPr>
            <a:spLocks noChangeShapeType="1"/>
          </p:cNvSpPr>
          <p:nvPr/>
        </p:nvSpPr>
        <p:spPr bwMode="auto">
          <a:xfrm>
            <a:off x="4961993" y="3389067"/>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7" name="Line 548"/>
          <p:cNvSpPr>
            <a:spLocks noChangeShapeType="1"/>
          </p:cNvSpPr>
          <p:nvPr/>
        </p:nvSpPr>
        <p:spPr bwMode="auto">
          <a:xfrm flipH="1">
            <a:off x="4985805" y="3479554"/>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8" name="Line 549"/>
          <p:cNvSpPr>
            <a:spLocks noChangeShapeType="1"/>
          </p:cNvSpPr>
          <p:nvPr/>
        </p:nvSpPr>
        <p:spPr bwMode="auto">
          <a:xfrm flipV="1">
            <a:off x="4985805" y="3379542"/>
            <a:ext cx="42863"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09" name="Line 550"/>
          <p:cNvSpPr>
            <a:spLocks noChangeShapeType="1"/>
          </p:cNvSpPr>
          <p:nvPr/>
        </p:nvSpPr>
        <p:spPr bwMode="auto">
          <a:xfrm flipH="1">
            <a:off x="4871505" y="3379542"/>
            <a:ext cx="157163"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0" name="Line 551"/>
          <p:cNvSpPr>
            <a:spLocks noChangeShapeType="1"/>
          </p:cNvSpPr>
          <p:nvPr/>
        </p:nvSpPr>
        <p:spPr bwMode="auto">
          <a:xfrm flipH="1" flipV="1">
            <a:off x="4833405" y="3460504"/>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1" name="Line 552"/>
          <p:cNvSpPr>
            <a:spLocks noChangeShapeType="1"/>
          </p:cNvSpPr>
          <p:nvPr/>
        </p:nvSpPr>
        <p:spPr bwMode="auto">
          <a:xfrm>
            <a:off x="4833405" y="3460504"/>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2" name="Line 553"/>
          <p:cNvSpPr>
            <a:spLocks noChangeShapeType="1"/>
          </p:cNvSpPr>
          <p:nvPr/>
        </p:nvSpPr>
        <p:spPr bwMode="auto">
          <a:xfrm flipH="1" flipV="1">
            <a:off x="4900080" y="3393829"/>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3" name="Line 554"/>
          <p:cNvSpPr>
            <a:spLocks noChangeShapeType="1"/>
          </p:cNvSpPr>
          <p:nvPr/>
        </p:nvSpPr>
        <p:spPr bwMode="auto">
          <a:xfrm>
            <a:off x="4900080" y="3393829"/>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4" name="Line 555"/>
          <p:cNvSpPr>
            <a:spLocks noChangeShapeType="1"/>
          </p:cNvSpPr>
          <p:nvPr/>
        </p:nvSpPr>
        <p:spPr bwMode="auto">
          <a:xfrm flipH="1" flipV="1">
            <a:off x="4785780" y="3498604"/>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5" name="Line 556"/>
          <p:cNvSpPr>
            <a:spLocks noChangeShapeType="1"/>
          </p:cNvSpPr>
          <p:nvPr/>
        </p:nvSpPr>
        <p:spPr bwMode="auto">
          <a:xfrm>
            <a:off x="4785780" y="3498604"/>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6" name="Line 557"/>
          <p:cNvSpPr>
            <a:spLocks noChangeShapeType="1"/>
          </p:cNvSpPr>
          <p:nvPr/>
        </p:nvSpPr>
        <p:spPr bwMode="auto">
          <a:xfrm flipH="1" flipV="1">
            <a:off x="4914368" y="3355729"/>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7" name="Line 558"/>
          <p:cNvSpPr>
            <a:spLocks noChangeShapeType="1"/>
          </p:cNvSpPr>
          <p:nvPr/>
        </p:nvSpPr>
        <p:spPr bwMode="auto">
          <a:xfrm>
            <a:off x="4914368" y="3355729"/>
            <a:ext cx="23812"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8" name="Line 559"/>
          <p:cNvSpPr>
            <a:spLocks noChangeShapeType="1"/>
          </p:cNvSpPr>
          <p:nvPr/>
        </p:nvSpPr>
        <p:spPr bwMode="auto">
          <a:xfrm>
            <a:off x="5219168" y="3427167"/>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19" name="Line 560"/>
          <p:cNvSpPr>
            <a:spLocks noChangeShapeType="1"/>
          </p:cNvSpPr>
          <p:nvPr/>
        </p:nvSpPr>
        <p:spPr bwMode="auto">
          <a:xfrm flipV="1">
            <a:off x="5257268" y="3398592"/>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0" name="Line 561"/>
          <p:cNvSpPr>
            <a:spLocks noChangeShapeType="1"/>
          </p:cNvSpPr>
          <p:nvPr/>
        </p:nvSpPr>
        <p:spPr bwMode="auto">
          <a:xfrm>
            <a:off x="5309655" y="3403354"/>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1" name="Line 562"/>
          <p:cNvSpPr>
            <a:spLocks noChangeShapeType="1"/>
          </p:cNvSpPr>
          <p:nvPr/>
        </p:nvSpPr>
        <p:spPr bwMode="auto">
          <a:xfrm flipH="1">
            <a:off x="5333468" y="3493842"/>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2" name="Line 563"/>
          <p:cNvSpPr>
            <a:spLocks noChangeShapeType="1"/>
          </p:cNvSpPr>
          <p:nvPr/>
        </p:nvSpPr>
        <p:spPr bwMode="auto">
          <a:xfrm flipV="1">
            <a:off x="5333468" y="3393829"/>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3" name="Line 564"/>
          <p:cNvSpPr>
            <a:spLocks noChangeShapeType="1"/>
          </p:cNvSpPr>
          <p:nvPr/>
        </p:nvSpPr>
        <p:spPr bwMode="auto">
          <a:xfrm flipH="1">
            <a:off x="5219168" y="3393829"/>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4" name="Line 565"/>
          <p:cNvSpPr>
            <a:spLocks noChangeShapeType="1"/>
          </p:cNvSpPr>
          <p:nvPr/>
        </p:nvSpPr>
        <p:spPr bwMode="auto">
          <a:xfrm flipH="1" flipV="1">
            <a:off x="5181068" y="3474792"/>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5" name="Line 566"/>
          <p:cNvSpPr>
            <a:spLocks noChangeShapeType="1"/>
          </p:cNvSpPr>
          <p:nvPr/>
        </p:nvSpPr>
        <p:spPr bwMode="auto">
          <a:xfrm>
            <a:off x="5181068" y="3474792"/>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6" name="Line 567"/>
          <p:cNvSpPr>
            <a:spLocks noChangeShapeType="1"/>
          </p:cNvSpPr>
          <p:nvPr/>
        </p:nvSpPr>
        <p:spPr bwMode="auto">
          <a:xfrm flipH="1" flipV="1">
            <a:off x="5247743" y="3408117"/>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7" name="Line 568"/>
          <p:cNvSpPr>
            <a:spLocks noChangeShapeType="1"/>
          </p:cNvSpPr>
          <p:nvPr/>
        </p:nvSpPr>
        <p:spPr bwMode="auto">
          <a:xfrm>
            <a:off x="5247743" y="3408117"/>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8" name="Line 569"/>
          <p:cNvSpPr>
            <a:spLocks noChangeShapeType="1"/>
          </p:cNvSpPr>
          <p:nvPr/>
        </p:nvSpPr>
        <p:spPr bwMode="auto">
          <a:xfrm flipH="1" flipV="1">
            <a:off x="5133443" y="3512892"/>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29" name="Line 570"/>
          <p:cNvSpPr>
            <a:spLocks noChangeShapeType="1"/>
          </p:cNvSpPr>
          <p:nvPr/>
        </p:nvSpPr>
        <p:spPr bwMode="auto">
          <a:xfrm>
            <a:off x="5133443" y="3512892"/>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0" name="Line 571"/>
          <p:cNvSpPr>
            <a:spLocks noChangeShapeType="1"/>
          </p:cNvSpPr>
          <p:nvPr/>
        </p:nvSpPr>
        <p:spPr bwMode="auto">
          <a:xfrm flipH="1" flipV="1">
            <a:off x="5262030" y="3370017"/>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1" name="Line 572"/>
          <p:cNvSpPr>
            <a:spLocks noChangeShapeType="1"/>
          </p:cNvSpPr>
          <p:nvPr/>
        </p:nvSpPr>
        <p:spPr bwMode="auto">
          <a:xfrm>
            <a:off x="5262030" y="3370017"/>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2" name="Line 573"/>
          <p:cNvSpPr>
            <a:spLocks noChangeShapeType="1"/>
          </p:cNvSpPr>
          <p:nvPr/>
        </p:nvSpPr>
        <p:spPr bwMode="auto">
          <a:xfrm>
            <a:off x="4004730" y="3169992"/>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3" name="Line 574"/>
          <p:cNvSpPr>
            <a:spLocks noChangeShapeType="1"/>
          </p:cNvSpPr>
          <p:nvPr/>
        </p:nvSpPr>
        <p:spPr bwMode="auto">
          <a:xfrm flipV="1">
            <a:off x="4042830" y="3141417"/>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4" name="Line 575"/>
          <p:cNvSpPr>
            <a:spLocks noChangeShapeType="1"/>
          </p:cNvSpPr>
          <p:nvPr/>
        </p:nvSpPr>
        <p:spPr bwMode="auto">
          <a:xfrm>
            <a:off x="4095218" y="3146179"/>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5" name="Line 576"/>
          <p:cNvSpPr>
            <a:spLocks noChangeShapeType="1"/>
          </p:cNvSpPr>
          <p:nvPr/>
        </p:nvSpPr>
        <p:spPr bwMode="auto">
          <a:xfrm flipH="1">
            <a:off x="4119030" y="3236667"/>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6" name="Line 577"/>
          <p:cNvSpPr>
            <a:spLocks noChangeShapeType="1"/>
          </p:cNvSpPr>
          <p:nvPr/>
        </p:nvSpPr>
        <p:spPr bwMode="auto">
          <a:xfrm flipV="1">
            <a:off x="4119030" y="3136654"/>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7" name="Line 578"/>
          <p:cNvSpPr>
            <a:spLocks noChangeShapeType="1"/>
          </p:cNvSpPr>
          <p:nvPr/>
        </p:nvSpPr>
        <p:spPr bwMode="auto">
          <a:xfrm flipH="1">
            <a:off x="4004730" y="3136654"/>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8" name="Line 579"/>
          <p:cNvSpPr>
            <a:spLocks noChangeShapeType="1"/>
          </p:cNvSpPr>
          <p:nvPr/>
        </p:nvSpPr>
        <p:spPr bwMode="auto">
          <a:xfrm flipH="1" flipV="1">
            <a:off x="3966630" y="3217617"/>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39" name="Line 580"/>
          <p:cNvSpPr>
            <a:spLocks noChangeShapeType="1"/>
          </p:cNvSpPr>
          <p:nvPr/>
        </p:nvSpPr>
        <p:spPr bwMode="auto">
          <a:xfrm>
            <a:off x="3966630" y="3217617"/>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0" name="Line 581"/>
          <p:cNvSpPr>
            <a:spLocks noChangeShapeType="1"/>
          </p:cNvSpPr>
          <p:nvPr/>
        </p:nvSpPr>
        <p:spPr bwMode="auto">
          <a:xfrm flipH="1" flipV="1">
            <a:off x="4033305" y="3150942"/>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1" name="Line 582"/>
          <p:cNvSpPr>
            <a:spLocks noChangeShapeType="1"/>
          </p:cNvSpPr>
          <p:nvPr/>
        </p:nvSpPr>
        <p:spPr bwMode="auto">
          <a:xfrm>
            <a:off x="4033305" y="3150942"/>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2" name="Line 583"/>
          <p:cNvSpPr>
            <a:spLocks noChangeShapeType="1"/>
          </p:cNvSpPr>
          <p:nvPr/>
        </p:nvSpPr>
        <p:spPr bwMode="auto">
          <a:xfrm flipH="1" flipV="1">
            <a:off x="3919005" y="3255717"/>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3" name="Line 584"/>
          <p:cNvSpPr>
            <a:spLocks noChangeShapeType="1"/>
          </p:cNvSpPr>
          <p:nvPr/>
        </p:nvSpPr>
        <p:spPr bwMode="auto">
          <a:xfrm>
            <a:off x="3919005" y="3255717"/>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4" name="Line 585"/>
          <p:cNvSpPr>
            <a:spLocks noChangeShapeType="1"/>
          </p:cNvSpPr>
          <p:nvPr/>
        </p:nvSpPr>
        <p:spPr bwMode="auto">
          <a:xfrm flipH="1" flipV="1">
            <a:off x="4047593" y="3112842"/>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5" name="Line 586"/>
          <p:cNvSpPr>
            <a:spLocks noChangeShapeType="1"/>
          </p:cNvSpPr>
          <p:nvPr/>
        </p:nvSpPr>
        <p:spPr bwMode="auto">
          <a:xfrm>
            <a:off x="4047593" y="3112842"/>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6" name="Line 587"/>
          <p:cNvSpPr>
            <a:spLocks noChangeShapeType="1"/>
          </p:cNvSpPr>
          <p:nvPr/>
        </p:nvSpPr>
        <p:spPr bwMode="auto">
          <a:xfrm>
            <a:off x="4357155" y="3189042"/>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7" name="Line 588"/>
          <p:cNvSpPr>
            <a:spLocks noChangeShapeType="1"/>
          </p:cNvSpPr>
          <p:nvPr/>
        </p:nvSpPr>
        <p:spPr bwMode="auto">
          <a:xfrm flipV="1">
            <a:off x="4395255" y="3160467"/>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8" name="Line 589"/>
          <p:cNvSpPr>
            <a:spLocks noChangeShapeType="1"/>
          </p:cNvSpPr>
          <p:nvPr/>
        </p:nvSpPr>
        <p:spPr bwMode="auto">
          <a:xfrm>
            <a:off x="4447643" y="3165229"/>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49" name="Line 590"/>
          <p:cNvSpPr>
            <a:spLocks noChangeShapeType="1"/>
          </p:cNvSpPr>
          <p:nvPr/>
        </p:nvSpPr>
        <p:spPr bwMode="auto">
          <a:xfrm flipH="1">
            <a:off x="4471455" y="3255717"/>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0" name="Line 591"/>
          <p:cNvSpPr>
            <a:spLocks noChangeShapeType="1"/>
          </p:cNvSpPr>
          <p:nvPr/>
        </p:nvSpPr>
        <p:spPr bwMode="auto">
          <a:xfrm flipV="1">
            <a:off x="4471455" y="3155704"/>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1" name="Line 592"/>
          <p:cNvSpPr>
            <a:spLocks noChangeShapeType="1"/>
          </p:cNvSpPr>
          <p:nvPr/>
        </p:nvSpPr>
        <p:spPr bwMode="auto">
          <a:xfrm flipH="1">
            <a:off x="4357155" y="3155704"/>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2" name="Line 593"/>
          <p:cNvSpPr>
            <a:spLocks noChangeShapeType="1"/>
          </p:cNvSpPr>
          <p:nvPr/>
        </p:nvSpPr>
        <p:spPr bwMode="auto">
          <a:xfrm flipH="1" flipV="1">
            <a:off x="4319055" y="3236667"/>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3" name="Line 594"/>
          <p:cNvSpPr>
            <a:spLocks noChangeShapeType="1"/>
          </p:cNvSpPr>
          <p:nvPr/>
        </p:nvSpPr>
        <p:spPr bwMode="auto">
          <a:xfrm>
            <a:off x="4319055" y="3236667"/>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4" name="Line 595"/>
          <p:cNvSpPr>
            <a:spLocks noChangeShapeType="1"/>
          </p:cNvSpPr>
          <p:nvPr/>
        </p:nvSpPr>
        <p:spPr bwMode="auto">
          <a:xfrm flipH="1" flipV="1">
            <a:off x="4385730" y="3169992"/>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5" name="Line 596"/>
          <p:cNvSpPr>
            <a:spLocks noChangeShapeType="1"/>
          </p:cNvSpPr>
          <p:nvPr/>
        </p:nvSpPr>
        <p:spPr bwMode="auto">
          <a:xfrm>
            <a:off x="4385730" y="3169992"/>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6" name="Line 597"/>
          <p:cNvSpPr>
            <a:spLocks noChangeShapeType="1"/>
          </p:cNvSpPr>
          <p:nvPr/>
        </p:nvSpPr>
        <p:spPr bwMode="auto">
          <a:xfrm flipH="1" flipV="1">
            <a:off x="4271430" y="3274767"/>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7" name="Line 598"/>
          <p:cNvSpPr>
            <a:spLocks noChangeShapeType="1"/>
          </p:cNvSpPr>
          <p:nvPr/>
        </p:nvSpPr>
        <p:spPr bwMode="auto">
          <a:xfrm>
            <a:off x="4271430" y="3274767"/>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8" name="Line 599"/>
          <p:cNvSpPr>
            <a:spLocks noChangeShapeType="1"/>
          </p:cNvSpPr>
          <p:nvPr/>
        </p:nvSpPr>
        <p:spPr bwMode="auto">
          <a:xfrm flipH="1" flipV="1">
            <a:off x="4400018" y="3131892"/>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59" name="Line 600"/>
          <p:cNvSpPr>
            <a:spLocks noChangeShapeType="1"/>
          </p:cNvSpPr>
          <p:nvPr/>
        </p:nvSpPr>
        <p:spPr bwMode="auto">
          <a:xfrm>
            <a:off x="4400018" y="3131892"/>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0" name="Line 601"/>
          <p:cNvSpPr>
            <a:spLocks noChangeShapeType="1"/>
          </p:cNvSpPr>
          <p:nvPr/>
        </p:nvSpPr>
        <p:spPr bwMode="auto">
          <a:xfrm>
            <a:off x="4723868" y="3150942"/>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1" name="Line 602"/>
          <p:cNvSpPr>
            <a:spLocks noChangeShapeType="1"/>
          </p:cNvSpPr>
          <p:nvPr/>
        </p:nvSpPr>
        <p:spPr bwMode="auto">
          <a:xfrm flipV="1">
            <a:off x="4761968" y="3122367"/>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2" name="Line 603"/>
          <p:cNvSpPr>
            <a:spLocks noChangeShapeType="1"/>
          </p:cNvSpPr>
          <p:nvPr/>
        </p:nvSpPr>
        <p:spPr bwMode="auto">
          <a:xfrm>
            <a:off x="4814355" y="3127129"/>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3" name="Line 604"/>
          <p:cNvSpPr>
            <a:spLocks noChangeShapeType="1"/>
          </p:cNvSpPr>
          <p:nvPr/>
        </p:nvSpPr>
        <p:spPr bwMode="auto">
          <a:xfrm flipH="1">
            <a:off x="4838168" y="3217617"/>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4" name="Line 605"/>
          <p:cNvSpPr>
            <a:spLocks noChangeShapeType="1"/>
          </p:cNvSpPr>
          <p:nvPr/>
        </p:nvSpPr>
        <p:spPr bwMode="auto">
          <a:xfrm flipV="1">
            <a:off x="4838168" y="3117604"/>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5" name="Line 606"/>
          <p:cNvSpPr>
            <a:spLocks noChangeShapeType="1"/>
          </p:cNvSpPr>
          <p:nvPr/>
        </p:nvSpPr>
        <p:spPr bwMode="auto">
          <a:xfrm flipH="1">
            <a:off x="4723868" y="3117604"/>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6" name="Line 607"/>
          <p:cNvSpPr>
            <a:spLocks noChangeShapeType="1"/>
          </p:cNvSpPr>
          <p:nvPr/>
        </p:nvSpPr>
        <p:spPr bwMode="auto">
          <a:xfrm flipH="1" flipV="1">
            <a:off x="4685768" y="3198567"/>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7" name="Line 608"/>
          <p:cNvSpPr>
            <a:spLocks noChangeShapeType="1"/>
          </p:cNvSpPr>
          <p:nvPr/>
        </p:nvSpPr>
        <p:spPr bwMode="auto">
          <a:xfrm>
            <a:off x="4685768" y="3198567"/>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8" name="Line 609"/>
          <p:cNvSpPr>
            <a:spLocks noChangeShapeType="1"/>
          </p:cNvSpPr>
          <p:nvPr/>
        </p:nvSpPr>
        <p:spPr bwMode="auto">
          <a:xfrm flipH="1" flipV="1">
            <a:off x="4752443" y="3131892"/>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69" name="Line 610"/>
          <p:cNvSpPr>
            <a:spLocks noChangeShapeType="1"/>
          </p:cNvSpPr>
          <p:nvPr/>
        </p:nvSpPr>
        <p:spPr bwMode="auto">
          <a:xfrm>
            <a:off x="4752443" y="3131892"/>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0" name="Line 611"/>
          <p:cNvSpPr>
            <a:spLocks noChangeShapeType="1"/>
          </p:cNvSpPr>
          <p:nvPr/>
        </p:nvSpPr>
        <p:spPr bwMode="auto">
          <a:xfrm flipH="1" flipV="1">
            <a:off x="4638143" y="3236667"/>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1" name="Line 612"/>
          <p:cNvSpPr>
            <a:spLocks noChangeShapeType="1"/>
          </p:cNvSpPr>
          <p:nvPr/>
        </p:nvSpPr>
        <p:spPr bwMode="auto">
          <a:xfrm>
            <a:off x="4638143" y="3236667"/>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2" name="Line 613"/>
          <p:cNvSpPr>
            <a:spLocks noChangeShapeType="1"/>
          </p:cNvSpPr>
          <p:nvPr/>
        </p:nvSpPr>
        <p:spPr bwMode="auto">
          <a:xfrm flipH="1" flipV="1">
            <a:off x="4766730" y="3093792"/>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3" name="Line 614"/>
          <p:cNvSpPr>
            <a:spLocks noChangeShapeType="1"/>
          </p:cNvSpPr>
          <p:nvPr/>
        </p:nvSpPr>
        <p:spPr bwMode="auto">
          <a:xfrm>
            <a:off x="4766730" y="3093792"/>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4" name="Line 615"/>
          <p:cNvSpPr>
            <a:spLocks noChangeShapeType="1"/>
          </p:cNvSpPr>
          <p:nvPr/>
        </p:nvSpPr>
        <p:spPr bwMode="auto">
          <a:xfrm>
            <a:off x="5071530" y="3165229"/>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5" name="Line 616"/>
          <p:cNvSpPr>
            <a:spLocks noChangeShapeType="1"/>
          </p:cNvSpPr>
          <p:nvPr/>
        </p:nvSpPr>
        <p:spPr bwMode="auto">
          <a:xfrm flipV="1">
            <a:off x="5109630" y="3136654"/>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6" name="Line 617"/>
          <p:cNvSpPr>
            <a:spLocks noChangeShapeType="1"/>
          </p:cNvSpPr>
          <p:nvPr/>
        </p:nvSpPr>
        <p:spPr bwMode="auto">
          <a:xfrm>
            <a:off x="5162018" y="3141417"/>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7" name="Line 618"/>
          <p:cNvSpPr>
            <a:spLocks noChangeShapeType="1"/>
          </p:cNvSpPr>
          <p:nvPr/>
        </p:nvSpPr>
        <p:spPr bwMode="auto">
          <a:xfrm flipH="1">
            <a:off x="5185830" y="3231904"/>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8" name="Line 619"/>
          <p:cNvSpPr>
            <a:spLocks noChangeShapeType="1"/>
          </p:cNvSpPr>
          <p:nvPr/>
        </p:nvSpPr>
        <p:spPr bwMode="auto">
          <a:xfrm flipV="1">
            <a:off x="5185830" y="3131892"/>
            <a:ext cx="42863"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79" name="Line 620"/>
          <p:cNvSpPr>
            <a:spLocks noChangeShapeType="1"/>
          </p:cNvSpPr>
          <p:nvPr/>
        </p:nvSpPr>
        <p:spPr bwMode="auto">
          <a:xfrm flipH="1">
            <a:off x="5071530" y="3131892"/>
            <a:ext cx="157163"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0" name="Line 621"/>
          <p:cNvSpPr>
            <a:spLocks noChangeShapeType="1"/>
          </p:cNvSpPr>
          <p:nvPr/>
        </p:nvSpPr>
        <p:spPr bwMode="auto">
          <a:xfrm flipH="1" flipV="1">
            <a:off x="5033430" y="3212854"/>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1" name="Line 622"/>
          <p:cNvSpPr>
            <a:spLocks noChangeShapeType="1"/>
          </p:cNvSpPr>
          <p:nvPr/>
        </p:nvSpPr>
        <p:spPr bwMode="auto">
          <a:xfrm>
            <a:off x="5033430" y="3212854"/>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2" name="Line 623"/>
          <p:cNvSpPr>
            <a:spLocks noChangeShapeType="1"/>
          </p:cNvSpPr>
          <p:nvPr/>
        </p:nvSpPr>
        <p:spPr bwMode="auto">
          <a:xfrm flipH="1" flipV="1">
            <a:off x="5100105" y="3146179"/>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3" name="Line 624"/>
          <p:cNvSpPr>
            <a:spLocks noChangeShapeType="1"/>
          </p:cNvSpPr>
          <p:nvPr/>
        </p:nvSpPr>
        <p:spPr bwMode="auto">
          <a:xfrm>
            <a:off x="5100105" y="3146179"/>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4" name="Line 625"/>
          <p:cNvSpPr>
            <a:spLocks noChangeShapeType="1"/>
          </p:cNvSpPr>
          <p:nvPr/>
        </p:nvSpPr>
        <p:spPr bwMode="auto">
          <a:xfrm flipH="1" flipV="1">
            <a:off x="4985805" y="3250954"/>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5" name="Line 626"/>
          <p:cNvSpPr>
            <a:spLocks noChangeShapeType="1"/>
          </p:cNvSpPr>
          <p:nvPr/>
        </p:nvSpPr>
        <p:spPr bwMode="auto">
          <a:xfrm>
            <a:off x="4985805" y="3250954"/>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6" name="Line 627"/>
          <p:cNvSpPr>
            <a:spLocks noChangeShapeType="1"/>
          </p:cNvSpPr>
          <p:nvPr/>
        </p:nvSpPr>
        <p:spPr bwMode="auto">
          <a:xfrm flipH="1" flipV="1">
            <a:off x="5114393" y="3108079"/>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7" name="Line 628"/>
          <p:cNvSpPr>
            <a:spLocks noChangeShapeType="1"/>
          </p:cNvSpPr>
          <p:nvPr/>
        </p:nvSpPr>
        <p:spPr bwMode="auto">
          <a:xfrm>
            <a:off x="5114393" y="3108079"/>
            <a:ext cx="23812"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8" name="Line 629"/>
          <p:cNvSpPr>
            <a:spLocks noChangeShapeType="1"/>
          </p:cNvSpPr>
          <p:nvPr/>
        </p:nvSpPr>
        <p:spPr bwMode="auto">
          <a:xfrm>
            <a:off x="4323818" y="4227267"/>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89" name="Line 630"/>
          <p:cNvSpPr>
            <a:spLocks noChangeShapeType="1"/>
          </p:cNvSpPr>
          <p:nvPr/>
        </p:nvSpPr>
        <p:spPr bwMode="auto">
          <a:xfrm flipV="1">
            <a:off x="4361918" y="4198692"/>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0" name="Line 631"/>
          <p:cNvSpPr>
            <a:spLocks noChangeShapeType="1"/>
          </p:cNvSpPr>
          <p:nvPr/>
        </p:nvSpPr>
        <p:spPr bwMode="auto">
          <a:xfrm>
            <a:off x="4414305" y="4203454"/>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1" name="Line 632"/>
          <p:cNvSpPr>
            <a:spLocks noChangeShapeType="1"/>
          </p:cNvSpPr>
          <p:nvPr/>
        </p:nvSpPr>
        <p:spPr bwMode="auto">
          <a:xfrm flipH="1">
            <a:off x="4438118" y="4293942"/>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2" name="Line 633"/>
          <p:cNvSpPr>
            <a:spLocks noChangeShapeType="1"/>
          </p:cNvSpPr>
          <p:nvPr/>
        </p:nvSpPr>
        <p:spPr bwMode="auto">
          <a:xfrm flipV="1">
            <a:off x="4438118" y="4193929"/>
            <a:ext cx="42862"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3" name="Line 634"/>
          <p:cNvSpPr>
            <a:spLocks noChangeShapeType="1"/>
          </p:cNvSpPr>
          <p:nvPr/>
        </p:nvSpPr>
        <p:spPr bwMode="auto">
          <a:xfrm flipH="1">
            <a:off x="4323818" y="4193929"/>
            <a:ext cx="157162"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4" name="Line 635"/>
          <p:cNvSpPr>
            <a:spLocks noChangeShapeType="1"/>
          </p:cNvSpPr>
          <p:nvPr/>
        </p:nvSpPr>
        <p:spPr bwMode="auto">
          <a:xfrm flipH="1" flipV="1">
            <a:off x="4285718" y="4274892"/>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5" name="Line 636"/>
          <p:cNvSpPr>
            <a:spLocks noChangeShapeType="1"/>
          </p:cNvSpPr>
          <p:nvPr/>
        </p:nvSpPr>
        <p:spPr bwMode="auto">
          <a:xfrm>
            <a:off x="4285718" y="4274892"/>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6" name="Line 637"/>
          <p:cNvSpPr>
            <a:spLocks noChangeShapeType="1"/>
          </p:cNvSpPr>
          <p:nvPr/>
        </p:nvSpPr>
        <p:spPr bwMode="auto">
          <a:xfrm flipH="1" flipV="1">
            <a:off x="4352393" y="4208217"/>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7" name="Line 638"/>
          <p:cNvSpPr>
            <a:spLocks noChangeShapeType="1"/>
          </p:cNvSpPr>
          <p:nvPr/>
        </p:nvSpPr>
        <p:spPr bwMode="auto">
          <a:xfrm>
            <a:off x="4352393" y="4208217"/>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8" name="Line 639"/>
          <p:cNvSpPr>
            <a:spLocks noChangeShapeType="1"/>
          </p:cNvSpPr>
          <p:nvPr/>
        </p:nvSpPr>
        <p:spPr bwMode="auto">
          <a:xfrm flipH="1" flipV="1">
            <a:off x="4238093" y="4312992"/>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399" name="Line 640"/>
          <p:cNvSpPr>
            <a:spLocks noChangeShapeType="1"/>
          </p:cNvSpPr>
          <p:nvPr/>
        </p:nvSpPr>
        <p:spPr bwMode="auto">
          <a:xfrm>
            <a:off x="4238093" y="4312992"/>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0" name="Line 641"/>
          <p:cNvSpPr>
            <a:spLocks noChangeShapeType="1"/>
          </p:cNvSpPr>
          <p:nvPr/>
        </p:nvSpPr>
        <p:spPr bwMode="auto">
          <a:xfrm flipH="1" flipV="1">
            <a:off x="4366680" y="4170117"/>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1" name="Line 642"/>
          <p:cNvSpPr>
            <a:spLocks noChangeShapeType="1"/>
          </p:cNvSpPr>
          <p:nvPr/>
        </p:nvSpPr>
        <p:spPr bwMode="auto">
          <a:xfrm>
            <a:off x="4366680" y="4170117"/>
            <a:ext cx="23813"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2" name="Line 643"/>
          <p:cNvSpPr>
            <a:spLocks noChangeShapeType="1"/>
          </p:cNvSpPr>
          <p:nvPr/>
        </p:nvSpPr>
        <p:spPr bwMode="auto">
          <a:xfrm>
            <a:off x="4690530" y="4189167"/>
            <a:ext cx="23813"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3" name="Line 644"/>
          <p:cNvSpPr>
            <a:spLocks noChangeShapeType="1"/>
          </p:cNvSpPr>
          <p:nvPr/>
        </p:nvSpPr>
        <p:spPr bwMode="auto">
          <a:xfrm flipV="1">
            <a:off x="4728630" y="4160592"/>
            <a:ext cx="42863"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4" name="Line 645"/>
          <p:cNvSpPr>
            <a:spLocks noChangeShapeType="1"/>
          </p:cNvSpPr>
          <p:nvPr/>
        </p:nvSpPr>
        <p:spPr bwMode="auto">
          <a:xfrm>
            <a:off x="4781018" y="4165354"/>
            <a:ext cx="85725" cy="904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5" name="Line 646"/>
          <p:cNvSpPr>
            <a:spLocks noChangeShapeType="1"/>
          </p:cNvSpPr>
          <p:nvPr/>
        </p:nvSpPr>
        <p:spPr bwMode="auto">
          <a:xfrm flipH="1">
            <a:off x="4804830" y="4255842"/>
            <a:ext cx="6191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6" name="Line 647"/>
          <p:cNvSpPr>
            <a:spLocks noChangeShapeType="1"/>
          </p:cNvSpPr>
          <p:nvPr/>
        </p:nvSpPr>
        <p:spPr bwMode="auto">
          <a:xfrm flipV="1">
            <a:off x="4804830" y="4155829"/>
            <a:ext cx="42863" cy="1000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7" name="Line 648"/>
          <p:cNvSpPr>
            <a:spLocks noChangeShapeType="1"/>
          </p:cNvSpPr>
          <p:nvPr/>
        </p:nvSpPr>
        <p:spPr bwMode="auto">
          <a:xfrm flipH="1">
            <a:off x="4690530" y="4155829"/>
            <a:ext cx="157163" cy="204788"/>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8" name="Line 649"/>
          <p:cNvSpPr>
            <a:spLocks noChangeShapeType="1"/>
          </p:cNvSpPr>
          <p:nvPr/>
        </p:nvSpPr>
        <p:spPr bwMode="auto">
          <a:xfrm flipH="1" flipV="1">
            <a:off x="4652430" y="4236792"/>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09" name="Line 650"/>
          <p:cNvSpPr>
            <a:spLocks noChangeShapeType="1"/>
          </p:cNvSpPr>
          <p:nvPr/>
        </p:nvSpPr>
        <p:spPr bwMode="auto">
          <a:xfrm>
            <a:off x="4652430" y="4236792"/>
            <a:ext cx="166688"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0" name="Line 651"/>
          <p:cNvSpPr>
            <a:spLocks noChangeShapeType="1"/>
          </p:cNvSpPr>
          <p:nvPr/>
        </p:nvSpPr>
        <p:spPr bwMode="auto">
          <a:xfrm flipH="1" flipV="1">
            <a:off x="4719105" y="4170117"/>
            <a:ext cx="100013"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1" name="Line 652"/>
          <p:cNvSpPr>
            <a:spLocks noChangeShapeType="1"/>
          </p:cNvSpPr>
          <p:nvPr/>
        </p:nvSpPr>
        <p:spPr bwMode="auto">
          <a:xfrm>
            <a:off x="4719105" y="4170117"/>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2" name="Line 653"/>
          <p:cNvSpPr>
            <a:spLocks noChangeShapeType="1"/>
          </p:cNvSpPr>
          <p:nvPr/>
        </p:nvSpPr>
        <p:spPr bwMode="auto">
          <a:xfrm flipH="1" flipV="1">
            <a:off x="4604805" y="4274892"/>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3" name="Line 654"/>
          <p:cNvSpPr>
            <a:spLocks noChangeShapeType="1"/>
          </p:cNvSpPr>
          <p:nvPr/>
        </p:nvSpPr>
        <p:spPr bwMode="auto">
          <a:xfrm>
            <a:off x="4604805" y="4274892"/>
            <a:ext cx="233363"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4" name="Line 655"/>
          <p:cNvSpPr>
            <a:spLocks noChangeShapeType="1"/>
          </p:cNvSpPr>
          <p:nvPr/>
        </p:nvSpPr>
        <p:spPr bwMode="auto">
          <a:xfrm flipH="1" flipV="1">
            <a:off x="4733393" y="4132017"/>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5" name="Line 656"/>
          <p:cNvSpPr>
            <a:spLocks noChangeShapeType="1"/>
          </p:cNvSpPr>
          <p:nvPr/>
        </p:nvSpPr>
        <p:spPr bwMode="auto">
          <a:xfrm>
            <a:off x="4733393" y="4132017"/>
            <a:ext cx="23812" cy="2143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6" name="Line 657"/>
          <p:cNvSpPr>
            <a:spLocks noChangeShapeType="1"/>
          </p:cNvSpPr>
          <p:nvPr/>
        </p:nvSpPr>
        <p:spPr bwMode="auto">
          <a:xfrm>
            <a:off x="5038193" y="4203454"/>
            <a:ext cx="23812" cy="476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7" name="Line 658"/>
          <p:cNvSpPr>
            <a:spLocks noChangeShapeType="1"/>
          </p:cNvSpPr>
          <p:nvPr/>
        </p:nvSpPr>
        <p:spPr bwMode="auto">
          <a:xfrm flipV="1">
            <a:off x="5076293" y="4174879"/>
            <a:ext cx="42862" cy="762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8" name="Line 659"/>
          <p:cNvSpPr>
            <a:spLocks noChangeShapeType="1"/>
          </p:cNvSpPr>
          <p:nvPr/>
        </p:nvSpPr>
        <p:spPr bwMode="auto">
          <a:xfrm>
            <a:off x="5128680" y="4179642"/>
            <a:ext cx="85725" cy="904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19" name="Line 660"/>
          <p:cNvSpPr>
            <a:spLocks noChangeShapeType="1"/>
          </p:cNvSpPr>
          <p:nvPr/>
        </p:nvSpPr>
        <p:spPr bwMode="auto">
          <a:xfrm flipH="1">
            <a:off x="5152493" y="4270129"/>
            <a:ext cx="6191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0" name="Line 661"/>
          <p:cNvSpPr>
            <a:spLocks noChangeShapeType="1"/>
          </p:cNvSpPr>
          <p:nvPr/>
        </p:nvSpPr>
        <p:spPr bwMode="auto">
          <a:xfrm flipV="1">
            <a:off x="5152493" y="4170117"/>
            <a:ext cx="42862" cy="100012"/>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1" name="Line 662"/>
          <p:cNvSpPr>
            <a:spLocks noChangeShapeType="1"/>
          </p:cNvSpPr>
          <p:nvPr/>
        </p:nvSpPr>
        <p:spPr bwMode="auto">
          <a:xfrm flipH="1">
            <a:off x="5038193" y="4170117"/>
            <a:ext cx="157162" cy="204787"/>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2" name="Line 663"/>
          <p:cNvSpPr>
            <a:spLocks noChangeShapeType="1"/>
          </p:cNvSpPr>
          <p:nvPr/>
        </p:nvSpPr>
        <p:spPr bwMode="auto">
          <a:xfrm flipH="1" flipV="1">
            <a:off x="5000093" y="4251079"/>
            <a:ext cx="38100" cy="1238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3" name="Line 664"/>
          <p:cNvSpPr>
            <a:spLocks noChangeShapeType="1"/>
          </p:cNvSpPr>
          <p:nvPr/>
        </p:nvSpPr>
        <p:spPr bwMode="auto">
          <a:xfrm>
            <a:off x="5000093" y="4251079"/>
            <a:ext cx="166687" cy="1047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4" name="Line 665"/>
          <p:cNvSpPr>
            <a:spLocks noChangeShapeType="1"/>
          </p:cNvSpPr>
          <p:nvPr/>
        </p:nvSpPr>
        <p:spPr bwMode="auto">
          <a:xfrm flipH="1" flipV="1">
            <a:off x="5066768" y="4184404"/>
            <a:ext cx="100012" cy="17145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5" name="Line 666"/>
          <p:cNvSpPr>
            <a:spLocks noChangeShapeType="1"/>
          </p:cNvSpPr>
          <p:nvPr/>
        </p:nvSpPr>
        <p:spPr bwMode="auto">
          <a:xfrm>
            <a:off x="5066768" y="4184404"/>
            <a:ext cx="0" cy="19050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6" name="Line 667"/>
          <p:cNvSpPr>
            <a:spLocks noChangeShapeType="1"/>
          </p:cNvSpPr>
          <p:nvPr/>
        </p:nvSpPr>
        <p:spPr bwMode="auto">
          <a:xfrm flipH="1" flipV="1">
            <a:off x="4952468" y="4289179"/>
            <a:ext cx="114300" cy="8572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7" name="Line 668"/>
          <p:cNvSpPr>
            <a:spLocks noChangeShapeType="1"/>
          </p:cNvSpPr>
          <p:nvPr/>
        </p:nvSpPr>
        <p:spPr bwMode="auto">
          <a:xfrm>
            <a:off x="4952468" y="4289179"/>
            <a:ext cx="233362" cy="0"/>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8" name="Line 669"/>
          <p:cNvSpPr>
            <a:spLocks noChangeShapeType="1"/>
          </p:cNvSpPr>
          <p:nvPr/>
        </p:nvSpPr>
        <p:spPr bwMode="auto">
          <a:xfrm flipH="1" flipV="1">
            <a:off x="5081055" y="4146304"/>
            <a:ext cx="104775" cy="142875"/>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29" name="Line 670"/>
          <p:cNvSpPr>
            <a:spLocks noChangeShapeType="1"/>
          </p:cNvSpPr>
          <p:nvPr/>
        </p:nvSpPr>
        <p:spPr bwMode="auto">
          <a:xfrm>
            <a:off x="5081055" y="4146304"/>
            <a:ext cx="23813" cy="214313"/>
          </a:xfrm>
          <a:prstGeom prst="line">
            <a:avLst/>
          </a:prstGeom>
          <a:noFill/>
          <a:ln w="9525">
            <a:solidFill>
              <a:schemeClr val="tx1"/>
            </a:solidFill>
            <a:round/>
            <a:headEnd/>
            <a:tailEnd/>
          </a:ln>
          <a:effectLst/>
        </p:spPr>
        <p:txBody>
          <a:bodyPr>
            <a:prstTxWarp prst="textNoShape">
              <a:avLst/>
            </a:prstTxWarp>
          </a:bodyPr>
          <a:lstStyle/>
          <a:p>
            <a:endParaRPr lang="en-US" dirty="0"/>
          </a:p>
        </p:txBody>
      </p:sp>
      <p:sp>
        <p:nvSpPr>
          <p:cNvPr id="430" name="Text Box 23"/>
          <p:cNvSpPr txBox="1">
            <a:spLocks noChangeArrowheads="1"/>
          </p:cNvSpPr>
          <p:nvPr/>
        </p:nvSpPr>
        <p:spPr bwMode="auto">
          <a:xfrm>
            <a:off x="6214258" y="2265496"/>
            <a:ext cx="2514600" cy="36671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800" dirty="0" smtClean="0"/>
              <a:t>Tissue-level</a:t>
            </a:r>
            <a:endParaRPr lang="en-US" sz="1800" dirty="0"/>
          </a:p>
        </p:txBody>
      </p:sp>
      <p:sp>
        <p:nvSpPr>
          <p:cNvPr id="431" name="Can 430"/>
          <p:cNvSpPr/>
          <p:nvPr/>
        </p:nvSpPr>
        <p:spPr>
          <a:xfrm rot="7799872">
            <a:off x="6891569" y="2734411"/>
            <a:ext cx="982389" cy="1963414"/>
          </a:xfrm>
          <a:prstGeom prst="can">
            <a:avLst>
              <a:gd name="adj" fmla="val 58397"/>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2" name="Oval 431"/>
          <p:cNvSpPr/>
          <p:nvPr/>
        </p:nvSpPr>
        <p:spPr>
          <a:xfrm rot="2448257">
            <a:off x="7764808" y="3839004"/>
            <a:ext cx="323469" cy="660830"/>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3" name="Line 20"/>
          <p:cNvSpPr>
            <a:spLocks noChangeShapeType="1"/>
          </p:cNvSpPr>
          <p:nvPr/>
        </p:nvSpPr>
        <p:spPr bwMode="auto">
          <a:xfrm>
            <a:off x="5236381" y="3094998"/>
            <a:ext cx="2287277" cy="930838"/>
          </a:xfrm>
          <a:prstGeom prst="line">
            <a:avLst/>
          </a:prstGeom>
          <a:noFill/>
          <a:ln w="19050">
            <a:solidFill>
              <a:schemeClr val="tx1"/>
            </a:solidFill>
            <a:prstDash val="dash"/>
            <a:round/>
            <a:headEnd/>
            <a:tailEnd/>
          </a:ln>
          <a:effectLst/>
        </p:spPr>
        <p:txBody>
          <a:bodyPr>
            <a:prstTxWarp prst="textNoShape">
              <a:avLst/>
            </a:prstTxWarp>
          </a:bodyPr>
          <a:lstStyle/>
          <a:p>
            <a:endParaRPr lang="en-US" dirty="0"/>
          </a:p>
        </p:txBody>
      </p:sp>
      <p:sp>
        <p:nvSpPr>
          <p:cNvPr id="434" name="Line 21"/>
          <p:cNvSpPr>
            <a:spLocks noChangeShapeType="1"/>
          </p:cNvSpPr>
          <p:nvPr/>
        </p:nvSpPr>
        <p:spPr bwMode="auto">
          <a:xfrm flipV="1">
            <a:off x="5401840" y="4145652"/>
            <a:ext cx="2109837" cy="544603"/>
          </a:xfrm>
          <a:prstGeom prst="line">
            <a:avLst/>
          </a:prstGeom>
          <a:noFill/>
          <a:ln w="19050">
            <a:solidFill>
              <a:schemeClr val="tx1"/>
            </a:solidFill>
            <a:prstDash val="dash"/>
            <a:round/>
            <a:headEnd/>
            <a:tailEnd/>
          </a:ln>
          <a:effectLst/>
        </p:spPr>
        <p:txBody>
          <a:bodyPr>
            <a:prstTxWarp prst="textNoShape">
              <a:avLst/>
            </a:prstTxWarp>
          </a:bodyPr>
          <a:lstStyle/>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0" name="Rectangle 179"/>
          <p:cNvSpPr/>
          <p:nvPr/>
        </p:nvSpPr>
        <p:spPr>
          <a:xfrm>
            <a:off x="0" y="0"/>
            <a:ext cx="9144000" cy="914400"/>
          </a:xfrm>
          <a:prstGeom prst="rect">
            <a:avLst/>
          </a:prstGeom>
          <a:solidFill>
            <a:srgbClr val="00007A"/>
          </a:solidFill>
          <a:ln>
            <a:solidFill>
              <a:schemeClr val="tx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12" charset="-128"/>
              <a:cs typeface="ＭＳ Ｐゴシック" pitchFamily="-112" charset="-128"/>
            </a:endParaRPr>
          </a:p>
        </p:txBody>
      </p:sp>
      <p:sp>
        <p:nvSpPr>
          <p:cNvPr id="11267" name="TextBox 11"/>
          <p:cNvSpPr txBox="1">
            <a:spLocks noChangeArrowheads="1"/>
          </p:cNvSpPr>
          <p:nvPr/>
        </p:nvSpPr>
        <p:spPr bwMode="auto">
          <a:xfrm>
            <a:off x="779463" y="76200"/>
            <a:ext cx="1774825" cy="830263"/>
          </a:xfrm>
          <a:prstGeom prst="rect">
            <a:avLst/>
          </a:prstGeom>
          <a:noFill/>
          <a:ln w="9525">
            <a:noFill/>
            <a:miter lim="800000"/>
            <a:headEnd/>
            <a:tailEnd/>
          </a:ln>
        </p:spPr>
        <p:txBody>
          <a:bodyPr wrap="none">
            <a:prstTxWarp prst="textNoShape">
              <a:avLst/>
            </a:prstTxWarp>
            <a:spAutoFit/>
          </a:bodyPr>
          <a:lstStyle/>
          <a:p>
            <a:pPr algn="ctr"/>
            <a:r>
              <a:rPr lang="en-US" sz="2400" dirty="0">
                <a:solidFill>
                  <a:schemeClr val="bg1"/>
                </a:solidFill>
              </a:rPr>
              <a:t>Intracellular </a:t>
            </a:r>
          </a:p>
          <a:p>
            <a:pPr algn="ctr"/>
            <a:r>
              <a:rPr lang="en-US" sz="2400" dirty="0">
                <a:solidFill>
                  <a:schemeClr val="bg1"/>
                </a:solidFill>
              </a:rPr>
              <a:t>Signaling</a:t>
            </a:r>
          </a:p>
        </p:txBody>
      </p:sp>
      <p:sp>
        <p:nvSpPr>
          <p:cNvPr id="13319" name="TextBox 12"/>
          <p:cNvSpPr txBox="1">
            <a:spLocks noChangeArrowheads="1"/>
          </p:cNvSpPr>
          <p:nvPr/>
        </p:nvSpPr>
        <p:spPr bwMode="auto">
          <a:xfrm>
            <a:off x="3786188" y="76200"/>
            <a:ext cx="1776412" cy="830263"/>
          </a:xfrm>
          <a:prstGeom prst="rect">
            <a:avLst/>
          </a:prstGeom>
          <a:noFill/>
          <a:ln w="9525">
            <a:noFill/>
            <a:miter lim="800000"/>
            <a:headEnd/>
            <a:tailEnd/>
          </a:ln>
        </p:spPr>
        <p:txBody>
          <a:bodyPr wrap="none">
            <a:prstTxWarp prst="textNoShape">
              <a:avLst/>
            </a:prstTxWarp>
            <a:spAutoFit/>
          </a:bodyPr>
          <a:lstStyle/>
          <a:p>
            <a:pPr algn="ctr"/>
            <a:r>
              <a:rPr lang="en-US" sz="2400" dirty="0">
                <a:solidFill>
                  <a:schemeClr val="bg1"/>
                </a:solidFill>
              </a:rPr>
              <a:t>Multi-cell</a:t>
            </a:r>
          </a:p>
          <a:p>
            <a:pPr algn="ctr"/>
            <a:r>
              <a:rPr lang="en-US" sz="2400" dirty="0">
                <a:solidFill>
                  <a:schemeClr val="bg1"/>
                </a:solidFill>
              </a:rPr>
              <a:t>Interactions</a:t>
            </a:r>
          </a:p>
        </p:txBody>
      </p:sp>
      <p:grpSp>
        <p:nvGrpSpPr>
          <p:cNvPr id="2" name="Group 171"/>
          <p:cNvGrpSpPr>
            <a:grpSpLocks/>
          </p:cNvGrpSpPr>
          <p:nvPr/>
        </p:nvGrpSpPr>
        <p:grpSpPr bwMode="auto">
          <a:xfrm>
            <a:off x="152400" y="4411663"/>
            <a:ext cx="2954338" cy="2324100"/>
            <a:chOff x="152400" y="4411663"/>
            <a:chExt cx="2954338" cy="2324100"/>
          </a:xfrm>
        </p:grpSpPr>
        <p:pic>
          <p:nvPicPr>
            <p:cNvPr id="11417" name="Picture 6" descr="results.jpg"/>
            <p:cNvPicPr>
              <a:picLocks noChangeAspect="1"/>
            </p:cNvPicPr>
            <p:nvPr/>
          </p:nvPicPr>
          <p:blipFill>
            <a:blip r:embed="rId3"/>
            <a:srcRect r="17740"/>
            <a:stretch>
              <a:fillRect/>
            </a:stretch>
          </p:blipFill>
          <p:spPr bwMode="auto">
            <a:xfrm>
              <a:off x="260350" y="4411663"/>
              <a:ext cx="2693988" cy="2124075"/>
            </a:xfrm>
            <a:prstGeom prst="rect">
              <a:avLst/>
            </a:prstGeom>
            <a:noFill/>
            <a:ln w="9525">
              <a:noFill/>
              <a:miter lim="800000"/>
              <a:headEnd/>
              <a:tailEnd/>
            </a:ln>
          </p:spPr>
        </p:pic>
        <p:sp>
          <p:nvSpPr>
            <p:cNvPr id="9" name="Freeform 8"/>
            <p:cNvSpPr/>
            <p:nvPr/>
          </p:nvSpPr>
          <p:spPr>
            <a:xfrm>
              <a:off x="896938" y="5400675"/>
              <a:ext cx="2028825" cy="901700"/>
            </a:xfrm>
            <a:custGeom>
              <a:avLst/>
              <a:gdLst>
                <a:gd name="connsiteX0" fmla="*/ 0 w 1847850"/>
                <a:gd name="connsiteY0" fmla="*/ 679450 h 683683"/>
                <a:gd name="connsiteX1" fmla="*/ 63500 w 1847850"/>
                <a:gd name="connsiteY1" fmla="*/ 679450 h 683683"/>
                <a:gd name="connsiteX2" fmla="*/ 914400 w 1847850"/>
                <a:gd name="connsiteY2" fmla="*/ 679450 h 683683"/>
                <a:gd name="connsiteX3" fmla="*/ 1250950 w 1847850"/>
                <a:gd name="connsiteY3" fmla="*/ 666750 h 683683"/>
                <a:gd name="connsiteX4" fmla="*/ 1492250 w 1847850"/>
                <a:gd name="connsiteY4" fmla="*/ 577850 h 683683"/>
                <a:gd name="connsiteX5" fmla="*/ 1644650 w 1847850"/>
                <a:gd name="connsiteY5" fmla="*/ 425450 h 683683"/>
                <a:gd name="connsiteX6" fmla="*/ 1746250 w 1847850"/>
                <a:gd name="connsiteY6" fmla="*/ 241300 h 683683"/>
                <a:gd name="connsiteX7" fmla="*/ 1847850 w 1847850"/>
                <a:gd name="connsiteY7" fmla="*/ 0 h 68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7850" h="683683">
                  <a:moveTo>
                    <a:pt x="0" y="679450"/>
                  </a:moveTo>
                  <a:lnTo>
                    <a:pt x="63500" y="679450"/>
                  </a:lnTo>
                  <a:lnTo>
                    <a:pt x="914400" y="679450"/>
                  </a:lnTo>
                  <a:cubicBezTo>
                    <a:pt x="1112308" y="677333"/>
                    <a:pt x="1154642" y="683683"/>
                    <a:pt x="1250950" y="666750"/>
                  </a:cubicBezTo>
                  <a:cubicBezTo>
                    <a:pt x="1347258" y="649817"/>
                    <a:pt x="1426633" y="618067"/>
                    <a:pt x="1492250" y="577850"/>
                  </a:cubicBezTo>
                  <a:cubicBezTo>
                    <a:pt x="1557867" y="537633"/>
                    <a:pt x="1602317" y="481542"/>
                    <a:pt x="1644650" y="425450"/>
                  </a:cubicBezTo>
                  <a:cubicBezTo>
                    <a:pt x="1686983" y="369358"/>
                    <a:pt x="1712383" y="312208"/>
                    <a:pt x="1746250" y="241300"/>
                  </a:cubicBezTo>
                  <a:cubicBezTo>
                    <a:pt x="1780117" y="170392"/>
                    <a:pt x="1847850" y="0"/>
                    <a:pt x="1847850" y="0"/>
                  </a:cubicBezTo>
                </a:path>
              </a:pathLst>
            </a:custGeom>
            <a:ln w="25400">
              <a:solidFill>
                <a:srgbClr val="660066"/>
              </a:solidFill>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dirty="0">
                <a:ea typeface="ＭＳ Ｐゴシック" pitchFamily="-112" charset="-128"/>
                <a:cs typeface="ＭＳ Ｐゴシック" pitchFamily="-112" charset="-128"/>
              </a:endParaRPr>
            </a:p>
          </p:txBody>
        </p:sp>
        <p:sp>
          <p:nvSpPr>
            <p:cNvPr id="11419" name="TextBox 9"/>
            <p:cNvSpPr txBox="1">
              <a:spLocks noChangeArrowheads="1"/>
            </p:cNvSpPr>
            <p:nvPr/>
          </p:nvSpPr>
          <p:spPr bwMode="auto">
            <a:xfrm rot="-5400000">
              <a:off x="-487362" y="5178425"/>
              <a:ext cx="1566862" cy="287338"/>
            </a:xfrm>
            <a:prstGeom prst="rect">
              <a:avLst/>
            </a:prstGeom>
            <a:solidFill>
              <a:schemeClr val="bg1"/>
            </a:solidFill>
            <a:ln w="9525">
              <a:noFill/>
              <a:miter lim="800000"/>
              <a:headEnd/>
              <a:tailEnd/>
            </a:ln>
          </p:spPr>
          <p:txBody>
            <a:bodyPr wrap="none">
              <a:prstTxWarp prst="textNoShape">
                <a:avLst/>
              </a:prstTxWarp>
              <a:spAutoFit/>
            </a:bodyPr>
            <a:lstStyle/>
            <a:p>
              <a:r>
                <a:rPr lang="en-US" sz="1100" dirty="0"/>
                <a:t>Normalized Value</a:t>
              </a:r>
            </a:p>
          </p:txBody>
        </p:sp>
        <p:cxnSp>
          <p:nvCxnSpPr>
            <p:cNvPr id="36" name="Straight Connector 35"/>
            <p:cNvCxnSpPr/>
            <p:nvPr/>
          </p:nvCxnSpPr>
          <p:spPr>
            <a:xfrm rot="5400000" flipH="1" flipV="1">
              <a:off x="42070" y="5428456"/>
              <a:ext cx="1731962" cy="22225"/>
            </a:xfrm>
            <a:prstGeom prst="line">
              <a:avLst/>
            </a:prstGeom>
            <a:ln>
              <a:solidFill>
                <a:srgbClr val="0099CC"/>
              </a:solidFill>
            </a:ln>
            <a:effectLst/>
          </p:spPr>
          <p:style>
            <a:lnRef idx="2">
              <a:schemeClr val="accent1"/>
            </a:lnRef>
            <a:fillRef idx="0">
              <a:schemeClr val="accent1"/>
            </a:fillRef>
            <a:effectRef idx="1">
              <a:schemeClr val="accent1"/>
            </a:effectRef>
            <a:fontRef idx="minor">
              <a:schemeClr val="tx1"/>
            </a:fontRef>
          </p:style>
        </p:cxnSp>
        <p:sp>
          <p:nvSpPr>
            <p:cNvPr id="37" name="Freeform 36"/>
            <p:cNvSpPr/>
            <p:nvPr/>
          </p:nvSpPr>
          <p:spPr>
            <a:xfrm>
              <a:off x="919163" y="4573588"/>
              <a:ext cx="2017712" cy="1031875"/>
            </a:xfrm>
            <a:custGeom>
              <a:avLst/>
              <a:gdLst>
                <a:gd name="connsiteX0" fmla="*/ 0 w 2279650"/>
                <a:gd name="connsiteY0" fmla="*/ 0 h 1123950"/>
                <a:gd name="connsiteX1" fmla="*/ 222250 w 2279650"/>
                <a:gd name="connsiteY1" fmla="*/ 165100 h 1123950"/>
                <a:gd name="connsiteX2" fmla="*/ 609600 w 2279650"/>
                <a:gd name="connsiteY2" fmla="*/ 400050 h 1123950"/>
                <a:gd name="connsiteX3" fmla="*/ 1066800 w 2279650"/>
                <a:gd name="connsiteY3" fmla="*/ 654050 h 1123950"/>
                <a:gd name="connsiteX4" fmla="*/ 1803400 w 2279650"/>
                <a:gd name="connsiteY4" fmla="*/ 965200 h 1123950"/>
                <a:gd name="connsiteX5" fmla="*/ 2279650 w 22796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9650" h="1123950">
                  <a:moveTo>
                    <a:pt x="0" y="0"/>
                  </a:moveTo>
                  <a:cubicBezTo>
                    <a:pt x="60325" y="49212"/>
                    <a:pt x="120650" y="98425"/>
                    <a:pt x="222250" y="165100"/>
                  </a:cubicBezTo>
                  <a:cubicBezTo>
                    <a:pt x="323850" y="231775"/>
                    <a:pt x="468842" y="318558"/>
                    <a:pt x="609600" y="400050"/>
                  </a:cubicBezTo>
                  <a:cubicBezTo>
                    <a:pt x="750358" y="481542"/>
                    <a:pt x="867833" y="559858"/>
                    <a:pt x="1066800" y="654050"/>
                  </a:cubicBezTo>
                  <a:cubicBezTo>
                    <a:pt x="1265767" y="748242"/>
                    <a:pt x="1601258" y="886883"/>
                    <a:pt x="1803400" y="965200"/>
                  </a:cubicBezTo>
                  <a:cubicBezTo>
                    <a:pt x="2005542" y="1043517"/>
                    <a:pt x="2279650" y="1123950"/>
                    <a:pt x="2279650" y="1123950"/>
                  </a:cubicBezTo>
                </a:path>
              </a:pathLst>
            </a:custGeom>
            <a:ln>
              <a:solidFill>
                <a:srgbClr val="0099CC"/>
              </a:solidFill>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dirty="0">
                <a:ea typeface="ＭＳ Ｐゴシック" pitchFamily="-112" charset="-128"/>
                <a:cs typeface="ＭＳ Ｐゴシック" pitchFamily="-112" charset="-128"/>
              </a:endParaRPr>
            </a:p>
          </p:txBody>
        </p:sp>
        <p:sp>
          <p:nvSpPr>
            <p:cNvPr id="11422" name="TextBox 37"/>
            <p:cNvSpPr txBox="1">
              <a:spLocks noChangeArrowheads="1"/>
            </p:cNvSpPr>
            <p:nvPr/>
          </p:nvSpPr>
          <p:spPr bwMode="auto">
            <a:xfrm rot="1782950">
              <a:off x="1137260" y="4708446"/>
              <a:ext cx="784594" cy="246221"/>
            </a:xfrm>
            <a:prstGeom prst="rect">
              <a:avLst/>
            </a:prstGeom>
            <a:noFill/>
            <a:ln w="9525">
              <a:noFill/>
              <a:miter lim="800000"/>
              <a:headEnd/>
              <a:tailEnd/>
            </a:ln>
          </p:spPr>
          <p:txBody>
            <a:bodyPr wrap="none">
              <a:prstTxWarp prst="textNoShape">
                <a:avLst/>
              </a:prstTxWarp>
              <a:spAutoFit/>
            </a:bodyPr>
            <a:lstStyle/>
            <a:p>
              <a:r>
                <a:rPr lang="en-US" sz="1000" i="1" dirty="0">
                  <a:solidFill>
                    <a:srgbClr val="0099CC"/>
                  </a:solidFill>
                </a:rPr>
                <a:t>PDGF-BB</a:t>
              </a:r>
            </a:p>
          </p:txBody>
        </p:sp>
        <p:sp>
          <p:nvSpPr>
            <p:cNvPr id="39" name="Freeform 38"/>
            <p:cNvSpPr/>
            <p:nvPr/>
          </p:nvSpPr>
          <p:spPr>
            <a:xfrm>
              <a:off x="896938" y="5265738"/>
              <a:ext cx="2011362" cy="1038225"/>
            </a:xfrm>
            <a:custGeom>
              <a:avLst/>
              <a:gdLst>
                <a:gd name="connsiteX0" fmla="*/ 0 w 2273300"/>
                <a:gd name="connsiteY0" fmla="*/ 1130300 h 1130300"/>
                <a:gd name="connsiteX1" fmla="*/ 330200 w 2273300"/>
                <a:gd name="connsiteY1" fmla="*/ 889000 h 1130300"/>
                <a:gd name="connsiteX2" fmla="*/ 857250 w 2273300"/>
                <a:gd name="connsiteY2" fmla="*/ 577850 h 1130300"/>
                <a:gd name="connsiteX3" fmla="*/ 1549400 w 2273300"/>
                <a:gd name="connsiteY3" fmla="*/ 254000 h 1130300"/>
                <a:gd name="connsiteX4" fmla="*/ 2273300 w 2273300"/>
                <a:gd name="connsiteY4" fmla="*/ 0 h 113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300" h="1130300">
                  <a:moveTo>
                    <a:pt x="0" y="1130300"/>
                  </a:moveTo>
                  <a:cubicBezTo>
                    <a:pt x="93662" y="1055687"/>
                    <a:pt x="187325" y="981075"/>
                    <a:pt x="330200" y="889000"/>
                  </a:cubicBezTo>
                  <a:cubicBezTo>
                    <a:pt x="473075" y="796925"/>
                    <a:pt x="654050" y="683683"/>
                    <a:pt x="857250" y="577850"/>
                  </a:cubicBezTo>
                  <a:cubicBezTo>
                    <a:pt x="1060450" y="472017"/>
                    <a:pt x="1313392" y="350308"/>
                    <a:pt x="1549400" y="254000"/>
                  </a:cubicBezTo>
                  <a:cubicBezTo>
                    <a:pt x="1785408" y="157692"/>
                    <a:pt x="2273300" y="0"/>
                    <a:pt x="2273300" y="0"/>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dirty="0">
                <a:ea typeface="ＭＳ Ｐゴシック" pitchFamily="-112" charset="-128"/>
                <a:cs typeface="ＭＳ Ｐゴシック" pitchFamily="-112" charset="-128"/>
              </a:endParaRPr>
            </a:p>
          </p:txBody>
        </p:sp>
        <p:sp>
          <p:nvSpPr>
            <p:cNvPr id="11424" name="TextBox 39"/>
            <p:cNvSpPr txBox="1">
              <a:spLocks noChangeArrowheads="1"/>
            </p:cNvSpPr>
            <p:nvPr/>
          </p:nvSpPr>
          <p:spPr bwMode="auto">
            <a:xfrm rot="-2019433">
              <a:off x="1090613" y="5724525"/>
              <a:ext cx="619125" cy="233363"/>
            </a:xfrm>
            <a:prstGeom prst="rect">
              <a:avLst/>
            </a:prstGeom>
            <a:noFill/>
            <a:ln w="9525">
              <a:noFill/>
              <a:miter lim="800000"/>
              <a:headEnd/>
              <a:tailEnd/>
            </a:ln>
          </p:spPr>
          <p:txBody>
            <a:bodyPr wrap="none">
              <a:prstTxWarp prst="textNoShape">
                <a:avLst/>
              </a:prstTxWarp>
              <a:spAutoFit/>
            </a:bodyPr>
            <a:lstStyle/>
            <a:p>
              <a:r>
                <a:rPr lang="en-US" sz="1000" i="1" dirty="0">
                  <a:solidFill>
                    <a:srgbClr val="E46C0A"/>
                  </a:solidFill>
                </a:rPr>
                <a:t>PDGF-</a:t>
              </a:r>
              <a:r>
                <a:rPr lang="en-US" sz="1000" i="1" dirty="0">
                  <a:solidFill>
                    <a:srgbClr val="E46C0A"/>
                  </a:solidFill>
                  <a:latin typeface="Symbol" pitchFamily="-112" charset="2"/>
                  <a:ea typeface="Symbol" pitchFamily="-112" charset="2"/>
                  <a:cs typeface="Symbol" pitchFamily="-112" charset="2"/>
                </a:rPr>
                <a:t>b</a:t>
              </a:r>
              <a:r>
                <a:rPr lang="en-US" sz="1000" i="1" dirty="0">
                  <a:solidFill>
                    <a:srgbClr val="E46C0A"/>
                  </a:solidFill>
                </a:rPr>
                <a:t>R</a:t>
              </a:r>
            </a:p>
          </p:txBody>
        </p:sp>
        <p:sp>
          <p:nvSpPr>
            <p:cNvPr id="11425" name="TextBox 40"/>
            <p:cNvSpPr txBox="1">
              <a:spLocks noChangeArrowheads="1"/>
            </p:cNvSpPr>
            <p:nvPr/>
          </p:nvSpPr>
          <p:spPr bwMode="auto">
            <a:xfrm rot="-3754795">
              <a:off x="2468563" y="4838700"/>
              <a:ext cx="395288" cy="223837"/>
            </a:xfrm>
            <a:prstGeom prst="rect">
              <a:avLst/>
            </a:prstGeom>
            <a:noFill/>
            <a:ln w="9525">
              <a:noFill/>
              <a:miter lim="800000"/>
              <a:headEnd/>
              <a:tailEnd/>
            </a:ln>
          </p:spPr>
          <p:txBody>
            <a:bodyPr wrap="none">
              <a:prstTxWarp prst="textNoShape">
                <a:avLst/>
              </a:prstTxWarp>
              <a:spAutoFit/>
            </a:bodyPr>
            <a:lstStyle/>
            <a:p>
              <a:r>
                <a:rPr lang="en-US" sz="1000" i="1" dirty="0">
                  <a:solidFill>
                    <a:srgbClr val="77933C"/>
                  </a:solidFill>
                </a:rPr>
                <a:t>RAS</a:t>
              </a:r>
            </a:p>
          </p:txBody>
        </p:sp>
        <p:sp>
          <p:nvSpPr>
            <p:cNvPr id="11426" name="TextBox 41"/>
            <p:cNvSpPr txBox="1">
              <a:spLocks noChangeArrowheads="1"/>
            </p:cNvSpPr>
            <p:nvPr/>
          </p:nvSpPr>
          <p:spPr bwMode="auto">
            <a:xfrm rot="-3841310">
              <a:off x="2482057" y="5915819"/>
              <a:ext cx="573087" cy="225425"/>
            </a:xfrm>
            <a:prstGeom prst="rect">
              <a:avLst/>
            </a:prstGeom>
            <a:noFill/>
            <a:ln w="9525">
              <a:noFill/>
              <a:miter lim="800000"/>
              <a:headEnd/>
              <a:tailEnd/>
            </a:ln>
          </p:spPr>
          <p:txBody>
            <a:bodyPr wrap="none">
              <a:prstTxWarp prst="textNoShape">
                <a:avLst/>
              </a:prstTxWarp>
              <a:spAutoFit/>
            </a:bodyPr>
            <a:lstStyle/>
            <a:p>
              <a:r>
                <a:rPr lang="en-US" sz="1000" i="1" dirty="0">
                  <a:solidFill>
                    <a:srgbClr val="8064A2"/>
                  </a:solidFill>
                </a:rPr>
                <a:t>MMP-1</a:t>
              </a:r>
            </a:p>
          </p:txBody>
        </p:sp>
        <p:sp>
          <p:nvSpPr>
            <p:cNvPr id="43" name="Freeform 42"/>
            <p:cNvSpPr/>
            <p:nvPr/>
          </p:nvSpPr>
          <p:spPr>
            <a:xfrm>
              <a:off x="1658938" y="5772150"/>
              <a:ext cx="1250950" cy="439738"/>
            </a:xfrm>
            <a:custGeom>
              <a:avLst/>
              <a:gdLst>
                <a:gd name="connsiteX0" fmla="*/ 0 w 1375834"/>
                <a:gd name="connsiteY0" fmla="*/ 478367 h 478367"/>
                <a:gd name="connsiteX1" fmla="*/ 287867 w 1375834"/>
                <a:gd name="connsiteY1" fmla="*/ 406400 h 478367"/>
                <a:gd name="connsiteX2" fmla="*/ 673100 w 1375834"/>
                <a:gd name="connsiteY2" fmla="*/ 287867 h 478367"/>
                <a:gd name="connsiteX3" fmla="*/ 1159934 w 1375834"/>
                <a:gd name="connsiteY3" fmla="*/ 97367 h 478367"/>
                <a:gd name="connsiteX4" fmla="*/ 1375834 w 1375834"/>
                <a:gd name="connsiteY4" fmla="*/ 0 h 478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834" h="478367">
                  <a:moveTo>
                    <a:pt x="0" y="478367"/>
                  </a:moveTo>
                  <a:cubicBezTo>
                    <a:pt x="87842" y="458258"/>
                    <a:pt x="175684" y="438150"/>
                    <a:pt x="287867" y="406400"/>
                  </a:cubicBezTo>
                  <a:cubicBezTo>
                    <a:pt x="400050" y="374650"/>
                    <a:pt x="527755" y="339373"/>
                    <a:pt x="673100" y="287867"/>
                  </a:cubicBezTo>
                  <a:cubicBezTo>
                    <a:pt x="818445" y="236361"/>
                    <a:pt x="1042812" y="145345"/>
                    <a:pt x="1159934" y="97367"/>
                  </a:cubicBezTo>
                  <a:cubicBezTo>
                    <a:pt x="1277056" y="49389"/>
                    <a:pt x="1326445" y="24694"/>
                    <a:pt x="1375834" y="0"/>
                  </a:cubicBezTo>
                </a:path>
              </a:pathLst>
            </a:custGeom>
            <a:ln>
              <a:solidFill>
                <a:srgbClr val="CC9900"/>
              </a:solidFill>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dirty="0">
                <a:ea typeface="ＭＳ Ｐゴシック" pitchFamily="-112" charset="-128"/>
                <a:cs typeface="ＭＳ Ｐゴシック" pitchFamily="-112" charset="-128"/>
              </a:endParaRPr>
            </a:p>
          </p:txBody>
        </p:sp>
        <p:sp>
          <p:nvSpPr>
            <p:cNvPr id="44" name="Freeform 43"/>
            <p:cNvSpPr/>
            <p:nvPr/>
          </p:nvSpPr>
          <p:spPr>
            <a:xfrm>
              <a:off x="896938" y="4649788"/>
              <a:ext cx="2003425" cy="1657350"/>
            </a:xfrm>
            <a:custGeom>
              <a:avLst/>
              <a:gdLst>
                <a:gd name="connsiteX0" fmla="*/ 0 w 2264833"/>
                <a:gd name="connsiteY0" fmla="*/ 1799166 h 1804810"/>
                <a:gd name="connsiteX1" fmla="*/ 317500 w 2264833"/>
                <a:gd name="connsiteY1" fmla="*/ 1799166 h 1804810"/>
                <a:gd name="connsiteX2" fmla="*/ 575733 w 2264833"/>
                <a:gd name="connsiteY2" fmla="*/ 1765300 h 1804810"/>
                <a:gd name="connsiteX3" fmla="*/ 791633 w 2264833"/>
                <a:gd name="connsiteY3" fmla="*/ 1714500 h 1804810"/>
                <a:gd name="connsiteX4" fmla="*/ 1016000 w 2264833"/>
                <a:gd name="connsiteY4" fmla="*/ 1625600 h 1804810"/>
                <a:gd name="connsiteX5" fmla="*/ 1303866 w 2264833"/>
                <a:gd name="connsiteY5" fmla="*/ 1430866 h 1804810"/>
                <a:gd name="connsiteX6" fmla="*/ 1629833 w 2264833"/>
                <a:gd name="connsiteY6" fmla="*/ 1092200 h 1804810"/>
                <a:gd name="connsiteX7" fmla="*/ 2002366 w 2264833"/>
                <a:gd name="connsiteY7" fmla="*/ 533400 h 1804810"/>
                <a:gd name="connsiteX8" fmla="*/ 2264833 w 2264833"/>
                <a:gd name="connsiteY8" fmla="*/ 0 h 180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4833" h="1804810">
                  <a:moveTo>
                    <a:pt x="0" y="1799166"/>
                  </a:moveTo>
                  <a:cubicBezTo>
                    <a:pt x="110772" y="1801988"/>
                    <a:pt x="221544" y="1804810"/>
                    <a:pt x="317500" y="1799166"/>
                  </a:cubicBezTo>
                  <a:cubicBezTo>
                    <a:pt x="413456" y="1793522"/>
                    <a:pt x="496711" y="1779411"/>
                    <a:pt x="575733" y="1765300"/>
                  </a:cubicBezTo>
                  <a:cubicBezTo>
                    <a:pt x="654755" y="1751189"/>
                    <a:pt x="718255" y="1737783"/>
                    <a:pt x="791633" y="1714500"/>
                  </a:cubicBezTo>
                  <a:cubicBezTo>
                    <a:pt x="865011" y="1691217"/>
                    <a:pt x="930628" y="1672872"/>
                    <a:pt x="1016000" y="1625600"/>
                  </a:cubicBezTo>
                  <a:cubicBezTo>
                    <a:pt x="1101372" y="1578328"/>
                    <a:pt x="1201561" y="1519766"/>
                    <a:pt x="1303866" y="1430866"/>
                  </a:cubicBezTo>
                  <a:cubicBezTo>
                    <a:pt x="1406172" y="1341966"/>
                    <a:pt x="1513416" y="1241778"/>
                    <a:pt x="1629833" y="1092200"/>
                  </a:cubicBezTo>
                  <a:cubicBezTo>
                    <a:pt x="1746250" y="942622"/>
                    <a:pt x="1896533" y="715433"/>
                    <a:pt x="2002366" y="533400"/>
                  </a:cubicBezTo>
                  <a:cubicBezTo>
                    <a:pt x="2108199" y="351367"/>
                    <a:pt x="2264833" y="0"/>
                    <a:pt x="2264833" y="0"/>
                  </a:cubicBezTo>
                </a:path>
              </a:pathLst>
            </a:custGeom>
            <a:ln>
              <a:solidFill>
                <a:srgbClr val="99CC33"/>
              </a:solidFill>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dirty="0">
                <a:ea typeface="ＭＳ Ｐゴシック" pitchFamily="-112" charset="-128"/>
                <a:cs typeface="ＭＳ Ｐゴシック" pitchFamily="-112" charset="-128"/>
              </a:endParaRPr>
            </a:p>
          </p:txBody>
        </p:sp>
        <p:sp>
          <p:nvSpPr>
            <p:cNvPr id="11429" name="TextBox 44"/>
            <p:cNvSpPr txBox="1">
              <a:spLocks noChangeArrowheads="1"/>
            </p:cNvSpPr>
            <p:nvPr/>
          </p:nvSpPr>
          <p:spPr bwMode="auto">
            <a:xfrm rot="20296030">
              <a:off x="2091700" y="5767309"/>
              <a:ext cx="528301" cy="246221"/>
            </a:xfrm>
            <a:prstGeom prst="rect">
              <a:avLst/>
            </a:prstGeom>
            <a:noFill/>
            <a:ln w="9525">
              <a:noFill/>
              <a:miter lim="800000"/>
              <a:headEnd/>
              <a:tailEnd/>
            </a:ln>
          </p:spPr>
          <p:txBody>
            <a:bodyPr wrap="none">
              <a:prstTxWarp prst="textNoShape">
                <a:avLst/>
              </a:prstTxWarp>
              <a:spAutoFit/>
            </a:bodyPr>
            <a:lstStyle/>
            <a:p>
              <a:r>
                <a:rPr lang="en-US" sz="1000" i="1" dirty="0">
                  <a:solidFill>
                    <a:srgbClr val="CC9900"/>
                  </a:solidFill>
                </a:rPr>
                <a:t>ELK1</a:t>
              </a:r>
            </a:p>
          </p:txBody>
        </p:sp>
        <p:sp>
          <p:nvSpPr>
            <p:cNvPr id="53" name="Rectangle 52"/>
            <p:cNvSpPr/>
            <p:nvPr/>
          </p:nvSpPr>
          <p:spPr>
            <a:xfrm>
              <a:off x="439738" y="4459288"/>
              <a:ext cx="238125" cy="1927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12" charset="-128"/>
                <a:cs typeface="ＭＳ Ｐゴシック" pitchFamily="-112" charset="-128"/>
              </a:endParaRPr>
            </a:p>
          </p:txBody>
        </p:sp>
        <p:sp>
          <p:nvSpPr>
            <p:cNvPr id="11431" name="TextBox 53"/>
            <p:cNvSpPr txBox="1">
              <a:spLocks noChangeArrowheads="1"/>
            </p:cNvSpPr>
            <p:nvPr/>
          </p:nvSpPr>
          <p:spPr bwMode="auto">
            <a:xfrm>
              <a:off x="368300" y="4495800"/>
              <a:ext cx="300038" cy="211138"/>
            </a:xfrm>
            <a:prstGeom prst="rect">
              <a:avLst/>
            </a:prstGeom>
            <a:solidFill>
              <a:schemeClr val="bg1"/>
            </a:solidFill>
            <a:ln w="9525">
              <a:noFill/>
              <a:miter lim="800000"/>
              <a:headEnd/>
              <a:tailEnd/>
            </a:ln>
          </p:spPr>
          <p:txBody>
            <a:bodyPr wrap="none">
              <a:prstTxWarp prst="textNoShape">
                <a:avLst/>
              </a:prstTxWarp>
              <a:spAutoFit/>
            </a:bodyPr>
            <a:lstStyle/>
            <a:p>
              <a:r>
                <a:rPr lang="en-US" sz="900" dirty="0"/>
                <a:t>1.0  </a:t>
              </a:r>
            </a:p>
          </p:txBody>
        </p:sp>
        <p:sp>
          <p:nvSpPr>
            <p:cNvPr id="11432" name="TextBox 54"/>
            <p:cNvSpPr txBox="1">
              <a:spLocks noChangeArrowheads="1"/>
            </p:cNvSpPr>
            <p:nvPr/>
          </p:nvSpPr>
          <p:spPr bwMode="auto">
            <a:xfrm>
              <a:off x="360363" y="4814888"/>
              <a:ext cx="292100" cy="211137"/>
            </a:xfrm>
            <a:prstGeom prst="rect">
              <a:avLst/>
            </a:prstGeom>
            <a:solidFill>
              <a:schemeClr val="bg1"/>
            </a:solidFill>
            <a:ln w="9525">
              <a:noFill/>
              <a:miter lim="800000"/>
              <a:headEnd/>
              <a:tailEnd/>
            </a:ln>
          </p:spPr>
          <p:txBody>
            <a:bodyPr wrap="none">
              <a:prstTxWarp prst="textNoShape">
                <a:avLst/>
              </a:prstTxWarp>
              <a:spAutoFit/>
            </a:bodyPr>
            <a:lstStyle/>
            <a:p>
              <a:r>
                <a:rPr lang="en-US" sz="900" dirty="0"/>
                <a:t>0.8</a:t>
              </a:r>
            </a:p>
          </p:txBody>
        </p:sp>
        <p:sp>
          <p:nvSpPr>
            <p:cNvPr id="11433" name="TextBox 55"/>
            <p:cNvSpPr txBox="1">
              <a:spLocks noChangeArrowheads="1"/>
            </p:cNvSpPr>
            <p:nvPr/>
          </p:nvSpPr>
          <p:spPr bwMode="auto">
            <a:xfrm>
              <a:off x="360363" y="5172075"/>
              <a:ext cx="292100" cy="211138"/>
            </a:xfrm>
            <a:prstGeom prst="rect">
              <a:avLst/>
            </a:prstGeom>
            <a:solidFill>
              <a:schemeClr val="bg1"/>
            </a:solidFill>
            <a:ln w="9525">
              <a:noFill/>
              <a:miter lim="800000"/>
              <a:headEnd/>
              <a:tailEnd/>
            </a:ln>
          </p:spPr>
          <p:txBody>
            <a:bodyPr wrap="none">
              <a:prstTxWarp prst="textNoShape">
                <a:avLst/>
              </a:prstTxWarp>
              <a:spAutoFit/>
            </a:bodyPr>
            <a:lstStyle/>
            <a:p>
              <a:r>
                <a:rPr lang="en-US" sz="900" dirty="0"/>
                <a:t>0.6</a:t>
              </a:r>
            </a:p>
          </p:txBody>
        </p:sp>
        <p:sp>
          <p:nvSpPr>
            <p:cNvPr id="11434" name="TextBox 56"/>
            <p:cNvSpPr txBox="1">
              <a:spLocks noChangeArrowheads="1"/>
            </p:cNvSpPr>
            <p:nvPr/>
          </p:nvSpPr>
          <p:spPr bwMode="auto">
            <a:xfrm>
              <a:off x="368300" y="5521325"/>
              <a:ext cx="300038" cy="212725"/>
            </a:xfrm>
            <a:prstGeom prst="rect">
              <a:avLst/>
            </a:prstGeom>
            <a:solidFill>
              <a:schemeClr val="bg1"/>
            </a:solidFill>
            <a:ln w="9525">
              <a:noFill/>
              <a:miter lim="800000"/>
              <a:headEnd/>
              <a:tailEnd/>
            </a:ln>
          </p:spPr>
          <p:txBody>
            <a:bodyPr wrap="none">
              <a:prstTxWarp prst="textNoShape">
                <a:avLst/>
              </a:prstTxWarp>
              <a:spAutoFit/>
            </a:bodyPr>
            <a:lstStyle/>
            <a:p>
              <a:r>
                <a:rPr lang="en-US" sz="900" dirty="0"/>
                <a:t>0.4</a:t>
              </a:r>
            </a:p>
          </p:txBody>
        </p:sp>
        <p:sp>
          <p:nvSpPr>
            <p:cNvPr id="11435" name="TextBox 57"/>
            <p:cNvSpPr txBox="1">
              <a:spLocks noChangeArrowheads="1"/>
            </p:cNvSpPr>
            <p:nvPr/>
          </p:nvSpPr>
          <p:spPr bwMode="auto">
            <a:xfrm>
              <a:off x="368300" y="5842000"/>
              <a:ext cx="300038" cy="211138"/>
            </a:xfrm>
            <a:prstGeom prst="rect">
              <a:avLst/>
            </a:prstGeom>
            <a:solidFill>
              <a:schemeClr val="bg1"/>
            </a:solidFill>
            <a:ln w="9525">
              <a:noFill/>
              <a:miter lim="800000"/>
              <a:headEnd/>
              <a:tailEnd/>
            </a:ln>
          </p:spPr>
          <p:txBody>
            <a:bodyPr wrap="none">
              <a:prstTxWarp prst="textNoShape">
                <a:avLst/>
              </a:prstTxWarp>
              <a:spAutoFit/>
            </a:bodyPr>
            <a:lstStyle/>
            <a:p>
              <a:r>
                <a:rPr lang="en-US" sz="900" dirty="0"/>
                <a:t>0.2</a:t>
              </a:r>
            </a:p>
          </p:txBody>
        </p:sp>
        <p:sp>
          <p:nvSpPr>
            <p:cNvPr id="11436" name="TextBox 59"/>
            <p:cNvSpPr txBox="1">
              <a:spLocks noChangeArrowheads="1"/>
            </p:cNvSpPr>
            <p:nvPr/>
          </p:nvSpPr>
          <p:spPr bwMode="auto">
            <a:xfrm>
              <a:off x="820738" y="6310313"/>
              <a:ext cx="2286000" cy="231775"/>
            </a:xfrm>
            <a:prstGeom prst="rect">
              <a:avLst/>
            </a:prstGeom>
            <a:solidFill>
              <a:schemeClr val="bg1"/>
            </a:solidFill>
            <a:ln w="9525">
              <a:noFill/>
              <a:miter lim="800000"/>
              <a:headEnd/>
              <a:tailEnd/>
            </a:ln>
          </p:spPr>
          <p:txBody>
            <a:bodyPr>
              <a:prstTxWarp prst="textNoShape">
                <a:avLst/>
              </a:prstTxWarp>
              <a:spAutoFit/>
            </a:bodyPr>
            <a:lstStyle/>
            <a:p>
              <a:r>
                <a:rPr lang="en-US" sz="900" dirty="0"/>
                <a:t>1             2              3             4             5               </a:t>
              </a:r>
            </a:p>
          </p:txBody>
        </p:sp>
        <p:sp>
          <p:nvSpPr>
            <p:cNvPr id="11437" name="TextBox 61"/>
            <p:cNvSpPr txBox="1">
              <a:spLocks noChangeArrowheads="1"/>
            </p:cNvSpPr>
            <p:nvPr/>
          </p:nvSpPr>
          <p:spPr bwMode="auto">
            <a:xfrm>
              <a:off x="436563" y="6191250"/>
              <a:ext cx="219075" cy="211138"/>
            </a:xfrm>
            <a:prstGeom prst="rect">
              <a:avLst/>
            </a:prstGeom>
            <a:solidFill>
              <a:schemeClr val="bg1"/>
            </a:solidFill>
            <a:ln w="9525">
              <a:noFill/>
              <a:miter lim="800000"/>
              <a:headEnd/>
              <a:tailEnd/>
            </a:ln>
          </p:spPr>
          <p:txBody>
            <a:bodyPr wrap="none">
              <a:prstTxWarp prst="textNoShape">
                <a:avLst/>
              </a:prstTxWarp>
              <a:spAutoFit/>
            </a:bodyPr>
            <a:lstStyle/>
            <a:p>
              <a:r>
                <a:rPr lang="en-US" sz="900" dirty="0"/>
                <a:t>0</a:t>
              </a:r>
            </a:p>
          </p:txBody>
        </p:sp>
        <p:sp>
          <p:nvSpPr>
            <p:cNvPr id="11438" name="TextBox 65"/>
            <p:cNvSpPr txBox="1">
              <a:spLocks noChangeArrowheads="1"/>
            </p:cNvSpPr>
            <p:nvPr/>
          </p:nvSpPr>
          <p:spPr bwMode="auto">
            <a:xfrm>
              <a:off x="1354138" y="6475413"/>
              <a:ext cx="1257300" cy="260350"/>
            </a:xfrm>
            <a:prstGeom prst="rect">
              <a:avLst/>
            </a:prstGeom>
            <a:noFill/>
            <a:ln w="9525">
              <a:noFill/>
              <a:miter lim="800000"/>
              <a:headEnd/>
              <a:tailEnd/>
            </a:ln>
          </p:spPr>
          <p:txBody>
            <a:bodyPr>
              <a:prstTxWarp prst="textNoShape">
                <a:avLst/>
              </a:prstTxWarp>
              <a:spAutoFit/>
            </a:bodyPr>
            <a:lstStyle/>
            <a:p>
              <a:r>
                <a:rPr lang="en-US" sz="1100" dirty="0"/>
                <a:t>Time (Hours)</a:t>
              </a:r>
            </a:p>
          </p:txBody>
        </p:sp>
      </p:grpSp>
      <p:sp>
        <p:nvSpPr>
          <p:cNvPr id="4" name="Rectangle 3"/>
          <p:cNvSpPr/>
          <p:nvPr/>
        </p:nvSpPr>
        <p:spPr>
          <a:xfrm>
            <a:off x="6199188" y="4495800"/>
            <a:ext cx="265112" cy="18970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12" charset="-128"/>
              <a:cs typeface="ＭＳ Ｐゴシック" pitchFamily="-112" charset="-128"/>
            </a:endParaRPr>
          </a:p>
        </p:txBody>
      </p:sp>
      <p:sp>
        <p:nvSpPr>
          <p:cNvPr id="6" name="Rectangle 5"/>
          <p:cNvSpPr/>
          <p:nvPr/>
        </p:nvSpPr>
        <p:spPr>
          <a:xfrm>
            <a:off x="6357938" y="4503738"/>
            <a:ext cx="276225" cy="19034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dirty="0">
              <a:solidFill>
                <a:srgbClr val="FFFFFF"/>
              </a:solidFill>
              <a:ea typeface="ＭＳ Ｐゴシック" pitchFamily="-112" charset="-128"/>
              <a:cs typeface="ＭＳ Ｐゴシック" pitchFamily="-112" charset="-128"/>
            </a:endParaRPr>
          </a:p>
        </p:txBody>
      </p:sp>
      <p:sp>
        <p:nvSpPr>
          <p:cNvPr id="11272" name="Text Box 5"/>
          <p:cNvSpPr txBox="1">
            <a:spLocks noChangeArrowheads="1"/>
          </p:cNvSpPr>
          <p:nvPr/>
        </p:nvSpPr>
        <p:spPr bwMode="auto">
          <a:xfrm>
            <a:off x="2057400" y="3686175"/>
            <a:ext cx="1260475" cy="2762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dirty="0"/>
              <a:t>Growth</a:t>
            </a:r>
          </a:p>
        </p:txBody>
      </p:sp>
      <p:sp>
        <p:nvSpPr>
          <p:cNvPr id="11273" name="Text Box 31"/>
          <p:cNvSpPr txBox="1">
            <a:spLocks noChangeArrowheads="1"/>
          </p:cNvSpPr>
          <p:nvPr/>
        </p:nvSpPr>
        <p:spPr bwMode="auto">
          <a:xfrm>
            <a:off x="3152775" y="1401763"/>
            <a:ext cx="176213" cy="841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GAP</a:t>
            </a:r>
          </a:p>
        </p:txBody>
      </p:sp>
      <p:grpSp>
        <p:nvGrpSpPr>
          <p:cNvPr id="3" name="Group 170"/>
          <p:cNvGrpSpPr>
            <a:grpSpLocks/>
          </p:cNvGrpSpPr>
          <p:nvPr/>
        </p:nvGrpSpPr>
        <p:grpSpPr bwMode="auto">
          <a:xfrm>
            <a:off x="152400" y="1143000"/>
            <a:ext cx="2895600" cy="2895600"/>
            <a:chOff x="152400" y="1143000"/>
            <a:chExt cx="2895600" cy="2895600"/>
          </a:xfrm>
        </p:grpSpPr>
        <p:sp>
          <p:nvSpPr>
            <p:cNvPr id="11326" name="Oval 2"/>
            <p:cNvSpPr>
              <a:spLocks noChangeArrowheads="1"/>
            </p:cNvSpPr>
            <p:nvPr/>
          </p:nvSpPr>
          <p:spPr bwMode="auto">
            <a:xfrm>
              <a:off x="609600" y="1522413"/>
              <a:ext cx="2438400" cy="2211387"/>
            </a:xfrm>
            <a:prstGeom prst="ellipse">
              <a:avLst/>
            </a:prstGeom>
            <a:noFill/>
            <a:ln w="28575">
              <a:solidFill>
                <a:schemeClr val="accent2"/>
              </a:solidFill>
              <a:round/>
              <a:headEnd/>
              <a:tailEnd/>
            </a:ln>
          </p:spPr>
          <p:txBody>
            <a:bodyPr wrap="none" anchor="ctr">
              <a:prstTxWarp prst="textNoShape">
                <a:avLst/>
              </a:prstTxWarp>
            </a:bodyPr>
            <a:lstStyle/>
            <a:p>
              <a:endParaRPr lang="en-US" dirty="0"/>
            </a:p>
          </p:txBody>
        </p:sp>
        <p:sp>
          <p:nvSpPr>
            <p:cNvPr id="11327" name="Rectangle 3"/>
            <p:cNvSpPr>
              <a:spLocks noChangeArrowheads="1"/>
            </p:cNvSpPr>
            <p:nvPr/>
          </p:nvSpPr>
          <p:spPr bwMode="auto">
            <a:xfrm>
              <a:off x="1284288" y="1503363"/>
              <a:ext cx="28575" cy="333375"/>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p>
          </p:txBody>
        </p:sp>
        <p:sp>
          <p:nvSpPr>
            <p:cNvPr id="11328" name="Text Box 4"/>
            <p:cNvSpPr txBox="1">
              <a:spLocks noChangeArrowheads="1"/>
            </p:cNvSpPr>
            <p:nvPr/>
          </p:nvSpPr>
          <p:spPr bwMode="auto">
            <a:xfrm>
              <a:off x="152400" y="3581400"/>
              <a:ext cx="1143000" cy="4572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200" b="1" dirty="0"/>
                <a:t>MMP-9 Production</a:t>
              </a:r>
            </a:p>
          </p:txBody>
        </p:sp>
        <p:sp>
          <p:nvSpPr>
            <p:cNvPr id="11329" name="Oval 7"/>
            <p:cNvSpPr>
              <a:spLocks noChangeArrowheads="1"/>
            </p:cNvSpPr>
            <p:nvPr/>
          </p:nvSpPr>
          <p:spPr bwMode="auto">
            <a:xfrm>
              <a:off x="1250950" y="1397000"/>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30" name="Text Box 8"/>
            <p:cNvSpPr txBox="1">
              <a:spLocks noChangeArrowheads="1"/>
            </p:cNvSpPr>
            <p:nvPr/>
          </p:nvSpPr>
          <p:spPr bwMode="auto">
            <a:xfrm>
              <a:off x="1239838" y="1412875"/>
              <a:ext cx="176212" cy="21544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smtClean="0"/>
                <a:t>PDGF</a:t>
              </a:r>
              <a:endParaRPr lang="en-US" sz="800" b="1" dirty="0"/>
            </a:p>
          </p:txBody>
        </p:sp>
        <p:sp>
          <p:nvSpPr>
            <p:cNvPr id="11331" name="AutoShape 9"/>
            <p:cNvSpPr>
              <a:spLocks noChangeArrowheads="1"/>
            </p:cNvSpPr>
            <p:nvPr/>
          </p:nvSpPr>
          <p:spPr bwMode="auto">
            <a:xfrm rot="7220595">
              <a:off x="959644" y="3432969"/>
              <a:ext cx="211137" cy="47625"/>
            </a:xfrm>
            <a:prstGeom prst="rightArrow">
              <a:avLst>
                <a:gd name="adj1" fmla="val 50000"/>
                <a:gd name="adj2" fmla="val 88584"/>
              </a:avLst>
            </a:prstGeom>
            <a:solidFill>
              <a:srgbClr val="FF0000"/>
            </a:solidFill>
            <a:ln w="9525">
              <a:solidFill>
                <a:schemeClr val="tx1"/>
              </a:solidFill>
              <a:miter lim="800000"/>
              <a:headEnd/>
              <a:tailEnd/>
            </a:ln>
          </p:spPr>
          <p:txBody>
            <a:bodyPr wrap="none" anchor="ctr">
              <a:prstTxWarp prst="textNoShape">
                <a:avLst/>
              </a:prstTxWarp>
            </a:bodyPr>
            <a:lstStyle/>
            <a:p>
              <a:endParaRPr lang="en-US" dirty="0"/>
            </a:p>
          </p:txBody>
        </p:sp>
        <p:sp>
          <p:nvSpPr>
            <p:cNvPr id="11332" name="Rectangle 10"/>
            <p:cNvSpPr>
              <a:spLocks noChangeArrowheads="1"/>
            </p:cNvSpPr>
            <p:nvPr/>
          </p:nvSpPr>
          <p:spPr bwMode="auto">
            <a:xfrm>
              <a:off x="1341438" y="1503363"/>
              <a:ext cx="28575" cy="333375"/>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dirty="0"/>
            </a:p>
          </p:txBody>
        </p:sp>
        <p:sp>
          <p:nvSpPr>
            <p:cNvPr id="11333" name="Oval 11"/>
            <p:cNvSpPr>
              <a:spLocks noChangeArrowheads="1"/>
            </p:cNvSpPr>
            <p:nvPr/>
          </p:nvSpPr>
          <p:spPr bwMode="auto">
            <a:xfrm>
              <a:off x="1347788" y="1730375"/>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34" name="Text Box 12"/>
            <p:cNvSpPr txBox="1">
              <a:spLocks noChangeArrowheads="1"/>
            </p:cNvSpPr>
            <p:nvPr/>
          </p:nvSpPr>
          <p:spPr bwMode="auto">
            <a:xfrm>
              <a:off x="1347788" y="1514475"/>
              <a:ext cx="177800"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PDGFR</a:t>
              </a:r>
            </a:p>
          </p:txBody>
        </p:sp>
        <p:sp>
          <p:nvSpPr>
            <p:cNvPr id="11335" name="Text Box 13"/>
            <p:cNvSpPr txBox="1">
              <a:spLocks noChangeArrowheads="1"/>
            </p:cNvSpPr>
            <p:nvPr/>
          </p:nvSpPr>
          <p:spPr bwMode="auto">
            <a:xfrm>
              <a:off x="1336675" y="1746250"/>
              <a:ext cx="176213" cy="841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SHC</a:t>
              </a:r>
            </a:p>
          </p:txBody>
        </p:sp>
        <p:sp>
          <p:nvSpPr>
            <p:cNvPr id="11336" name="Oval 14"/>
            <p:cNvSpPr>
              <a:spLocks noChangeArrowheads="1"/>
            </p:cNvSpPr>
            <p:nvPr/>
          </p:nvSpPr>
          <p:spPr bwMode="auto">
            <a:xfrm>
              <a:off x="887413" y="1990725"/>
              <a:ext cx="152400" cy="10953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37" name="Text Box 15"/>
            <p:cNvSpPr txBox="1">
              <a:spLocks noChangeArrowheads="1"/>
            </p:cNvSpPr>
            <p:nvPr/>
          </p:nvSpPr>
          <p:spPr bwMode="auto">
            <a:xfrm>
              <a:off x="876300" y="2006600"/>
              <a:ext cx="176213"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STAT1</a:t>
              </a:r>
            </a:p>
          </p:txBody>
        </p:sp>
        <p:sp>
          <p:nvSpPr>
            <p:cNvPr id="11338" name="Oval 16"/>
            <p:cNvSpPr>
              <a:spLocks noChangeArrowheads="1"/>
            </p:cNvSpPr>
            <p:nvPr/>
          </p:nvSpPr>
          <p:spPr bwMode="auto">
            <a:xfrm>
              <a:off x="1081088" y="2112963"/>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39" name="Text Box 17"/>
            <p:cNvSpPr txBox="1">
              <a:spLocks noChangeArrowheads="1"/>
            </p:cNvSpPr>
            <p:nvPr/>
          </p:nvSpPr>
          <p:spPr bwMode="auto">
            <a:xfrm>
              <a:off x="1069975" y="2128838"/>
              <a:ext cx="176213" cy="841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STAT3</a:t>
              </a:r>
            </a:p>
          </p:txBody>
        </p:sp>
        <p:sp>
          <p:nvSpPr>
            <p:cNvPr id="11340" name="Oval 18"/>
            <p:cNvSpPr>
              <a:spLocks noChangeArrowheads="1"/>
            </p:cNvSpPr>
            <p:nvPr/>
          </p:nvSpPr>
          <p:spPr bwMode="auto">
            <a:xfrm>
              <a:off x="1154113" y="1730375"/>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41" name="Text Box 19"/>
            <p:cNvSpPr txBox="1">
              <a:spLocks noChangeArrowheads="1"/>
            </p:cNvSpPr>
            <p:nvPr/>
          </p:nvSpPr>
          <p:spPr bwMode="auto">
            <a:xfrm>
              <a:off x="1143000" y="1746250"/>
              <a:ext cx="176213" cy="841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JAK1</a:t>
              </a:r>
            </a:p>
          </p:txBody>
        </p:sp>
        <p:sp>
          <p:nvSpPr>
            <p:cNvPr id="11342" name="Oval 20"/>
            <p:cNvSpPr>
              <a:spLocks noChangeArrowheads="1"/>
            </p:cNvSpPr>
            <p:nvPr/>
          </p:nvSpPr>
          <p:spPr bwMode="auto">
            <a:xfrm>
              <a:off x="1371600" y="1636713"/>
              <a:ext cx="152400" cy="109537"/>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43" name="Text Box 21"/>
            <p:cNvSpPr txBox="1">
              <a:spLocks noChangeArrowheads="1"/>
            </p:cNvSpPr>
            <p:nvPr/>
          </p:nvSpPr>
          <p:spPr bwMode="auto">
            <a:xfrm>
              <a:off x="1360488" y="1652588"/>
              <a:ext cx="176212"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GRB2</a:t>
              </a:r>
            </a:p>
          </p:txBody>
        </p:sp>
        <p:sp>
          <p:nvSpPr>
            <p:cNvPr id="11344" name="Oval 22"/>
            <p:cNvSpPr>
              <a:spLocks noChangeArrowheads="1"/>
            </p:cNvSpPr>
            <p:nvPr/>
          </p:nvSpPr>
          <p:spPr bwMode="auto">
            <a:xfrm>
              <a:off x="1517650" y="1654175"/>
              <a:ext cx="152400" cy="10953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45" name="Text Box 23"/>
            <p:cNvSpPr txBox="1">
              <a:spLocks noChangeArrowheads="1"/>
            </p:cNvSpPr>
            <p:nvPr/>
          </p:nvSpPr>
          <p:spPr bwMode="auto">
            <a:xfrm>
              <a:off x="1504950" y="1670050"/>
              <a:ext cx="177800"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SOS-1</a:t>
              </a:r>
            </a:p>
          </p:txBody>
        </p:sp>
        <p:sp>
          <p:nvSpPr>
            <p:cNvPr id="11346" name="Oval 24"/>
            <p:cNvSpPr>
              <a:spLocks noChangeArrowheads="1"/>
            </p:cNvSpPr>
            <p:nvPr/>
          </p:nvSpPr>
          <p:spPr bwMode="auto">
            <a:xfrm>
              <a:off x="1960563" y="1492250"/>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47" name="Text Box 25"/>
            <p:cNvSpPr txBox="1">
              <a:spLocks noChangeArrowheads="1"/>
            </p:cNvSpPr>
            <p:nvPr/>
          </p:nvSpPr>
          <p:spPr bwMode="auto">
            <a:xfrm>
              <a:off x="1949450" y="1508125"/>
              <a:ext cx="176213" cy="841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RAS</a:t>
              </a:r>
            </a:p>
          </p:txBody>
        </p:sp>
        <p:sp>
          <p:nvSpPr>
            <p:cNvPr id="11348" name="Oval 26"/>
            <p:cNvSpPr>
              <a:spLocks noChangeArrowheads="1"/>
            </p:cNvSpPr>
            <p:nvPr/>
          </p:nvSpPr>
          <p:spPr bwMode="auto">
            <a:xfrm>
              <a:off x="2212975" y="1643063"/>
              <a:ext cx="150813" cy="109537"/>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49" name="Text Box 27"/>
            <p:cNvSpPr txBox="1">
              <a:spLocks noChangeArrowheads="1"/>
            </p:cNvSpPr>
            <p:nvPr/>
          </p:nvSpPr>
          <p:spPr bwMode="auto">
            <a:xfrm>
              <a:off x="2200275" y="1658938"/>
              <a:ext cx="176213"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GTP</a:t>
              </a:r>
            </a:p>
          </p:txBody>
        </p:sp>
        <p:sp>
          <p:nvSpPr>
            <p:cNvPr id="11350" name="Oval 28"/>
            <p:cNvSpPr>
              <a:spLocks noChangeArrowheads="1"/>
            </p:cNvSpPr>
            <p:nvPr/>
          </p:nvSpPr>
          <p:spPr bwMode="auto">
            <a:xfrm>
              <a:off x="1870075" y="1563688"/>
              <a:ext cx="152400" cy="109537"/>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51" name="Text Box 29"/>
            <p:cNvSpPr txBox="1">
              <a:spLocks noChangeArrowheads="1"/>
            </p:cNvSpPr>
            <p:nvPr/>
          </p:nvSpPr>
          <p:spPr bwMode="auto">
            <a:xfrm>
              <a:off x="1857375" y="1579563"/>
              <a:ext cx="177800"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GDP</a:t>
              </a:r>
            </a:p>
          </p:txBody>
        </p:sp>
        <p:sp>
          <p:nvSpPr>
            <p:cNvPr id="11352" name="Oval 30"/>
            <p:cNvSpPr>
              <a:spLocks noChangeArrowheads="1"/>
            </p:cNvSpPr>
            <p:nvPr/>
          </p:nvSpPr>
          <p:spPr bwMode="auto">
            <a:xfrm>
              <a:off x="838200" y="1143000"/>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53" name="Oval 32"/>
            <p:cNvSpPr>
              <a:spLocks noChangeArrowheads="1"/>
            </p:cNvSpPr>
            <p:nvPr/>
          </p:nvSpPr>
          <p:spPr bwMode="auto">
            <a:xfrm>
              <a:off x="2309813" y="1582738"/>
              <a:ext cx="150812"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54" name="Text Box 33"/>
            <p:cNvSpPr txBox="1">
              <a:spLocks noChangeArrowheads="1"/>
            </p:cNvSpPr>
            <p:nvPr/>
          </p:nvSpPr>
          <p:spPr bwMode="auto">
            <a:xfrm>
              <a:off x="2297113" y="1598613"/>
              <a:ext cx="176212"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RAS</a:t>
              </a:r>
            </a:p>
          </p:txBody>
        </p:sp>
        <p:sp>
          <p:nvSpPr>
            <p:cNvPr id="11355" name="Oval 34"/>
            <p:cNvSpPr>
              <a:spLocks noChangeArrowheads="1"/>
            </p:cNvSpPr>
            <p:nvPr/>
          </p:nvSpPr>
          <p:spPr bwMode="auto">
            <a:xfrm>
              <a:off x="2430463" y="2006600"/>
              <a:ext cx="150812" cy="10953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56" name="Text Box 35"/>
            <p:cNvSpPr txBox="1">
              <a:spLocks noChangeArrowheads="1"/>
            </p:cNvSpPr>
            <p:nvPr/>
          </p:nvSpPr>
          <p:spPr bwMode="auto">
            <a:xfrm>
              <a:off x="2417763" y="2022475"/>
              <a:ext cx="177800"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MEKK1</a:t>
              </a:r>
            </a:p>
          </p:txBody>
        </p:sp>
        <p:sp>
          <p:nvSpPr>
            <p:cNvPr id="11357" name="Oval 36"/>
            <p:cNvSpPr>
              <a:spLocks noChangeArrowheads="1"/>
            </p:cNvSpPr>
            <p:nvPr/>
          </p:nvSpPr>
          <p:spPr bwMode="auto">
            <a:xfrm>
              <a:off x="2430463" y="2279650"/>
              <a:ext cx="150812"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58" name="Text Box 37"/>
            <p:cNvSpPr txBox="1">
              <a:spLocks noChangeArrowheads="1"/>
            </p:cNvSpPr>
            <p:nvPr/>
          </p:nvSpPr>
          <p:spPr bwMode="auto">
            <a:xfrm>
              <a:off x="2417763" y="2295525"/>
              <a:ext cx="177800"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JNKK1</a:t>
              </a:r>
            </a:p>
          </p:txBody>
        </p:sp>
        <p:sp>
          <p:nvSpPr>
            <p:cNvPr id="11359" name="Oval 38"/>
            <p:cNvSpPr>
              <a:spLocks noChangeArrowheads="1"/>
            </p:cNvSpPr>
            <p:nvPr/>
          </p:nvSpPr>
          <p:spPr bwMode="auto">
            <a:xfrm>
              <a:off x="2430463" y="2582863"/>
              <a:ext cx="150812"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60" name="Text Box 39"/>
            <p:cNvSpPr txBox="1">
              <a:spLocks noChangeArrowheads="1"/>
            </p:cNvSpPr>
            <p:nvPr/>
          </p:nvSpPr>
          <p:spPr bwMode="auto">
            <a:xfrm>
              <a:off x="2417763" y="2598738"/>
              <a:ext cx="177800" cy="841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JNK1</a:t>
              </a:r>
            </a:p>
          </p:txBody>
        </p:sp>
        <p:sp>
          <p:nvSpPr>
            <p:cNvPr id="11361" name="Oval 40"/>
            <p:cNvSpPr>
              <a:spLocks noChangeArrowheads="1"/>
            </p:cNvSpPr>
            <p:nvPr/>
          </p:nvSpPr>
          <p:spPr bwMode="auto">
            <a:xfrm>
              <a:off x="1311275" y="2794000"/>
              <a:ext cx="1404938" cy="819150"/>
            </a:xfrm>
            <a:prstGeom prst="ellipse">
              <a:avLst/>
            </a:prstGeom>
            <a:noFill/>
            <a:ln w="19050">
              <a:solidFill>
                <a:schemeClr val="accent2"/>
              </a:solidFill>
              <a:round/>
              <a:headEnd/>
              <a:tailEnd/>
            </a:ln>
          </p:spPr>
          <p:txBody>
            <a:bodyPr wrap="none" anchor="ctr">
              <a:prstTxWarp prst="textNoShape">
                <a:avLst/>
              </a:prstTxWarp>
            </a:bodyPr>
            <a:lstStyle/>
            <a:p>
              <a:endParaRPr lang="en-US" dirty="0"/>
            </a:p>
          </p:txBody>
        </p:sp>
        <p:sp>
          <p:nvSpPr>
            <p:cNvPr id="11362" name="Oval 41"/>
            <p:cNvSpPr>
              <a:spLocks noChangeArrowheads="1"/>
            </p:cNvSpPr>
            <p:nvPr/>
          </p:nvSpPr>
          <p:spPr bwMode="auto">
            <a:xfrm>
              <a:off x="2316163" y="3021013"/>
              <a:ext cx="152400" cy="109537"/>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63" name="Text Box 42"/>
            <p:cNvSpPr txBox="1">
              <a:spLocks noChangeArrowheads="1"/>
            </p:cNvSpPr>
            <p:nvPr/>
          </p:nvSpPr>
          <p:spPr bwMode="auto">
            <a:xfrm>
              <a:off x="2305050" y="3036888"/>
              <a:ext cx="176213"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JNK1</a:t>
              </a:r>
            </a:p>
          </p:txBody>
        </p:sp>
        <p:sp>
          <p:nvSpPr>
            <p:cNvPr id="11364" name="Oval 43"/>
            <p:cNvSpPr>
              <a:spLocks noChangeArrowheads="1"/>
            </p:cNvSpPr>
            <p:nvPr/>
          </p:nvSpPr>
          <p:spPr bwMode="auto">
            <a:xfrm>
              <a:off x="2074863" y="3127375"/>
              <a:ext cx="150812" cy="10953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dirty="0"/>
            </a:p>
          </p:txBody>
        </p:sp>
        <p:sp>
          <p:nvSpPr>
            <p:cNvPr id="11365" name="Text Box 44"/>
            <p:cNvSpPr txBox="1">
              <a:spLocks noChangeArrowheads="1"/>
            </p:cNvSpPr>
            <p:nvPr/>
          </p:nvSpPr>
          <p:spPr bwMode="auto">
            <a:xfrm>
              <a:off x="2062163" y="3143250"/>
              <a:ext cx="177800"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err="1"/>
                <a:t>c</a:t>
              </a:r>
              <a:r>
                <a:rPr lang="en-US" sz="800" b="1" dirty="0"/>
                <a:t>-JUN</a:t>
              </a:r>
            </a:p>
          </p:txBody>
        </p:sp>
        <p:sp>
          <p:nvSpPr>
            <p:cNvPr id="11366" name="Oval 45"/>
            <p:cNvSpPr>
              <a:spLocks noChangeArrowheads="1"/>
            </p:cNvSpPr>
            <p:nvPr/>
          </p:nvSpPr>
          <p:spPr bwMode="auto">
            <a:xfrm>
              <a:off x="1517650" y="2173288"/>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367" name="Text Box 46"/>
            <p:cNvSpPr txBox="1">
              <a:spLocks noChangeArrowheads="1"/>
            </p:cNvSpPr>
            <p:nvPr/>
          </p:nvSpPr>
          <p:spPr bwMode="auto">
            <a:xfrm>
              <a:off x="1504950" y="2189163"/>
              <a:ext cx="177800" cy="841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STAT1</a:t>
              </a:r>
            </a:p>
          </p:txBody>
        </p:sp>
        <p:sp>
          <p:nvSpPr>
            <p:cNvPr id="11368" name="Oval 47"/>
            <p:cNvSpPr>
              <a:spLocks noChangeArrowheads="1"/>
            </p:cNvSpPr>
            <p:nvPr/>
          </p:nvSpPr>
          <p:spPr bwMode="auto">
            <a:xfrm>
              <a:off x="1638300" y="2233613"/>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369" name="Text Box 48"/>
            <p:cNvSpPr txBox="1">
              <a:spLocks noChangeArrowheads="1"/>
            </p:cNvSpPr>
            <p:nvPr/>
          </p:nvSpPr>
          <p:spPr bwMode="auto">
            <a:xfrm>
              <a:off x="1627188" y="2249488"/>
              <a:ext cx="176212"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STAT3</a:t>
              </a:r>
            </a:p>
          </p:txBody>
        </p:sp>
        <p:sp>
          <p:nvSpPr>
            <p:cNvPr id="11370" name="Oval 49"/>
            <p:cNvSpPr>
              <a:spLocks noChangeArrowheads="1"/>
            </p:cNvSpPr>
            <p:nvPr/>
          </p:nvSpPr>
          <p:spPr bwMode="auto">
            <a:xfrm>
              <a:off x="2025650" y="2566988"/>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371" name="Text Box 50"/>
            <p:cNvSpPr txBox="1">
              <a:spLocks noChangeArrowheads="1"/>
            </p:cNvSpPr>
            <p:nvPr/>
          </p:nvSpPr>
          <p:spPr bwMode="auto">
            <a:xfrm>
              <a:off x="2014538" y="2582863"/>
              <a:ext cx="176212" cy="841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ERK</a:t>
              </a:r>
            </a:p>
          </p:txBody>
        </p:sp>
        <p:sp>
          <p:nvSpPr>
            <p:cNvPr id="11372" name="Oval 51"/>
            <p:cNvSpPr>
              <a:spLocks noChangeArrowheads="1"/>
            </p:cNvSpPr>
            <p:nvPr/>
          </p:nvSpPr>
          <p:spPr bwMode="auto">
            <a:xfrm>
              <a:off x="1849438" y="3067050"/>
              <a:ext cx="150812" cy="109538"/>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373" name="Text Box 52"/>
            <p:cNvSpPr txBox="1">
              <a:spLocks noChangeArrowheads="1"/>
            </p:cNvSpPr>
            <p:nvPr/>
          </p:nvSpPr>
          <p:spPr bwMode="auto">
            <a:xfrm>
              <a:off x="1836738" y="3082925"/>
              <a:ext cx="177800"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ELK1</a:t>
              </a:r>
            </a:p>
          </p:txBody>
        </p:sp>
        <p:sp>
          <p:nvSpPr>
            <p:cNvPr id="11374" name="AutoShape 53"/>
            <p:cNvSpPr>
              <a:spLocks noChangeArrowheads="1"/>
            </p:cNvSpPr>
            <p:nvPr/>
          </p:nvSpPr>
          <p:spPr bwMode="auto">
            <a:xfrm rot="2460422">
              <a:off x="2428875" y="3500438"/>
              <a:ext cx="241300" cy="61912"/>
            </a:xfrm>
            <a:prstGeom prst="rightArrow">
              <a:avLst>
                <a:gd name="adj1" fmla="val 50000"/>
                <a:gd name="adj2" fmla="val 121922"/>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11375" name="Oval 54"/>
            <p:cNvSpPr>
              <a:spLocks noChangeArrowheads="1"/>
            </p:cNvSpPr>
            <p:nvPr/>
          </p:nvSpPr>
          <p:spPr bwMode="auto">
            <a:xfrm>
              <a:off x="2001838" y="2293938"/>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376" name="Text Box 55"/>
            <p:cNvSpPr txBox="1">
              <a:spLocks noChangeArrowheads="1"/>
            </p:cNvSpPr>
            <p:nvPr/>
          </p:nvSpPr>
          <p:spPr bwMode="auto">
            <a:xfrm>
              <a:off x="1989138" y="2309813"/>
              <a:ext cx="177800"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MEK1</a:t>
              </a:r>
            </a:p>
          </p:txBody>
        </p:sp>
        <p:sp>
          <p:nvSpPr>
            <p:cNvPr id="11377" name="Oval 56"/>
            <p:cNvSpPr>
              <a:spLocks noChangeArrowheads="1"/>
            </p:cNvSpPr>
            <p:nvPr/>
          </p:nvSpPr>
          <p:spPr bwMode="auto">
            <a:xfrm>
              <a:off x="2001838" y="2020888"/>
              <a:ext cx="152400" cy="109537"/>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378" name="Text Box 57"/>
            <p:cNvSpPr txBox="1">
              <a:spLocks noChangeArrowheads="1"/>
            </p:cNvSpPr>
            <p:nvPr/>
          </p:nvSpPr>
          <p:spPr bwMode="auto">
            <a:xfrm>
              <a:off x="1989138" y="2036763"/>
              <a:ext cx="177800"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RAF1</a:t>
              </a:r>
            </a:p>
          </p:txBody>
        </p:sp>
        <p:sp>
          <p:nvSpPr>
            <p:cNvPr id="11379" name="Oval 58"/>
            <p:cNvSpPr>
              <a:spLocks noChangeArrowheads="1"/>
            </p:cNvSpPr>
            <p:nvPr/>
          </p:nvSpPr>
          <p:spPr bwMode="auto">
            <a:xfrm>
              <a:off x="1279525" y="2374900"/>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380" name="Text Box 59"/>
            <p:cNvSpPr txBox="1">
              <a:spLocks noChangeArrowheads="1"/>
            </p:cNvSpPr>
            <p:nvPr/>
          </p:nvSpPr>
          <p:spPr bwMode="auto">
            <a:xfrm>
              <a:off x="1268413" y="2390775"/>
              <a:ext cx="176212" cy="841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STAT3</a:t>
              </a:r>
            </a:p>
          </p:txBody>
        </p:sp>
        <p:sp>
          <p:nvSpPr>
            <p:cNvPr id="11381" name="Oval 60"/>
            <p:cNvSpPr>
              <a:spLocks noChangeArrowheads="1"/>
            </p:cNvSpPr>
            <p:nvPr/>
          </p:nvSpPr>
          <p:spPr bwMode="auto">
            <a:xfrm>
              <a:off x="1401763" y="2435225"/>
              <a:ext cx="150812"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382" name="Text Box 61"/>
            <p:cNvSpPr txBox="1">
              <a:spLocks noChangeArrowheads="1"/>
            </p:cNvSpPr>
            <p:nvPr/>
          </p:nvSpPr>
          <p:spPr bwMode="auto">
            <a:xfrm>
              <a:off x="1389063" y="2451100"/>
              <a:ext cx="176212" cy="841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STAT3</a:t>
              </a:r>
            </a:p>
          </p:txBody>
        </p:sp>
        <p:sp>
          <p:nvSpPr>
            <p:cNvPr id="11383" name="Freeform 63"/>
            <p:cNvSpPr>
              <a:spLocks/>
            </p:cNvSpPr>
            <p:nvPr/>
          </p:nvSpPr>
          <p:spPr bwMode="auto">
            <a:xfrm>
              <a:off x="1651000" y="1673225"/>
              <a:ext cx="460375" cy="166688"/>
            </a:xfrm>
            <a:custGeom>
              <a:avLst/>
              <a:gdLst>
                <a:gd name="T0" fmla="*/ 0 w 912"/>
                <a:gd name="T1" fmla="*/ 57386764 h 264"/>
                <a:gd name="T2" fmla="*/ 110006909 w 912"/>
                <a:gd name="T3" fmla="*/ 95644817 h 264"/>
                <a:gd name="T4" fmla="*/ 232236472 w 912"/>
                <a:gd name="T5" fmla="*/ 0 h 264"/>
                <a:gd name="T6" fmla="*/ 0 60000 65536"/>
                <a:gd name="T7" fmla="*/ 0 60000 65536"/>
                <a:gd name="T8" fmla="*/ 0 60000 65536"/>
                <a:gd name="T9" fmla="*/ 0 w 912"/>
                <a:gd name="T10" fmla="*/ 0 h 264"/>
                <a:gd name="T11" fmla="*/ 912 w 912"/>
                <a:gd name="T12" fmla="*/ 264 h 264"/>
              </a:gdLst>
              <a:ahLst/>
              <a:cxnLst>
                <a:cxn ang="T6">
                  <a:pos x="T0" y="T1"/>
                </a:cxn>
                <a:cxn ang="T7">
                  <a:pos x="T2" y="T3"/>
                </a:cxn>
                <a:cxn ang="T8">
                  <a:pos x="T4" y="T5"/>
                </a:cxn>
              </a:cxnLst>
              <a:rect l="T9" t="T10" r="T11" b="T12"/>
              <a:pathLst>
                <a:path w="912" h="264">
                  <a:moveTo>
                    <a:pt x="0" y="144"/>
                  </a:moveTo>
                  <a:cubicBezTo>
                    <a:pt x="140" y="204"/>
                    <a:pt x="280" y="264"/>
                    <a:pt x="432" y="240"/>
                  </a:cubicBezTo>
                  <a:cubicBezTo>
                    <a:pt x="584" y="216"/>
                    <a:pt x="748" y="108"/>
                    <a:pt x="912" y="0"/>
                  </a:cubicBezTo>
                </a:path>
              </a:pathLst>
            </a:custGeom>
            <a:noFill/>
            <a:ln w="9525">
              <a:solidFill>
                <a:schemeClr val="tx1"/>
              </a:solidFill>
              <a:round/>
              <a:headEnd/>
              <a:tailEnd type="triangle" w="med" len="med"/>
            </a:ln>
          </p:spPr>
          <p:txBody>
            <a:bodyPr>
              <a:prstTxWarp prst="textNoShape">
                <a:avLst/>
              </a:prstTxWarp>
            </a:bodyPr>
            <a:lstStyle/>
            <a:p>
              <a:endParaRPr lang="en-US"/>
            </a:p>
          </p:txBody>
        </p:sp>
        <p:sp>
          <p:nvSpPr>
            <p:cNvPr id="11384" name="Line 64"/>
            <p:cNvSpPr>
              <a:spLocks noChangeShapeType="1"/>
            </p:cNvSpPr>
            <p:nvPr/>
          </p:nvSpPr>
          <p:spPr bwMode="auto">
            <a:xfrm>
              <a:off x="2062163" y="1612900"/>
              <a:ext cx="146050" cy="301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385" name="Line 65"/>
            <p:cNvSpPr>
              <a:spLocks noChangeShapeType="1"/>
            </p:cNvSpPr>
            <p:nvPr/>
          </p:nvSpPr>
          <p:spPr bwMode="auto">
            <a:xfrm>
              <a:off x="2376488" y="1703388"/>
              <a:ext cx="96837" cy="30321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386" name="Line 66"/>
            <p:cNvSpPr>
              <a:spLocks noChangeShapeType="1"/>
            </p:cNvSpPr>
            <p:nvPr/>
          </p:nvSpPr>
          <p:spPr bwMode="auto">
            <a:xfrm flipH="1">
              <a:off x="2159000" y="1703388"/>
              <a:ext cx="217488" cy="30321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387" name="Line 67"/>
            <p:cNvSpPr>
              <a:spLocks noChangeShapeType="1"/>
            </p:cNvSpPr>
            <p:nvPr/>
          </p:nvSpPr>
          <p:spPr bwMode="auto">
            <a:xfrm>
              <a:off x="2498725" y="2128838"/>
              <a:ext cx="0" cy="12065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388" name="Line 68"/>
            <p:cNvSpPr>
              <a:spLocks noChangeShapeType="1"/>
            </p:cNvSpPr>
            <p:nvPr/>
          </p:nvSpPr>
          <p:spPr bwMode="auto">
            <a:xfrm>
              <a:off x="2085975" y="2159000"/>
              <a:ext cx="0" cy="12065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389" name="Line 69"/>
            <p:cNvSpPr>
              <a:spLocks noChangeShapeType="1"/>
            </p:cNvSpPr>
            <p:nvPr/>
          </p:nvSpPr>
          <p:spPr bwMode="auto">
            <a:xfrm>
              <a:off x="2085975" y="2430463"/>
              <a:ext cx="0" cy="12223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390" name="Line 70"/>
            <p:cNvSpPr>
              <a:spLocks noChangeShapeType="1"/>
            </p:cNvSpPr>
            <p:nvPr/>
          </p:nvSpPr>
          <p:spPr bwMode="auto">
            <a:xfrm>
              <a:off x="2498725" y="2400300"/>
              <a:ext cx="0" cy="1524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391" name="Line 71"/>
            <p:cNvSpPr>
              <a:spLocks noChangeShapeType="1"/>
            </p:cNvSpPr>
            <p:nvPr/>
          </p:nvSpPr>
          <p:spPr bwMode="auto">
            <a:xfrm flipH="1">
              <a:off x="2401888" y="2703513"/>
              <a:ext cx="96837" cy="303212"/>
            </a:xfrm>
            <a:prstGeom prst="line">
              <a:avLst/>
            </a:prstGeom>
            <a:noFill/>
            <a:ln w="9525">
              <a:solidFill>
                <a:schemeClr val="tx1"/>
              </a:solidFill>
              <a:prstDash val="dash"/>
              <a:round/>
              <a:headEnd/>
              <a:tailEnd type="triangle" w="med" len="med"/>
            </a:ln>
          </p:spPr>
          <p:txBody>
            <a:bodyPr>
              <a:prstTxWarp prst="textNoShape">
                <a:avLst/>
              </a:prstTxWarp>
            </a:bodyPr>
            <a:lstStyle/>
            <a:p>
              <a:endParaRPr lang="en-US"/>
            </a:p>
          </p:txBody>
        </p:sp>
        <p:sp>
          <p:nvSpPr>
            <p:cNvPr id="11392" name="Line 72"/>
            <p:cNvSpPr>
              <a:spLocks noChangeShapeType="1"/>
            </p:cNvSpPr>
            <p:nvPr/>
          </p:nvSpPr>
          <p:spPr bwMode="auto">
            <a:xfrm flipH="1">
              <a:off x="2038350" y="2703513"/>
              <a:ext cx="47625" cy="182562"/>
            </a:xfrm>
            <a:prstGeom prst="line">
              <a:avLst/>
            </a:prstGeom>
            <a:noFill/>
            <a:ln w="9525">
              <a:solidFill>
                <a:schemeClr val="tx1"/>
              </a:solidFill>
              <a:prstDash val="dash"/>
              <a:round/>
              <a:headEnd/>
              <a:tailEnd type="triangle" w="med" len="med"/>
            </a:ln>
          </p:spPr>
          <p:txBody>
            <a:bodyPr>
              <a:prstTxWarp prst="textNoShape">
                <a:avLst/>
              </a:prstTxWarp>
            </a:bodyPr>
            <a:lstStyle/>
            <a:p>
              <a:endParaRPr lang="en-US"/>
            </a:p>
          </p:txBody>
        </p:sp>
        <p:sp>
          <p:nvSpPr>
            <p:cNvPr id="11393" name="Oval 73"/>
            <p:cNvSpPr>
              <a:spLocks noChangeArrowheads="1"/>
            </p:cNvSpPr>
            <p:nvPr/>
          </p:nvSpPr>
          <p:spPr bwMode="auto">
            <a:xfrm>
              <a:off x="1954213" y="2898775"/>
              <a:ext cx="150812"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394" name="Text Box 74"/>
            <p:cNvSpPr txBox="1">
              <a:spLocks noChangeArrowheads="1"/>
            </p:cNvSpPr>
            <p:nvPr/>
          </p:nvSpPr>
          <p:spPr bwMode="auto">
            <a:xfrm>
              <a:off x="1941513" y="2914650"/>
              <a:ext cx="176212" cy="841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ERK</a:t>
              </a:r>
            </a:p>
          </p:txBody>
        </p:sp>
        <p:sp>
          <p:nvSpPr>
            <p:cNvPr id="11395" name="Line 75"/>
            <p:cNvSpPr>
              <a:spLocks noChangeShapeType="1"/>
            </p:cNvSpPr>
            <p:nvPr/>
          </p:nvSpPr>
          <p:spPr bwMode="auto">
            <a:xfrm flipH="1">
              <a:off x="1965325" y="3013075"/>
              <a:ext cx="57150" cy="5397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396" name="Line 76"/>
            <p:cNvSpPr>
              <a:spLocks noChangeShapeType="1"/>
            </p:cNvSpPr>
            <p:nvPr/>
          </p:nvSpPr>
          <p:spPr bwMode="auto">
            <a:xfrm flipH="1">
              <a:off x="2232025" y="3097213"/>
              <a:ext cx="96838" cy="6032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397" name="Freeform 77"/>
            <p:cNvSpPr>
              <a:spLocks/>
            </p:cNvSpPr>
            <p:nvPr/>
          </p:nvSpPr>
          <p:spPr bwMode="auto">
            <a:xfrm>
              <a:off x="1504950" y="3279775"/>
              <a:ext cx="993775" cy="130175"/>
            </a:xfrm>
            <a:custGeom>
              <a:avLst/>
              <a:gdLst>
                <a:gd name="T0" fmla="*/ 0 w 1968"/>
                <a:gd name="T1" fmla="*/ 79003082 h 208"/>
                <a:gd name="T2" fmla="*/ 61135341 w 1968"/>
                <a:gd name="T3" fmla="*/ 22120988 h 208"/>
                <a:gd name="T4" fmla="*/ 134497953 w 1968"/>
                <a:gd name="T5" fmla="*/ 79003082 h 208"/>
                <a:gd name="T6" fmla="*/ 207860059 w 1968"/>
                <a:gd name="T7" fmla="*/ 22120988 h 208"/>
                <a:gd name="T8" fmla="*/ 268995401 w 1968"/>
                <a:gd name="T9" fmla="*/ 79003082 h 208"/>
                <a:gd name="T10" fmla="*/ 330130742 w 1968"/>
                <a:gd name="T11" fmla="*/ 3159873 h 208"/>
                <a:gd name="T12" fmla="*/ 391266588 w 1968"/>
                <a:gd name="T13" fmla="*/ 60041967 h 208"/>
                <a:gd name="T14" fmla="*/ 452401930 w 1968"/>
                <a:gd name="T15" fmla="*/ 3159873 h 208"/>
                <a:gd name="T16" fmla="*/ 501310001 w 1968"/>
                <a:gd name="T17" fmla="*/ 41081478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8"/>
                <a:gd name="T28" fmla="*/ 0 h 208"/>
                <a:gd name="T29" fmla="*/ 1968 w 196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8" h="208">
                  <a:moveTo>
                    <a:pt x="0" y="200"/>
                  </a:moveTo>
                  <a:cubicBezTo>
                    <a:pt x="76" y="128"/>
                    <a:pt x="152" y="56"/>
                    <a:pt x="240" y="56"/>
                  </a:cubicBezTo>
                  <a:cubicBezTo>
                    <a:pt x="328" y="56"/>
                    <a:pt x="432" y="200"/>
                    <a:pt x="528" y="200"/>
                  </a:cubicBezTo>
                  <a:cubicBezTo>
                    <a:pt x="624" y="200"/>
                    <a:pt x="728" y="56"/>
                    <a:pt x="816" y="56"/>
                  </a:cubicBezTo>
                  <a:cubicBezTo>
                    <a:pt x="904" y="56"/>
                    <a:pt x="976" y="208"/>
                    <a:pt x="1056" y="200"/>
                  </a:cubicBezTo>
                  <a:cubicBezTo>
                    <a:pt x="1136" y="192"/>
                    <a:pt x="1216" y="16"/>
                    <a:pt x="1296" y="8"/>
                  </a:cubicBezTo>
                  <a:cubicBezTo>
                    <a:pt x="1376" y="0"/>
                    <a:pt x="1456" y="152"/>
                    <a:pt x="1536" y="152"/>
                  </a:cubicBezTo>
                  <a:cubicBezTo>
                    <a:pt x="1616" y="152"/>
                    <a:pt x="1704" y="16"/>
                    <a:pt x="1776" y="8"/>
                  </a:cubicBezTo>
                  <a:cubicBezTo>
                    <a:pt x="1848" y="0"/>
                    <a:pt x="1908" y="52"/>
                    <a:pt x="1968" y="104"/>
                  </a:cubicBezTo>
                </a:path>
              </a:pathLst>
            </a:custGeom>
            <a:noFill/>
            <a:ln w="9525">
              <a:solidFill>
                <a:schemeClr val="tx1"/>
              </a:solidFill>
              <a:round/>
              <a:headEnd/>
              <a:tailEnd/>
            </a:ln>
          </p:spPr>
          <p:txBody>
            <a:bodyPr>
              <a:prstTxWarp prst="textNoShape">
                <a:avLst/>
              </a:prstTxWarp>
            </a:bodyPr>
            <a:lstStyle/>
            <a:p>
              <a:endParaRPr lang="en-US"/>
            </a:p>
          </p:txBody>
        </p:sp>
        <p:sp>
          <p:nvSpPr>
            <p:cNvPr id="11398" name="Freeform 78"/>
            <p:cNvSpPr>
              <a:spLocks/>
            </p:cNvSpPr>
            <p:nvPr/>
          </p:nvSpPr>
          <p:spPr bwMode="auto">
            <a:xfrm>
              <a:off x="1550988" y="3279775"/>
              <a:ext cx="992187" cy="130175"/>
            </a:xfrm>
            <a:custGeom>
              <a:avLst/>
              <a:gdLst>
                <a:gd name="T0" fmla="*/ 0 w 1968"/>
                <a:gd name="T1" fmla="*/ 79003082 h 208"/>
                <a:gd name="T2" fmla="*/ 61037650 w 1968"/>
                <a:gd name="T3" fmla="*/ 22120988 h 208"/>
                <a:gd name="T4" fmla="*/ 134283032 w 1968"/>
                <a:gd name="T5" fmla="*/ 79003082 h 208"/>
                <a:gd name="T6" fmla="*/ 207527910 w 1968"/>
                <a:gd name="T7" fmla="*/ 22120988 h 208"/>
                <a:gd name="T8" fmla="*/ 268565560 w 1968"/>
                <a:gd name="T9" fmla="*/ 79003082 h 208"/>
                <a:gd name="T10" fmla="*/ 329603211 w 1968"/>
                <a:gd name="T11" fmla="*/ 3159873 h 208"/>
                <a:gd name="T12" fmla="*/ 390641365 w 1968"/>
                <a:gd name="T13" fmla="*/ 60041967 h 208"/>
                <a:gd name="T14" fmla="*/ 451679015 w 1968"/>
                <a:gd name="T15" fmla="*/ 3159873 h 208"/>
                <a:gd name="T16" fmla="*/ 500508934 w 1968"/>
                <a:gd name="T17" fmla="*/ 41081478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68"/>
                <a:gd name="T28" fmla="*/ 0 h 208"/>
                <a:gd name="T29" fmla="*/ 1968 w 196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68" h="208">
                  <a:moveTo>
                    <a:pt x="0" y="200"/>
                  </a:moveTo>
                  <a:cubicBezTo>
                    <a:pt x="76" y="128"/>
                    <a:pt x="152" y="56"/>
                    <a:pt x="240" y="56"/>
                  </a:cubicBezTo>
                  <a:cubicBezTo>
                    <a:pt x="328" y="56"/>
                    <a:pt x="432" y="200"/>
                    <a:pt x="528" y="200"/>
                  </a:cubicBezTo>
                  <a:cubicBezTo>
                    <a:pt x="624" y="200"/>
                    <a:pt x="728" y="56"/>
                    <a:pt x="816" y="56"/>
                  </a:cubicBezTo>
                  <a:cubicBezTo>
                    <a:pt x="904" y="56"/>
                    <a:pt x="976" y="208"/>
                    <a:pt x="1056" y="200"/>
                  </a:cubicBezTo>
                  <a:cubicBezTo>
                    <a:pt x="1136" y="192"/>
                    <a:pt x="1216" y="16"/>
                    <a:pt x="1296" y="8"/>
                  </a:cubicBezTo>
                  <a:cubicBezTo>
                    <a:pt x="1376" y="0"/>
                    <a:pt x="1456" y="152"/>
                    <a:pt x="1536" y="152"/>
                  </a:cubicBezTo>
                  <a:cubicBezTo>
                    <a:pt x="1616" y="152"/>
                    <a:pt x="1704" y="16"/>
                    <a:pt x="1776" y="8"/>
                  </a:cubicBezTo>
                  <a:cubicBezTo>
                    <a:pt x="1848" y="0"/>
                    <a:pt x="1908" y="52"/>
                    <a:pt x="1968" y="104"/>
                  </a:cubicBezTo>
                </a:path>
              </a:pathLst>
            </a:custGeom>
            <a:noFill/>
            <a:ln w="9525">
              <a:solidFill>
                <a:schemeClr val="tx1"/>
              </a:solidFill>
              <a:round/>
              <a:headEnd/>
              <a:tailEnd/>
            </a:ln>
          </p:spPr>
          <p:txBody>
            <a:bodyPr>
              <a:prstTxWarp prst="textNoShape">
                <a:avLst/>
              </a:prstTxWarp>
            </a:bodyPr>
            <a:lstStyle/>
            <a:p>
              <a:endParaRPr lang="en-US"/>
            </a:p>
          </p:txBody>
        </p:sp>
        <p:sp>
          <p:nvSpPr>
            <p:cNvPr id="11399" name="AutoShape 79"/>
            <p:cNvSpPr>
              <a:spLocks noChangeArrowheads="1"/>
            </p:cNvSpPr>
            <p:nvPr/>
          </p:nvSpPr>
          <p:spPr bwMode="auto">
            <a:xfrm rot="4132516">
              <a:off x="1914525" y="3232150"/>
              <a:ext cx="150813" cy="49213"/>
            </a:xfrm>
            <a:prstGeom prst="rightArrow">
              <a:avLst>
                <a:gd name="adj1" fmla="val 50000"/>
                <a:gd name="adj2" fmla="val 61233"/>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11400" name="AutoShape 80"/>
            <p:cNvSpPr>
              <a:spLocks noChangeArrowheads="1"/>
            </p:cNvSpPr>
            <p:nvPr/>
          </p:nvSpPr>
          <p:spPr bwMode="auto">
            <a:xfrm rot="2473758">
              <a:off x="2208213" y="3249613"/>
              <a:ext cx="120650" cy="60325"/>
            </a:xfrm>
            <a:prstGeom prst="rightArrow">
              <a:avLst>
                <a:gd name="adj1" fmla="val 50000"/>
                <a:gd name="adj2" fmla="val 62565"/>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11401" name="Freeform 81"/>
            <p:cNvSpPr>
              <a:spLocks/>
            </p:cNvSpPr>
            <p:nvPr/>
          </p:nvSpPr>
          <p:spPr bwMode="auto">
            <a:xfrm>
              <a:off x="996950" y="1825625"/>
              <a:ext cx="533400" cy="333375"/>
            </a:xfrm>
            <a:custGeom>
              <a:avLst/>
              <a:gdLst>
                <a:gd name="T0" fmla="*/ 0 w 1056"/>
                <a:gd name="T1" fmla="*/ 95644530 h 528"/>
                <a:gd name="T2" fmla="*/ 110075374 w 1056"/>
                <a:gd name="T3" fmla="*/ 19128653 h 528"/>
                <a:gd name="T4" fmla="*/ 269073529 w 1056"/>
                <a:gd name="T5" fmla="*/ 210417713 h 528"/>
                <a:gd name="T6" fmla="*/ 0 60000 65536"/>
                <a:gd name="T7" fmla="*/ 0 60000 65536"/>
                <a:gd name="T8" fmla="*/ 0 60000 65536"/>
                <a:gd name="T9" fmla="*/ 0 w 1056"/>
                <a:gd name="T10" fmla="*/ 0 h 528"/>
                <a:gd name="T11" fmla="*/ 1056 w 1056"/>
                <a:gd name="T12" fmla="*/ 528 h 528"/>
              </a:gdLst>
              <a:ahLst/>
              <a:cxnLst>
                <a:cxn ang="T6">
                  <a:pos x="T0" y="T1"/>
                </a:cxn>
                <a:cxn ang="T7">
                  <a:pos x="T2" y="T3"/>
                </a:cxn>
                <a:cxn ang="T8">
                  <a:pos x="T4" y="T5"/>
                </a:cxn>
              </a:cxnLst>
              <a:rect l="T9" t="T10" r="T11" b="T12"/>
              <a:pathLst>
                <a:path w="1056" h="528">
                  <a:moveTo>
                    <a:pt x="0" y="240"/>
                  </a:moveTo>
                  <a:cubicBezTo>
                    <a:pt x="128" y="120"/>
                    <a:pt x="256" y="0"/>
                    <a:pt x="432" y="48"/>
                  </a:cubicBezTo>
                  <a:cubicBezTo>
                    <a:pt x="608" y="96"/>
                    <a:pt x="1032" y="448"/>
                    <a:pt x="1056" y="528"/>
                  </a:cubicBezTo>
                </a:path>
              </a:pathLst>
            </a:custGeom>
            <a:noFill/>
            <a:ln w="9525">
              <a:solidFill>
                <a:schemeClr val="tx1"/>
              </a:solidFill>
              <a:round/>
              <a:headEnd/>
              <a:tailEnd type="triangle" w="med" len="med"/>
            </a:ln>
          </p:spPr>
          <p:txBody>
            <a:bodyPr>
              <a:prstTxWarp prst="textNoShape">
                <a:avLst/>
              </a:prstTxWarp>
            </a:bodyPr>
            <a:lstStyle/>
            <a:p>
              <a:endParaRPr lang="en-US"/>
            </a:p>
          </p:txBody>
        </p:sp>
        <p:sp>
          <p:nvSpPr>
            <p:cNvPr id="11402" name="Freeform 82"/>
            <p:cNvSpPr>
              <a:spLocks/>
            </p:cNvSpPr>
            <p:nvPr/>
          </p:nvSpPr>
          <p:spPr bwMode="auto">
            <a:xfrm>
              <a:off x="1143000" y="1852613"/>
              <a:ext cx="193675" cy="238125"/>
            </a:xfrm>
            <a:custGeom>
              <a:avLst/>
              <a:gdLst>
                <a:gd name="T0" fmla="*/ 0 w 384"/>
                <a:gd name="T1" fmla="*/ 150298674 h 376"/>
                <a:gd name="T2" fmla="*/ 36637359 w 384"/>
                <a:gd name="T3" fmla="*/ 15989207 h 376"/>
                <a:gd name="T4" fmla="*/ 97699455 w 384"/>
                <a:gd name="T5" fmla="*/ 54363431 h 376"/>
                <a:gd name="T6" fmla="*/ 0 60000 65536"/>
                <a:gd name="T7" fmla="*/ 0 60000 65536"/>
                <a:gd name="T8" fmla="*/ 0 60000 65536"/>
                <a:gd name="T9" fmla="*/ 0 w 384"/>
                <a:gd name="T10" fmla="*/ 0 h 376"/>
                <a:gd name="T11" fmla="*/ 384 w 384"/>
                <a:gd name="T12" fmla="*/ 376 h 376"/>
              </a:gdLst>
              <a:ahLst/>
              <a:cxnLst>
                <a:cxn ang="T6">
                  <a:pos x="T0" y="T1"/>
                </a:cxn>
                <a:cxn ang="T7">
                  <a:pos x="T2" y="T3"/>
                </a:cxn>
                <a:cxn ang="T8">
                  <a:pos x="T4" y="T5"/>
                </a:cxn>
              </a:cxnLst>
              <a:rect l="T9" t="T10" r="T11" b="T12"/>
              <a:pathLst>
                <a:path w="384" h="376">
                  <a:moveTo>
                    <a:pt x="0" y="376"/>
                  </a:moveTo>
                  <a:cubicBezTo>
                    <a:pt x="40" y="228"/>
                    <a:pt x="80" y="80"/>
                    <a:pt x="144" y="40"/>
                  </a:cubicBezTo>
                  <a:cubicBezTo>
                    <a:pt x="208" y="0"/>
                    <a:pt x="296" y="68"/>
                    <a:pt x="384" y="136"/>
                  </a:cubicBezTo>
                </a:path>
              </a:pathLst>
            </a:custGeom>
            <a:noFill/>
            <a:ln w="9525">
              <a:solidFill>
                <a:schemeClr val="tx1"/>
              </a:solidFill>
              <a:round/>
              <a:headEnd/>
              <a:tailEnd/>
            </a:ln>
          </p:spPr>
          <p:txBody>
            <a:bodyPr>
              <a:prstTxWarp prst="textNoShape">
                <a:avLst/>
              </a:prstTxWarp>
            </a:bodyPr>
            <a:lstStyle/>
            <a:p>
              <a:endParaRPr lang="en-US"/>
            </a:p>
          </p:txBody>
        </p:sp>
        <p:sp>
          <p:nvSpPr>
            <p:cNvPr id="11403" name="Line 83"/>
            <p:cNvSpPr>
              <a:spLocks noChangeShapeType="1"/>
            </p:cNvSpPr>
            <p:nvPr/>
          </p:nvSpPr>
          <p:spPr bwMode="auto">
            <a:xfrm>
              <a:off x="1408113" y="2006600"/>
              <a:ext cx="25400" cy="3937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1404" name="Line 84"/>
            <p:cNvSpPr>
              <a:spLocks noChangeShapeType="1"/>
            </p:cNvSpPr>
            <p:nvPr/>
          </p:nvSpPr>
          <p:spPr bwMode="auto">
            <a:xfrm flipH="1">
              <a:off x="1457325" y="2582863"/>
              <a:ext cx="23813" cy="514350"/>
            </a:xfrm>
            <a:prstGeom prst="line">
              <a:avLst/>
            </a:prstGeom>
            <a:noFill/>
            <a:ln w="9525">
              <a:solidFill>
                <a:schemeClr val="tx1"/>
              </a:solidFill>
              <a:prstDash val="dash"/>
              <a:round/>
              <a:headEnd/>
              <a:tailEnd type="triangle" w="med" len="med"/>
            </a:ln>
          </p:spPr>
          <p:txBody>
            <a:bodyPr>
              <a:prstTxWarp prst="textNoShape">
                <a:avLst/>
              </a:prstTxWarp>
            </a:bodyPr>
            <a:lstStyle/>
            <a:p>
              <a:endParaRPr lang="en-US"/>
            </a:p>
          </p:txBody>
        </p:sp>
        <p:sp>
          <p:nvSpPr>
            <p:cNvPr id="11405" name="Line 85"/>
            <p:cNvSpPr>
              <a:spLocks noChangeShapeType="1"/>
            </p:cNvSpPr>
            <p:nvPr/>
          </p:nvSpPr>
          <p:spPr bwMode="auto">
            <a:xfrm flipH="1">
              <a:off x="1651000" y="2370138"/>
              <a:ext cx="73025" cy="606425"/>
            </a:xfrm>
            <a:prstGeom prst="line">
              <a:avLst/>
            </a:prstGeom>
            <a:noFill/>
            <a:ln w="9525">
              <a:solidFill>
                <a:schemeClr val="tx1"/>
              </a:solidFill>
              <a:prstDash val="dash"/>
              <a:round/>
              <a:headEnd/>
              <a:tailEnd type="triangle" w="med" len="med"/>
            </a:ln>
          </p:spPr>
          <p:txBody>
            <a:bodyPr>
              <a:prstTxWarp prst="textNoShape">
                <a:avLst/>
              </a:prstTxWarp>
            </a:bodyPr>
            <a:lstStyle/>
            <a:p>
              <a:endParaRPr lang="en-US"/>
            </a:p>
          </p:txBody>
        </p:sp>
        <p:sp>
          <p:nvSpPr>
            <p:cNvPr id="11406" name="Oval 86"/>
            <p:cNvSpPr>
              <a:spLocks noChangeArrowheads="1"/>
            </p:cNvSpPr>
            <p:nvPr/>
          </p:nvSpPr>
          <p:spPr bwMode="auto">
            <a:xfrm>
              <a:off x="1420813" y="3141663"/>
              <a:ext cx="152400" cy="109537"/>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407" name="Text Box 87"/>
            <p:cNvSpPr txBox="1">
              <a:spLocks noChangeArrowheads="1"/>
            </p:cNvSpPr>
            <p:nvPr/>
          </p:nvSpPr>
          <p:spPr bwMode="auto">
            <a:xfrm>
              <a:off x="1408113" y="3157538"/>
              <a:ext cx="177800"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STAT3</a:t>
              </a:r>
            </a:p>
          </p:txBody>
        </p:sp>
        <p:sp>
          <p:nvSpPr>
            <p:cNvPr id="11408" name="Oval 88"/>
            <p:cNvSpPr>
              <a:spLocks noChangeArrowheads="1"/>
            </p:cNvSpPr>
            <p:nvPr/>
          </p:nvSpPr>
          <p:spPr bwMode="auto">
            <a:xfrm>
              <a:off x="1622425" y="3049588"/>
              <a:ext cx="150813"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409" name="Text Box 89"/>
            <p:cNvSpPr txBox="1">
              <a:spLocks noChangeArrowheads="1"/>
            </p:cNvSpPr>
            <p:nvPr/>
          </p:nvSpPr>
          <p:spPr bwMode="auto">
            <a:xfrm>
              <a:off x="1609725" y="3065463"/>
              <a:ext cx="177800"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dirty="0"/>
                <a:t>STAT3</a:t>
              </a:r>
            </a:p>
          </p:txBody>
        </p:sp>
        <p:sp>
          <p:nvSpPr>
            <p:cNvPr id="11410" name="Oval 90"/>
            <p:cNvSpPr>
              <a:spLocks noChangeArrowheads="1"/>
            </p:cNvSpPr>
            <p:nvPr/>
          </p:nvSpPr>
          <p:spPr bwMode="auto">
            <a:xfrm>
              <a:off x="1565275" y="3005138"/>
              <a:ext cx="152400" cy="10795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411" name="Text Box 91"/>
            <p:cNvSpPr txBox="1">
              <a:spLocks noChangeArrowheads="1"/>
            </p:cNvSpPr>
            <p:nvPr/>
          </p:nvSpPr>
          <p:spPr bwMode="auto">
            <a:xfrm>
              <a:off x="1554163" y="3021013"/>
              <a:ext cx="176212" cy="84137"/>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STAT1</a:t>
              </a:r>
            </a:p>
          </p:txBody>
        </p:sp>
        <p:sp>
          <p:nvSpPr>
            <p:cNvPr id="11412" name="AutoShape 92"/>
            <p:cNvSpPr>
              <a:spLocks noChangeArrowheads="1"/>
            </p:cNvSpPr>
            <p:nvPr/>
          </p:nvSpPr>
          <p:spPr bwMode="auto">
            <a:xfrm rot="4796729">
              <a:off x="1647826" y="3221037"/>
              <a:ext cx="150812" cy="49213"/>
            </a:xfrm>
            <a:prstGeom prst="rightArrow">
              <a:avLst>
                <a:gd name="adj1" fmla="val 50000"/>
                <a:gd name="adj2" fmla="val 61233"/>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11413" name="AutoShape 93"/>
            <p:cNvSpPr>
              <a:spLocks noChangeArrowheads="1"/>
            </p:cNvSpPr>
            <p:nvPr/>
          </p:nvSpPr>
          <p:spPr bwMode="auto">
            <a:xfrm rot="4373778">
              <a:off x="1457325" y="3278188"/>
              <a:ext cx="90488" cy="55562"/>
            </a:xfrm>
            <a:prstGeom prst="rightArrow">
              <a:avLst>
                <a:gd name="adj1" fmla="val 50000"/>
                <a:gd name="adj2" fmla="val 32542"/>
              </a:avLst>
            </a:prstGeom>
            <a:solidFill>
              <a:srgbClr val="FF0000"/>
            </a:solidFill>
            <a:ln w="9525">
              <a:solidFill>
                <a:schemeClr val="tx1"/>
              </a:solidFill>
              <a:miter lim="800000"/>
              <a:headEnd/>
              <a:tailEnd/>
            </a:ln>
          </p:spPr>
          <p:txBody>
            <a:bodyPr wrap="none" anchor="ctr">
              <a:prstTxWarp prst="textNoShape">
                <a:avLst/>
              </a:prstTxWarp>
            </a:bodyPr>
            <a:lstStyle/>
            <a:p>
              <a:endParaRPr lang="en-US"/>
            </a:p>
          </p:txBody>
        </p:sp>
        <p:sp>
          <p:nvSpPr>
            <p:cNvPr id="11414" name="Oval 94"/>
            <p:cNvSpPr>
              <a:spLocks noChangeArrowheads="1"/>
            </p:cNvSpPr>
            <p:nvPr/>
          </p:nvSpPr>
          <p:spPr bwMode="auto">
            <a:xfrm>
              <a:off x="1347788" y="3141663"/>
              <a:ext cx="152400" cy="109537"/>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1415" name="Text Box 95"/>
            <p:cNvSpPr txBox="1">
              <a:spLocks noChangeArrowheads="1"/>
            </p:cNvSpPr>
            <p:nvPr/>
          </p:nvSpPr>
          <p:spPr bwMode="auto">
            <a:xfrm>
              <a:off x="1336675" y="3157538"/>
              <a:ext cx="176213" cy="857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800" b="1"/>
                <a:t>STAT3</a:t>
              </a:r>
            </a:p>
          </p:txBody>
        </p:sp>
        <p:cxnSp>
          <p:nvCxnSpPr>
            <p:cNvPr id="147" name="Straight Connector 146"/>
            <p:cNvCxnSpPr/>
            <p:nvPr/>
          </p:nvCxnSpPr>
          <p:spPr>
            <a:xfrm rot="16200000" flipH="1">
              <a:off x="1063625" y="1216025"/>
              <a:ext cx="136525" cy="174625"/>
            </a:xfrm>
            <a:prstGeom prst="line">
              <a:avLst/>
            </a:prstGeom>
            <a:ln>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grpSp>
      <p:grpSp>
        <p:nvGrpSpPr>
          <p:cNvPr id="5" name="Group 180"/>
          <p:cNvGrpSpPr>
            <a:grpSpLocks/>
          </p:cNvGrpSpPr>
          <p:nvPr/>
        </p:nvGrpSpPr>
        <p:grpSpPr bwMode="auto">
          <a:xfrm>
            <a:off x="6199188" y="4568825"/>
            <a:ext cx="2868612" cy="2143125"/>
            <a:chOff x="6199188" y="4568825"/>
            <a:chExt cx="2868612" cy="2143125"/>
          </a:xfrm>
        </p:grpSpPr>
        <p:pic>
          <p:nvPicPr>
            <p:cNvPr id="11310" name="Picture 4"/>
            <p:cNvPicPr>
              <a:picLocks noChangeAspect="1"/>
            </p:cNvPicPr>
            <p:nvPr/>
          </p:nvPicPr>
          <p:blipFill>
            <a:blip r:embed="rId4"/>
            <a:srcRect l="1131" r="26891"/>
            <a:stretch>
              <a:fillRect/>
            </a:stretch>
          </p:blipFill>
          <p:spPr bwMode="auto">
            <a:xfrm>
              <a:off x="6464300" y="4568825"/>
              <a:ext cx="2384425" cy="2019300"/>
            </a:xfrm>
            <a:prstGeom prst="rect">
              <a:avLst/>
            </a:prstGeom>
            <a:noFill/>
            <a:ln w="9525">
              <a:noFill/>
              <a:miter lim="800000"/>
              <a:headEnd/>
              <a:tailEnd/>
            </a:ln>
          </p:spPr>
        </p:pic>
        <p:cxnSp>
          <p:nvCxnSpPr>
            <p:cNvPr id="28" name="Straight Connector 27"/>
            <p:cNvCxnSpPr/>
            <p:nvPr/>
          </p:nvCxnSpPr>
          <p:spPr>
            <a:xfrm rot="16200000" flipH="1">
              <a:off x="6534944" y="4887119"/>
              <a:ext cx="377825" cy="1587"/>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312" name="TextBox 29"/>
            <p:cNvSpPr txBox="1">
              <a:spLocks noChangeArrowheads="1"/>
            </p:cNvSpPr>
            <p:nvPr/>
          </p:nvSpPr>
          <p:spPr bwMode="auto">
            <a:xfrm>
              <a:off x="7988300" y="4841875"/>
              <a:ext cx="661988" cy="230188"/>
            </a:xfrm>
            <a:prstGeom prst="rect">
              <a:avLst/>
            </a:prstGeom>
            <a:noFill/>
            <a:ln w="9525">
              <a:noFill/>
              <a:miter lim="800000"/>
              <a:headEnd/>
              <a:tailEnd/>
            </a:ln>
          </p:spPr>
          <p:txBody>
            <a:bodyPr wrap="none">
              <a:prstTxWarp prst="textNoShape">
                <a:avLst/>
              </a:prstTxWarp>
              <a:spAutoFit/>
            </a:bodyPr>
            <a:lstStyle/>
            <a:p>
              <a:r>
                <a:rPr lang="en-US" sz="1000" i="1">
                  <a:solidFill>
                    <a:schemeClr val="tx2"/>
                  </a:solidFill>
                </a:rPr>
                <a:t>Hoop stress</a:t>
              </a:r>
            </a:p>
          </p:txBody>
        </p:sp>
        <p:sp>
          <p:nvSpPr>
            <p:cNvPr id="11313" name="TextBox 30"/>
            <p:cNvSpPr txBox="1">
              <a:spLocks noChangeArrowheads="1"/>
            </p:cNvSpPr>
            <p:nvPr/>
          </p:nvSpPr>
          <p:spPr bwMode="auto">
            <a:xfrm>
              <a:off x="8101013" y="4648200"/>
              <a:ext cx="573087" cy="230188"/>
            </a:xfrm>
            <a:prstGeom prst="rect">
              <a:avLst/>
            </a:prstGeom>
            <a:noFill/>
            <a:ln w="9525">
              <a:noFill/>
              <a:miter lim="800000"/>
              <a:headEnd/>
              <a:tailEnd/>
            </a:ln>
          </p:spPr>
          <p:txBody>
            <a:bodyPr wrap="none">
              <a:prstTxWarp prst="textNoShape">
                <a:avLst/>
              </a:prstTxWarp>
              <a:spAutoFit/>
            </a:bodyPr>
            <a:lstStyle/>
            <a:p>
              <a:r>
                <a:rPr lang="en-US" sz="1000" i="1">
                  <a:solidFill>
                    <a:srgbClr val="E46C0A"/>
                  </a:solidFill>
                </a:rPr>
                <a:t>Thickness</a:t>
              </a:r>
            </a:p>
          </p:txBody>
        </p:sp>
        <p:sp>
          <p:nvSpPr>
            <p:cNvPr id="11314" name="TextBox 31"/>
            <p:cNvSpPr txBox="1">
              <a:spLocks noChangeArrowheads="1"/>
            </p:cNvSpPr>
            <p:nvPr/>
          </p:nvSpPr>
          <p:spPr bwMode="auto">
            <a:xfrm>
              <a:off x="8348663" y="5924550"/>
              <a:ext cx="401637" cy="230188"/>
            </a:xfrm>
            <a:prstGeom prst="rect">
              <a:avLst/>
            </a:prstGeom>
            <a:noFill/>
            <a:ln w="9525">
              <a:noFill/>
              <a:miter lim="800000"/>
              <a:headEnd/>
              <a:tailEnd/>
            </a:ln>
          </p:spPr>
          <p:txBody>
            <a:bodyPr wrap="none">
              <a:prstTxWarp prst="textNoShape">
                <a:avLst/>
              </a:prstTxWarp>
              <a:spAutoFit/>
            </a:bodyPr>
            <a:lstStyle/>
            <a:p>
              <a:r>
                <a:rPr lang="en-US" sz="1000" i="1">
                  <a:solidFill>
                    <a:srgbClr val="4F6228"/>
                  </a:solidFill>
                </a:rPr>
                <a:t>PDGF</a:t>
              </a:r>
            </a:p>
          </p:txBody>
        </p:sp>
        <p:sp>
          <p:nvSpPr>
            <p:cNvPr id="35" name="Rectangle 34"/>
            <p:cNvSpPr/>
            <p:nvPr/>
          </p:nvSpPr>
          <p:spPr>
            <a:xfrm>
              <a:off x="6662738" y="4586288"/>
              <a:ext cx="2152650" cy="1714500"/>
            </a:xfrm>
            <a:prstGeom prst="rect">
              <a:avLst/>
            </a:prstGeom>
            <a:no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12" charset="-128"/>
                <a:cs typeface="ＭＳ Ｐゴシック" pitchFamily="-112" charset="-128"/>
              </a:endParaRPr>
            </a:p>
          </p:txBody>
        </p:sp>
        <p:sp>
          <p:nvSpPr>
            <p:cNvPr id="11316" name="TextBox 46"/>
            <p:cNvSpPr txBox="1">
              <a:spLocks noChangeArrowheads="1"/>
            </p:cNvSpPr>
            <p:nvPr/>
          </p:nvSpPr>
          <p:spPr bwMode="auto">
            <a:xfrm>
              <a:off x="6376988" y="4602163"/>
              <a:ext cx="263525" cy="209550"/>
            </a:xfrm>
            <a:prstGeom prst="rect">
              <a:avLst/>
            </a:prstGeom>
            <a:solidFill>
              <a:schemeClr val="bg1"/>
            </a:solidFill>
            <a:ln w="9525">
              <a:noFill/>
              <a:miter lim="800000"/>
              <a:headEnd/>
              <a:tailEnd/>
            </a:ln>
          </p:spPr>
          <p:txBody>
            <a:bodyPr wrap="none">
              <a:prstTxWarp prst="textNoShape">
                <a:avLst/>
              </a:prstTxWarp>
              <a:spAutoFit/>
            </a:bodyPr>
            <a:lstStyle/>
            <a:p>
              <a:r>
                <a:rPr lang="en-US" sz="900"/>
                <a:t>1.0  </a:t>
              </a:r>
            </a:p>
          </p:txBody>
        </p:sp>
        <p:sp>
          <p:nvSpPr>
            <p:cNvPr id="11317" name="TextBox 47"/>
            <p:cNvSpPr txBox="1">
              <a:spLocks noChangeArrowheads="1"/>
            </p:cNvSpPr>
            <p:nvPr/>
          </p:nvSpPr>
          <p:spPr bwMode="auto">
            <a:xfrm>
              <a:off x="6383338" y="4902200"/>
              <a:ext cx="257175" cy="207963"/>
            </a:xfrm>
            <a:prstGeom prst="rect">
              <a:avLst/>
            </a:prstGeom>
            <a:solidFill>
              <a:schemeClr val="bg1"/>
            </a:solidFill>
            <a:ln w="9525">
              <a:noFill/>
              <a:miter lim="800000"/>
              <a:headEnd/>
              <a:tailEnd/>
            </a:ln>
          </p:spPr>
          <p:txBody>
            <a:bodyPr wrap="none">
              <a:prstTxWarp prst="textNoShape">
                <a:avLst/>
              </a:prstTxWarp>
              <a:spAutoFit/>
            </a:bodyPr>
            <a:lstStyle/>
            <a:p>
              <a:r>
                <a:rPr lang="en-US" sz="900"/>
                <a:t>0.8</a:t>
              </a:r>
            </a:p>
          </p:txBody>
        </p:sp>
        <p:sp>
          <p:nvSpPr>
            <p:cNvPr id="11318" name="TextBox 48"/>
            <p:cNvSpPr txBox="1">
              <a:spLocks noChangeArrowheads="1"/>
            </p:cNvSpPr>
            <p:nvPr/>
          </p:nvSpPr>
          <p:spPr bwMode="auto">
            <a:xfrm>
              <a:off x="6383338" y="5214938"/>
              <a:ext cx="257175" cy="211137"/>
            </a:xfrm>
            <a:prstGeom prst="rect">
              <a:avLst/>
            </a:prstGeom>
            <a:solidFill>
              <a:schemeClr val="bg1"/>
            </a:solidFill>
            <a:ln w="9525">
              <a:noFill/>
              <a:miter lim="800000"/>
              <a:headEnd/>
              <a:tailEnd/>
            </a:ln>
          </p:spPr>
          <p:txBody>
            <a:bodyPr wrap="none">
              <a:prstTxWarp prst="textNoShape">
                <a:avLst/>
              </a:prstTxWarp>
              <a:spAutoFit/>
            </a:bodyPr>
            <a:lstStyle/>
            <a:p>
              <a:r>
                <a:rPr lang="en-US" sz="900"/>
                <a:t>0.6</a:t>
              </a:r>
            </a:p>
          </p:txBody>
        </p:sp>
        <p:sp>
          <p:nvSpPr>
            <p:cNvPr id="11319" name="TextBox 49"/>
            <p:cNvSpPr txBox="1">
              <a:spLocks noChangeArrowheads="1"/>
            </p:cNvSpPr>
            <p:nvPr/>
          </p:nvSpPr>
          <p:spPr bwMode="auto">
            <a:xfrm>
              <a:off x="6376988" y="5561013"/>
              <a:ext cx="263525" cy="209550"/>
            </a:xfrm>
            <a:prstGeom prst="rect">
              <a:avLst/>
            </a:prstGeom>
            <a:solidFill>
              <a:schemeClr val="bg1"/>
            </a:solidFill>
            <a:ln w="9525">
              <a:noFill/>
              <a:miter lim="800000"/>
              <a:headEnd/>
              <a:tailEnd/>
            </a:ln>
          </p:spPr>
          <p:txBody>
            <a:bodyPr wrap="none">
              <a:prstTxWarp prst="textNoShape">
                <a:avLst/>
              </a:prstTxWarp>
              <a:spAutoFit/>
            </a:bodyPr>
            <a:lstStyle/>
            <a:p>
              <a:r>
                <a:rPr lang="en-US" sz="900"/>
                <a:t>0.4</a:t>
              </a:r>
            </a:p>
          </p:txBody>
        </p:sp>
        <p:sp>
          <p:nvSpPr>
            <p:cNvPr id="11320" name="TextBox 50"/>
            <p:cNvSpPr txBox="1">
              <a:spLocks noChangeArrowheads="1"/>
            </p:cNvSpPr>
            <p:nvPr/>
          </p:nvSpPr>
          <p:spPr bwMode="auto">
            <a:xfrm>
              <a:off x="6376988" y="5883275"/>
              <a:ext cx="263525" cy="211138"/>
            </a:xfrm>
            <a:prstGeom prst="rect">
              <a:avLst/>
            </a:prstGeom>
            <a:solidFill>
              <a:schemeClr val="bg1"/>
            </a:solidFill>
            <a:ln w="9525">
              <a:noFill/>
              <a:miter lim="800000"/>
              <a:headEnd/>
              <a:tailEnd/>
            </a:ln>
          </p:spPr>
          <p:txBody>
            <a:bodyPr wrap="none">
              <a:prstTxWarp prst="textNoShape">
                <a:avLst/>
              </a:prstTxWarp>
              <a:spAutoFit/>
            </a:bodyPr>
            <a:lstStyle/>
            <a:p>
              <a:r>
                <a:rPr lang="en-US" sz="900"/>
                <a:t>0.2</a:t>
              </a:r>
            </a:p>
          </p:txBody>
        </p:sp>
        <p:sp>
          <p:nvSpPr>
            <p:cNvPr id="11321" name="TextBox 51"/>
            <p:cNvSpPr txBox="1">
              <a:spLocks noChangeArrowheads="1"/>
            </p:cNvSpPr>
            <p:nvPr/>
          </p:nvSpPr>
          <p:spPr bwMode="auto">
            <a:xfrm rot="-5400000">
              <a:off x="5761038" y="5456238"/>
              <a:ext cx="1077912" cy="201612"/>
            </a:xfrm>
            <a:prstGeom prst="rect">
              <a:avLst/>
            </a:prstGeom>
            <a:noFill/>
            <a:ln w="9525">
              <a:noFill/>
              <a:miter lim="800000"/>
              <a:headEnd/>
              <a:tailEnd/>
            </a:ln>
          </p:spPr>
          <p:txBody>
            <a:bodyPr wrap="none">
              <a:prstTxWarp prst="textNoShape">
                <a:avLst/>
              </a:prstTxWarp>
              <a:spAutoFit/>
            </a:bodyPr>
            <a:lstStyle/>
            <a:p>
              <a:r>
                <a:rPr lang="en-US" sz="1100"/>
                <a:t>Normalized Value</a:t>
              </a:r>
            </a:p>
          </p:txBody>
        </p:sp>
        <p:sp>
          <p:nvSpPr>
            <p:cNvPr id="11322" name="TextBox 64"/>
            <p:cNvSpPr txBox="1">
              <a:spLocks noChangeArrowheads="1"/>
            </p:cNvSpPr>
            <p:nvPr/>
          </p:nvSpPr>
          <p:spPr bwMode="auto">
            <a:xfrm>
              <a:off x="7400925" y="6475413"/>
              <a:ext cx="663575" cy="236537"/>
            </a:xfrm>
            <a:prstGeom prst="rect">
              <a:avLst/>
            </a:prstGeom>
            <a:noFill/>
            <a:ln w="9525">
              <a:noFill/>
              <a:miter lim="800000"/>
              <a:headEnd/>
              <a:tailEnd/>
            </a:ln>
          </p:spPr>
          <p:txBody>
            <a:bodyPr wrap="none">
              <a:prstTxWarp prst="textNoShape">
                <a:avLst/>
              </a:prstTxWarp>
              <a:spAutoFit/>
            </a:bodyPr>
            <a:lstStyle/>
            <a:p>
              <a:r>
                <a:rPr lang="en-US" sz="1100"/>
                <a:t>Time (Days)</a:t>
              </a:r>
            </a:p>
          </p:txBody>
        </p:sp>
        <p:sp>
          <p:nvSpPr>
            <p:cNvPr id="68" name="Rectangle 67"/>
            <p:cNvSpPr/>
            <p:nvPr/>
          </p:nvSpPr>
          <p:spPr>
            <a:xfrm>
              <a:off x="6594475" y="6370638"/>
              <a:ext cx="117475"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12" charset="-128"/>
                <a:cs typeface="ＭＳ Ｐゴシック" pitchFamily="-112" charset="-128"/>
              </a:endParaRPr>
            </a:p>
          </p:txBody>
        </p:sp>
        <p:sp>
          <p:nvSpPr>
            <p:cNvPr id="11324" name="TextBox 45"/>
            <p:cNvSpPr txBox="1">
              <a:spLocks noChangeArrowheads="1"/>
            </p:cNvSpPr>
            <p:nvPr/>
          </p:nvSpPr>
          <p:spPr bwMode="auto">
            <a:xfrm>
              <a:off x="6540500" y="6324600"/>
              <a:ext cx="2527300" cy="230188"/>
            </a:xfrm>
            <a:prstGeom prst="rect">
              <a:avLst/>
            </a:prstGeom>
            <a:solidFill>
              <a:schemeClr val="bg1"/>
            </a:solidFill>
            <a:ln w="9525">
              <a:noFill/>
              <a:miter lim="800000"/>
              <a:headEnd/>
              <a:tailEnd/>
            </a:ln>
          </p:spPr>
          <p:txBody>
            <a:bodyPr wrap="none">
              <a:prstTxWarp prst="textNoShape">
                <a:avLst/>
              </a:prstTxWarp>
              <a:spAutoFit/>
            </a:bodyPr>
            <a:lstStyle/>
            <a:p>
              <a:r>
                <a:rPr lang="en-US" sz="900"/>
                <a:t>10    20   30   40   50    60   70    80    90  100 </a:t>
              </a:r>
            </a:p>
          </p:txBody>
        </p:sp>
        <p:sp>
          <p:nvSpPr>
            <p:cNvPr id="11325" name="TextBox 62"/>
            <p:cNvSpPr txBox="1">
              <a:spLocks noChangeArrowheads="1"/>
            </p:cNvSpPr>
            <p:nvPr/>
          </p:nvSpPr>
          <p:spPr bwMode="auto">
            <a:xfrm>
              <a:off x="6450013" y="6205538"/>
              <a:ext cx="193675" cy="211137"/>
            </a:xfrm>
            <a:prstGeom prst="rect">
              <a:avLst/>
            </a:prstGeom>
            <a:solidFill>
              <a:schemeClr val="bg1"/>
            </a:solidFill>
            <a:ln w="9525">
              <a:noFill/>
              <a:miter lim="800000"/>
              <a:headEnd/>
              <a:tailEnd/>
            </a:ln>
          </p:spPr>
          <p:txBody>
            <a:bodyPr wrap="none">
              <a:prstTxWarp prst="textNoShape">
                <a:avLst/>
              </a:prstTxWarp>
              <a:spAutoFit/>
            </a:bodyPr>
            <a:lstStyle/>
            <a:p>
              <a:r>
                <a:rPr lang="en-US" sz="900"/>
                <a:t>0</a:t>
              </a:r>
            </a:p>
          </p:txBody>
        </p:sp>
      </p:grpSp>
      <p:pic>
        <p:nvPicPr>
          <p:cNvPr id="13453" name="Picture 5"/>
          <p:cNvPicPr>
            <a:picLocks noChangeAspect="1" noChangeArrowheads="1"/>
          </p:cNvPicPr>
          <p:nvPr/>
        </p:nvPicPr>
        <p:blipFill>
          <a:blip r:embed="rId5"/>
          <a:srcRect l="54092" t="24365" r="1384" b="52063"/>
          <a:stretch>
            <a:fillRect/>
          </a:stretch>
        </p:blipFill>
        <p:spPr bwMode="auto">
          <a:xfrm>
            <a:off x="3328988" y="3124200"/>
            <a:ext cx="2693987" cy="1066800"/>
          </a:xfrm>
          <a:prstGeom prst="rect">
            <a:avLst/>
          </a:prstGeom>
          <a:noFill/>
          <a:ln w="9525">
            <a:noFill/>
            <a:miter lim="800000"/>
            <a:headEnd/>
            <a:tailEnd/>
          </a:ln>
        </p:spPr>
      </p:pic>
      <p:pic>
        <p:nvPicPr>
          <p:cNvPr id="13454" name="Picture 17"/>
          <p:cNvPicPr>
            <a:picLocks noChangeAspect="1" noChangeArrowheads="1"/>
          </p:cNvPicPr>
          <p:nvPr/>
        </p:nvPicPr>
        <p:blipFill>
          <a:blip r:embed="rId6"/>
          <a:srcRect l="55647" t="23886" r="8301" b="27284"/>
          <a:stretch>
            <a:fillRect/>
          </a:stretch>
        </p:blipFill>
        <p:spPr bwMode="auto">
          <a:xfrm>
            <a:off x="3851275" y="1201738"/>
            <a:ext cx="1676400" cy="1816100"/>
          </a:xfrm>
          <a:prstGeom prst="rect">
            <a:avLst/>
          </a:prstGeom>
          <a:noFill/>
          <a:ln w="9525">
            <a:noFill/>
            <a:miter lim="800000"/>
            <a:headEnd/>
            <a:tailEnd/>
          </a:ln>
        </p:spPr>
      </p:pic>
      <p:pic>
        <p:nvPicPr>
          <p:cNvPr id="13455" name="Picture 6" descr="Chunk3_Slide13_Gp 4_VCAM_20x_Pa1"/>
          <p:cNvPicPr>
            <a:picLocks noChangeAspect="1" noChangeArrowheads="1"/>
          </p:cNvPicPr>
          <p:nvPr/>
        </p:nvPicPr>
        <p:blipFill>
          <a:blip r:embed="rId7">
            <a:lum bright="26000" contrast="40000"/>
          </a:blip>
          <a:srcRect l="18939" t="53362"/>
          <a:stretch>
            <a:fillRect/>
          </a:stretch>
        </p:blipFill>
        <p:spPr bwMode="auto">
          <a:xfrm>
            <a:off x="6300788" y="3124200"/>
            <a:ext cx="2667000" cy="1066800"/>
          </a:xfrm>
          <a:prstGeom prst="rect">
            <a:avLst/>
          </a:prstGeom>
          <a:noFill/>
          <a:ln w="9525">
            <a:noFill/>
            <a:miter lim="800000"/>
            <a:headEnd/>
            <a:tailEnd/>
          </a:ln>
        </p:spPr>
      </p:pic>
      <p:sp>
        <p:nvSpPr>
          <p:cNvPr id="13456" name="TextBox 13"/>
          <p:cNvSpPr txBox="1">
            <a:spLocks noChangeArrowheads="1"/>
          </p:cNvSpPr>
          <p:nvPr/>
        </p:nvSpPr>
        <p:spPr bwMode="auto">
          <a:xfrm>
            <a:off x="6770688" y="76200"/>
            <a:ext cx="1816100" cy="830263"/>
          </a:xfrm>
          <a:prstGeom prst="rect">
            <a:avLst/>
          </a:prstGeom>
          <a:noFill/>
          <a:ln w="9525">
            <a:noFill/>
            <a:miter lim="800000"/>
            <a:headEnd/>
            <a:tailEnd/>
          </a:ln>
        </p:spPr>
        <p:txBody>
          <a:bodyPr wrap="none">
            <a:prstTxWarp prst="textNoShape">
              <a:avLst/>
            </a:prstTxWarp>
            <a:spAutoFit/>
          </a:bodyPr>
          <a:lstStyle/>
          <a:p>
            <a:pPr algn="ctr"/>
            <a:r>
              <a:rPr lang="en-US" sz="2400">
                <a:solidFill>
                  <a:schemeClr val="bg1"/>
                </a:solidFill>
              </a:rPr>
              <a:t>Tissue-level</a:t>
            </a:r>
          </a:p>
          <a:p>
            <a:pPr algn="ctr"/>
            <a:r>
              <a:rPr lang="en-US" sz="2400">
                <a:solidFill>
                  <a:schemeClr val="bg1"/>
                </a:solidFill>
              </a:rPr>
              <a:t>Mechanics</a:t>
            </a:r>
          </a:p>
        </p:txBody>
      </p:sp>
      <p:grpSp>
        <p:nvGrpSpPr>
          <p:cNvPr id="7" name="Group 184"/>
          <p:cNvGrpSpPr>
            <a:grpSpLocks/>
          </p:cNvGrpSpPr>
          <p:nvPr/>
        </p:nvGrpSpPr>
        <p:grpSpPr bwMode="auto">
          <a:xfrm>
            <a:off x="3167063" y="4324350"/>
            <a:ext cx="2927350" cy="2387600"/>
            <a:chOff x="3167063" y="4324350"/>
            <a:chExt cx="2927350" cy="2387600"/>
          </a:xfrm>
        </p:grpSpPr>
        <p:grpSp>
          <p:nvGrpSpPr>
            <p:cNvPr id="8" name="Group 183"/>
            <p:cNvGrpSpPr>
              <a:grpSpLocks/>
            </p:cNvGrpSpPr>
            <p:nvPr/>
          </p:nvGrpSpPr>
          <p:grpSpPr bwMode="auto">
            <a:xfrm>
              <a:off x="3249613" y="4324350"/>
              <a:ext cx="2844800" cy="2387600"/>
              <a:chOff x="3249613" y="4324350"/>
              <a:chExt cx="2844800" cy="2387600"/>
            </a:xfrm>
          </p:grpSpPr>
          <p:sp>
            <p:nvSpPr>
              <p:cNvPr id="11292" name="TextBox 59"/>
              <p:cNvSpPr txBox="1">
                <a:spLocks noChangeArrowheads="1"/>
              </p:cNvSpPr>
              <p:nvPr/>
            </p:nvSpPr>
            <p:spPr bwMode="auto">
              <a:xfrm>
                <a:off x="3808413" y="6310313"/>
                <a:ext cx="2286000" cy="231775"/>
              </a:xfrm>
              <a:prstGeom prst="rect">
                <a:avLst/>
              </a:prstGeom>
              <a:solidFill>
                <a:schemeClr val="bg1"/>
              </a:solidFill>
              <a:ln w="9525">
                <a:noFill/>
                <a:miter lim="800000"/>
                <a:headEnd/>
                <a:tailEnd/>
              </a:ln>
            </p:spPr>
            <p:txBody>
              <a:bodyPr>
                <a:prstTxWarp prst="textNoShape">
                  <a:avLst/>
                </a:prstTxWarp>
                <a:spAutoFit/>
              </a:bodyPr>
              <a:lstStyle/>
              <a:p>
                <a:r>
                  <a:rPr lang="en-US" sz="900"/>
                  <a:t>1             2              3             4             5               </a:t>
                </a:r>
              </a:p>
            </p:txBody>
          </p:sp>
          <p:grpSp>
            <p:nvGrpSpPr>
              <p:cNvPr id="10" name="Group 175"/>
              <p:cNvGrpSpPr>
                <a:grpSpLocks/>
              </p:cNvGrpSpPr>
              <p:nvPr/>
            </p:nvGrpSpPr>
            <p:grpSpPr bwMode="auto">
              <a:xfrm>
                <a:off x="3249613" y="4324350"/>
                <a:ext cx="2693987" cy="2387600"/>
                <a:chOff x="3249613" y="4324350"/>
                <a:chExt cx="2693987" cy="2387600"/>
              </a:xfrm>
            </p:grpSpPr>
            <p:pic>
              <p:nvPicPr>
                <p:cNvPr id="11294" name="Picture 6" descr="results.jpg"/>
                <p:cNvPicPr>
                  <a:picLocks noChangeAspect="1"/>
                </p:cNvPicPr>
                <p:nvPr/>
              </p:nvPicPr>
              <p:blipFill>
                <a:blip r:embed="rId3"/>
                <a:srcRect r="17740"/>
                <a:stretch>
                  <a:fillRect/>
                </a:stretch>
              </p:blipFill>
              <p:spPr bwMode="auto">
                <a:xfrm>
                  <a:off x="3249613" y="4411663"/>
                  <a:ext cx="2693987" cy="2124075"/>
                </a:xfrm>
                <a:prstGeom prst="rect">
                  <a:avLst/>
                </a:prstGeom>
                <a:noFill/>
                <a:ln w="9525">
                  <a:noFill/>
                  <a:miter lim="800000"/>
                  <a:headEnd/>
                  <a:tailEnd/>
                </a:ln>
              </p:spPr>
            </p:pic>
            <p:sp>
              <p:nvSpPr>
                <p:cNvPr id="169" name="Rectangle 168"/>
                <p:cNvSpPr/>
                <p:nvPr/>
              </p:nvSpPr>
              <p:spPr>
                <a:xfrm>
                  <a:off x="3427413" y="4324350"/>
                  <a:ext cx="238125" cy="19272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12" charset="-128"/>
                    <a:cs typeface="ＭＳ Ｐゴシック" pitchFamily="-112" charset="-128"/>
                  </a:endParaRPr>
                </a:p>
              </p:txBody>
            </p:sp>
            <p:sp>
              <p:nvSpPr>
                <p:cNvPr id="160" name="Rectangle 159"/>
                <p:cNvSpPr/>
                <p:nvPr/>
              </p:nvSpPr>
              <p:spPr>
                <a:xfrm>
                  <a:off x="3810000" y="4589463"/>
                  <a:ext cx="2087563" cy="170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12" charset="-128"/>
                    <a:cs typeface="ＭＳ Ｐゴシック" pitchFamily="-112" charset="-128"/>
                  </a:endParaRPr>
                </a:p>
              </p:txBody>
            </p:sp>
            <p:sp>
              <p:nvSpPr>
                <p:cNvPr id="11297" name="TextBox 53"/>
                <p:cNvSpPr txBox="1">
                  <a:spLocks noChangeArrowheads="1"/>
                </p:cNvSpPr>
                <p:nvPr/>
              </p:nvSpPr>
              <p:spPr bwMode="auto">
                <a:xfrm>
                  <a:off x="3373438" y="4470400"/>
                  <a:ext cx="300037" cy="211138"/>
                </a:xfrm>
                <a:prstGeom prst="rect">
                  <a:avLst/>
                </a:prstGeom>
                <a:solidFill>
                  <a:schemeClr val="bg1"/>
                </a:solidFill>
                <a:ln w="9525">
                  <a:noFill/>
                  <a:miter lim="800000"/>
                  <a:headEnd/>
                  <a:tailEnd/>
                </a:ln>
              </p:spPr>
              <p:txBody>
                <a:bodyPr wrap="none">
                  <a:prstTxWarp prst="textNoShape">
                    <a:avLst/>
                  </a:prstTxWarp>
                  <a:spAutoFit/>
                </a:bodyPr>
                <a:lstStyle/>
                <a:p>
                  <a:r>
                    <a:rPr lang="en-US" sz="900"/>
                    <a:t>1.0  </a:t>
                  </a:r>
                </a:p>
              </p:txBody>
            </p:sp>
            <p:sp>
              <p:nvSpPr>
                <p:cNvPr id="11298" name="TextBox 54"/>
                <p:cNvSpPr txBox="1">
                  <a:spLocks noChangeArrowheads="1"/>
                </p:cNvSpPr>
                <p:nvPr/>
              </p:nvSpPr>
              <p:spPr bwMode="auto">
                <a:xfrm>
                  <a:off x="3365500" y="4789488"/>
                  <a:ext cx="292100" cy="211137"/>
                </a:xfrm>
                <a:prstGeom prst="rect">
                  <a:avLst/>
                </a:prstGeom>
                <a:solidFill>
                  <a:schemeClr val="bg1"/>
                </a:solidFill>
                <a:ln w="9525">
                  <a:noFill/>
                  <a:miter lim="800000"/>
                  <a:headEnd/>
                  <a:tailEnd/>
                </a:ln>
              </p:spPr>
              <p:txBody>
                <a:bodyPr wrap="none">
                  <a:prstTxWarp prst="textNoShape">
                    <a:avLst/>
                  </a:prstTxWarp>
                  <a:spAutoFit/>
                </a:bodyPr>
                <a:lstStyle/>
                <a:p>
                  <a:r>
                    <a:rPr lang="en-US" sz="900"/>
                    <a:t>0.8</a:t>
                  </a:r>
                </a:p>
              </p:txBody>
            </p:sp>
            <p:sp>
              <p:nvSpPr>
                <p:cNvPr id="11299" name="TextBox 55"/>
                <p:cNvSpPr txBox="1">
                  <a:spLocks noChangeArrowheads="1"/>
                </p:cNvSpPr>
                <p:nvPr/>
              </p:nvSpPr>
              <p:spPr bwMode="auto">
                <a:xfrm>
                  <a:off x="3365500" y="5146675"/>
                  <a:ext cx="292100" cy="211138"/>
                </a:xfrm>
                <a:prstGeom prst="rect">
                  <a:avLst/>
                </a:prstGeom>
                <a:solidFill>
                  <a:schemeClr val="bg1"/>
                </a:solidFill>
                <a:ln w="9525">
                  <a:noFill/>
                  <a:miter lim="800000"/>
                  <a:headEnd/>
                  <a:tailEnd/>
                </a:ln>
              </p:spPr>
              <p:txBody>
                <a:bodyPr wrap="none">
                  <a:prstTxWarp prst="textNoShape">
                    <a:avLst/>
                  </a:prstTxWarp>
                  <a:spAutoFit/>
                </a:bodyPr>
                <a:lstStyle/>
                <a:p>
                  <a:r>
                    <a:rPr lang="en-US" sz="900"/>
                    <a:t>0.6</a:t>
                  </a:r>
                </a:p>
              </p:txBody>
            </p:sp>
            <p:sp>
              <p:nvSpPr>
                <p:cNvPr id="11300" name="TextBox 56"/>
                <p:cNvSpPr txBox="1">
                  <a:spLocks noChangeArrowheads="1"/>
                </p:cNvSpPr>
                <p:nvPr/>
              </p:nvSpPr>
              <p:spPr bwMode="auto">
                <a:xfrm>
                  <a:off x="3373438" y="5495925"/>
                  <a:ext cx="300037" cy="212725"/>
                </a:xfrm>
                <a:prstGeom prst="rect">
                  <a:avLst/>
                </a:prstGeom>
                <a:solidFill>
                  <a:schemeClr val="bg1"/>
                </a:solidFill>
                <a:ln w="9525">
                  <a:noFill/>
                  <a:miter lim="800000"/>
                  <a:headEnd/>
                  <a:tailEnd/>
                </a:ln>
              </p:spPr>
              <p:txBody>
                <a:bodyPr wrap="none">
                  <a:prstTxWarp prst="textNoShape">
                    <a:avLst/>
                  </a:prstTxWarp>
                  <a:spAutoFit/>
                </a:bodyPr>
                <a:lstStyle/>
                <a:p>
                  <a:r>
                    <a:rPr lang="en-US" sz="900"/>
                    <a:t>0.4</a:t>
                  </a:r>
                </a:p>
              </p:txBody>
            </p:sp>
            <p:sp>
              <p:nvSpPr>
                <p:cNvPr id="11301" name="TextBox 57"/>
                <p:cNvSpPr txBox="1">
                  <a:spLocks noChangeArrowheads="1"/>
                </p:cNvSpPr>
                <p:nvPr/>
              </p:nvSpPr>
              <p:spPr bwMode="auto">
                <a:xfrm>
                  <a:off x="3373438" y="5816600"/>
                  <a:ext cx="300037" cy="211138"/>
                </a:xfrm>
                <a:prstGeom prst="rect">
                  <a:avLst/>
                </a:prstGeom>
                <a:solidFill>
                  <a:schemeClr val="bg1"/>
                </a:solidFill>
                <a:ln w="9525">
                  <a:noFill/>
                  <a:miter lim="800000"/>
                  <a:headEnd/>
                  <a:tailEnd/>
                </a:ln>
              </p:spPr>
              <p:txBody>
                <a:bodyPr wrap="none">
                  <a:prstTxWarp prst="textNoShape">
                    <a:avLst/>
                  </a:prstTxWarp>
                  <a:spAutoFit/>
                </a:bodyPr>
                <a:lstStyle/>
                <a:p>
                  <a:r>
                    <a:rPr lang="en-US" sz="900"/>
                    <a:t>0.2</a:t>
                  </a:r>
                </a:p>
              </p:txBody>
            </p:sp>
            <p:sp>
              <p:nvSpPr>
                <p:cNvPr id="11302" name="TextBox 61"/>
                <p:cNvSpPr txBox="1">
                  <a:spLocks noChangeArrowheads="1"/>
                </p:cNvSpPr>
                <p:nvPr/>
              </p:nvSpPr>
              <p:spPr bwMode="auto">
                <a:xfrm>
                  <a:off x="3441700" y="6165850"/>
                  <a:ext cx="220663" cy="211138"/>
                </a:xfrm>
                <a:prstGeom prst="rect">
                  <a:avLst/>
                </a:prstGeom>
                <a:solidFill>
                  <a:schemeClr val="bg1"/>
                </a:solidFill>
                <a:ln w="9525">
                  <a:noFill/>
                  <a:miter lim="800000"/>
                  <a:headEnd/>
                  <a:tailEnd/>
                </a:ln>
              </p:spPr>
              <p:txBody>
                <a:bodyPr wrap="none">
                  <a:prstTxWarp prst="textNoShape">
                    <a:avLst/>
                  </a:prstTxWarp>
                  <a:spAutoFit/>
                </a:bodyPr>
                <a:lstStyle/>
                <a:p>
                  <a:r>
                    <a:rPr lang="en-US" sz="900"/>
                    <a:t>0</a:t>
                  </a:r>
                </a:p>
              </p:txBody>
            </p:sp>
            <p:sp>
              <p:nvSpPr>
                <p:cNvPr id="173" name="Freeform 172"/>
                <p:cNvSpPr/>
                <p:nvPr/>
              </p:nvSpPr>
              <p:spPr>
                <a:xfrm>
                  <a:off x="3683000" y="4699000"/>
                  <a:ext cx="2227263" cy="1617663"/>
                </a:xfrm>
                <a:custGeom>
                  <a:avLst/>
                  <a:gdLst>
                    <a:gd name="connsiteX0" fmla="*/ 0 w 2226733"/>
                    <a:gd name="connsiteY0" fmla="*/ 1617133 h 1617133"/>
                    <a:gd name="connsiteX1" fmla="*/ 372533 w 2226733"/>
                    <a:gd name="connsiteY1" fmla="*/ 1473200 h 1617133"/>
                    <a:gd name="connsiteX2" fmla="*/ 728133 w 2226733"/>
                    <a:gd name="connsiteY2" fmla="*/ 1236133 h 1617133"/>
                    <a:gd name="connsiteX3" fmla="*/ 1024467 w 2226733"/>
                    <a:gd name="connsiteY3" fmla="*/ 897466 h 1617133"/>
                    <a:gd name="connsiteX4" fmla="*/ 1346200 w 2226733"/>
                    <a:gd name="connsiteY4" fmla="*/ 431800 h 1617133"/>
                    <a:gd name="connsiteX5" fmla="*/ 1718733 w 2226733"/>
                    <a:gd name="connsiteY5" fmla="*/ 135466 h 1617133"/>
                    <a:gd name="connsiteX6" fmla="*/ 2226733 w 2226733"/>
                    <a:gd name="connsiteY6" fmla="*/ 0 h 16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6733" h="1617133">
                      <a:moveTo>
                        <a:pt x="0" y="1617133"/>
                      </a:moveTo>
                      <a:cubicBezTo>
                        <a:pt x="125589" y="1576916"/>
                        <a:pt x="251178" y="1536700"/>
                        <a:pt x="372533" y="1473200"/>
                      </a:cubicBezTo>
                      <a:cubicBezTo>
                        <a:pt x="493888" y="1409700"/>
                        <a:pt x="619477" y="1332089"/>
                        <a:pt x="728133" y="1236133"/>
                      </a:cubicBezTo>
                      <a:cubicBezTo>
                        <a:pt x="836789" y="1140177"/>
                        <a:pt x="921456" y="1031522"/>
                        <a:pt x="1024467" y="897466"/>
                      </a:cubicBezTo>
                      <a:cubicBezTo>
                        <a:pt x="1127478" y="763410"/>
                        <a:pt x="1230489" y="558800"/>
                        <a:pt x="1346200" y="431800"/>
                      </a:cubicBezTo>
                      <a:cubicBezTo>
                        <a:pt x="1461911" y="304800"/>
                        <a:pt x="1571978" y="207433"/>
                        <a:pt x="1718733" y="135466"/>
                      </a:cubicBezTo>
                      <a:cubicBezTo>
                        <a:pt x="1865489" y="63499"/>
                        <a:pt x="2226733" y="0"/>
                        <a:pt x="2226733" y="0"/>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12" charset="-128"/>
                    <a:cs typeface="ＭＳ Ｐゴシック" pitchFamily="-112" charset="-128"/>
                  </a:endParaRPr>
                </a:p>
              </p:txBody>
            </p:sp>
            <p:sp>
              <p:nvSpPr>
                <p:cNvPr id="174" name="Freeform 173"/>
                <p:cNvSpPr/>
                <p:nvPr/>
              </p:nvSpPr>
              <p:spPr>
                <a:xfrm>
                  <a:off x="3690938" y="4579938"/>
                  <a:ext cx="2209800" cy="1398587"/>
                </a:xfrm>
                <a:custGeom>
                  <a:avLst/>
                  <a:gdLst>
                    <a:gd name="connsiteX0" fmla="*/ 0 w 2209800"/>
                    <a:gd name="connsiteY0" fmla="*/ 1380067 h 1398412"/>
                    <a:gd name="connsiteX1" fmla="*/ 372533 w 2209800"/>
                    <a:gd name="connsiteY1" fmla="*/ 1388534 h 1398412"/>
                    <a:gd name="connsiteX2" fmla="*/ 914400 w 2209800"/>
                    <a:gd name="connsiteY2" fmla="*/ 1320800 h 1398412"/>
                    <a:gd name="connsiteX3" fmla="*/ 1337733 w 2209800"/>
                    <a:gd name="connsiteY3" fmla="*/ 973667 h 1398412"/>
                    <a:gd name="connsiteX4" fmla="*/ 1828800 w 2209800"/>
                    <a:gd name="connsiteY4" fmla="*/ 431800 h 1398412"/>
                    <a:gd name="connsiteX5" fmla="*/ 2209800 w 2209800"/>
                    <a:gd name="connsiteY5" fmla="*/ 0 h 1398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1398412">
                      <a:moveTo>
                        <a:pt x="0" y="1380067"/>
                      </a:moveTo>
                      <a:cubicBezTo>
                        <a:pt x="110066" y="1389239"/>
                        <a:pt x="220133" y="1398412"/>
                        <a:pt x="372533" y="1388534"/>
                      </a:cubicBezTo>
                      <a:cubicBezTo>
                        <a:pt x="524933" y="1378656"/>
                        <a:pt x="753533" y="1389945"/>
                        <a:pt x="914400" y="1320800"/>
                      </a:cubicBezTo>
                      <a:cubicBezTo>
                        <a:pt x="1075267" y="1251656"/>
                        <a:pt x="1185333" y="1121834"/>
                        <a:pt x="1337733" y="973667"/>
                      </a:cubicBezTo>
                      <a:cubicBezTo>
                        <a:pt x="1490133" y="825500"/>
                        <a:pt x="1683456" y="594078"/>
                        <a:pt x="1828800" y="431800"/>
                      </a:cubicBezTo>
                      <a:cubicBezTo>
                        <a:pt x="1974144" y="269522"/>
                        <a:pt x="2091972" y="134761"/>
                        <a:pt x="2209800" y="0"/>
                      </a:cubicBezTo>
                    </a:path>
                  </a:pathLst>
                </a:custGeom>
                <a:ln>
                  <a:solidFill>
                    <a:srgbClr val="99CC33"/>
                  </a:solidFill>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12" charset="-128"/>
                    <a:cs typeface="ＭＳ Ｐゴシック" pitchFamily="-112" charset="-128"/>
                  </a:endParaRPr>
                </a:p>
              </p:txBody>
            </p:sp>
            <p:sp>
              <p:nvSpPr>
                <p:cNvPr id="175" name="Freeform 174"/>
                <p:cNvSpPr/>
                <p:nvPr/>
              </p:nvSpPr>
              <p:spPr>
                <a:xfrm>
                  <a:off x="3725863" y="5427663"/>
                  <a:ext cx="2192337" cy="889000"/>
                </a:xfrm>
                <a:custGeom>
                  <a:avLst/>
                  <a:gdLst>
                    <a:gd name="connsiteX0" fmla="*/ 0 w 2192867"/>
                    <a:gd name="connsiteY0" fmla="*/ 889000 h 889000"/>
                    <a:gd name="connsiteX1" fmla="*/ 431800 w 2192867"/>
                    <a:gd name="connsiteY1" fmla="*/ 872067 h 889000"/>
                    <a:gd name="connsiteX2" fmla="*/ 1126067 w 2192867"/>
                    <a:gd name="connsiteY2" fmla="*/ 838200 h 889000"/>
                    <a:gd name="connsiteX3" fmla="*/ 1625600 w 2192867"/>
                    <a:gd name="connsiteY3" fmla="*/ 609600 h 889000"/>
                    <a:gd name="connsiteX4" fmla="*/ 2192867 w 2192867"/>
                    <a:gd name="connsiteY4" fmla="*/ 0 h 88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867" h="889000">
                      <a:moveTo>
                        <a:pt x="0" y="889000"/>
                      </a:moveTo>
                      <a:lnTo>
                        <a:pt x="431800" y="872067"/>
                      </a:lnTo>
                      <a:cubicBezTo>
                        <a:pt x="619478" y="863600"/>
                        <a:pt x="927100" y="881945"/>
                        <a:pt x="1126067" y="838200"/>
                      </a:cubicBezTo>
                      <a:cubicBezTo>
                        <a:pt x="1325034" y="794456"/>
                        <a:pt x="1447800" y="749300"/>
                        <a:pt x="1625600" y="609600"/>
                      </a:cubicBezTo>
                      <a:cubicBezTo>
                        <a:pt x="1803400" y="469900"/>
                        <a:pt x="1998133" y="234950"/>
                        <a:pt x="2192867" y="0"/>
                      </a:cubicBezTo>
                    </a:path>
                  </a:pathLst>
                </a:custGeom>
                <a:ln>
                  <a:solidFill>
                    <a:srgbClr val="660066"/>
                  </a:solidFill>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ea typeface="ＭＳ Ｐゴシック" pitchFamily="-112" charset="-128"/>
                    <a:cs typeface="ＭＳ Ｐゴシック" pitchFamily="-112" charset="-128"/>
                  </a:endParaRPr>
                </a:p>
              </p:txBody>
            </p:sp>
            <p:sp>
              <p:nvSpPr>
                <p:cNvPr id="11306" name="TextBox 64"/>
                <p:cNvSpPr txBox="1">
                  <a:spLocks noChangeArrowheads="1"/>
                </p:cNvSpPr>
                <p:nvPr/>
              </p:nvSpPr>
              <p:spPr bwMode="auto">
                <a:xfrm>
                  <a:off x="4386263" y="6475413"/>
                  <a:ext cx="665162" cy="236537"/>
                </a:xfrm>
                <a:prstGeom prst="rect">
                  <a:avLst/>
                </a:prstGeom>
                <a:noFill/>
                <a:ln w="9525">
                  <a:noFill/>
                  <a:miter lim="800000"/>
                  <a:headEnd/>
                  <a:tailEnd/>
                </a:ln>
              </p:spPr>
              <p:txBody>
                <a:bodyPr wrap="none">
                  <a:prstTxWarp prst="textNoShape">
                    <a:avLst/>
                  </a:prstTxWarp>
                  <a:spAutoFit/>
                </a:bodyPr>
                <a:lstStyle/>
                <a:p>
                  <a:r>
                    <a:rPr lang="en-US" sz="1100"/>
                    <a:t>Time (Days)</a:t>
                  </a:r>
                </a:p>
              </p:txBody>
            </p:sp>
            <p:sp>
              <p:nvSpPr>
                <p:cNvPr id="11307" name="TextBox 44"/>
                <p:cNvSpPr txBox="1">
                  <a:spLocks noChangeArrowheads="1"/>
                </p:cNvSpPr>
                <p:nvPr/>
              </p:nvSpPr>
              <p:spPr bwMode="auto">
                <a:xfrm rot="-3279060">
                  <a:off x="4126369" y="5163315"/>
                  <a:ext cx="1005570" cy="400110"/>
                </a:xfrm>
                <a:prstGeom prst="rect">
                  <a:avLst/>
                </a:prstGeom>
                <a:noFill/>
                <a:ln w="9525">
                  <a:noFill/>
                  <a:miter lim="800000"/>
                  <a:headEnd/>
                  <a:tailEnd/>
                </a:ln>
              </p:spPr>
              <p:txBody>
                <a:bodyPr wrap="none">
                  <a:prstTxWarp prst="textNoShape">
                    <a:avLst/>
                  </a:prstTxWarp>
                  <a:spAutoFit/>
                </a:bodyPr>
                <a:lstStyle/>
                <a:p>
                  <a:pPr algn="ctr"/>
                  <a:r>
                    <a:rPr lang="en-US" sz="1000" i="1" dirty="0">
                      <a:solidFill>
                        <a:srgbClr val="FF6600"/>
                      </a:solidFill>
                    </a:rPr>
                    <a:t>Microvascular </a:t>
                  </a:r>
                </a:p>
                <a:p>
                  <a:pPr algn="ctr"/>
                  <a:r>
                    <a:rPr lang="en-US" sz="1000" i="1" dirty="0">
                      <a:solidFill>
                        <a:srgbClr val="FF6600"/>
                      </a:solidFill>
                    </a:rPr>
                    <a:t>Density</a:t>
                  </a:r>
                </a:p>
              </p:txBody>
            </p:sp>
            <p:sp>
              <p:nvSpPr>
                <p:cNvPr id="11308" name="TextBox 40"/>
                <p:cNvSpPr txBox="1">
                  <a:spLocks noChangeArrowheads="1"/>
                </p:cNvSpPr>
                <p:nvPr/>
              </p:nvSpPr>
              <p:spPr bwMode="auto">
                <a:xfrm rot="-2731855">
                  <a:off x="4589758" y="5221209"/>
                  <a:ext cx="991607" cy="246221"/>
                </a:xfrm>
                <a:prstGeom prst="rect">
                  <a:avLst/>
                </a:prstGeom>
                <a:noFill/>
                <a:ln w="9525">
                  <a:noFill/>
                  <a:miter lim="800000"/>
                  <a:headEnd/>
                  <a:tailEnd/>
                </a:ln>
              </p:spPr>
              <p:txBody>
                <a:bodyPr wrap="none">
                  <a:prstTxWarp prst="textNoShape">
                    <a:avLst/>
                  </a:prstTxWarp>
                  <a:spAutoFit/>
                </a:bodyPr>
                <a:lstStyle/>
                <a:p>
                  <a:r>
                    <a:rPr lang="en-US" sz="1000" i="1">
                      <a:solidFill>
                        <a:srgbClr val="77933C"/>
                      </a:solidFill>
                    </a:rPr>
                    <a:t>Macrophages</a:t>
                  </a:r>
                </a:p>
              </p:txBody>
            </p:sp>
            <p:sp>
              <p:nvSpPr>
                <p:cNvPr id="11309" name="TextBox 41"/>
                <p:cNvSpPr txBox="1">
                  <a:spLocks noChangeArrowheads="1"/>
                </p:cNvSpPr>
                <p:nvPr/>
              </p:nvSpPr>
              <p:spPr bwMode="auto">
                <a:xfrm rot="-2880032">
                  <a:off x="5080276" y="5594272"/>
                  <a:ext cx="863053" cy="246221"/>
                </a:xfrm>
                <a:prstGeom prst="rect">
                  <a:avLst/>
                </a:prstGeom>
                <a:noFill/>
                <a:ln w="9525">
                  <a:noFill/>
                  <a:miter lim="800000"/>
                  <a:headEnd/>
                  <a:tailEnd/>
                </a:ln>
              </p:spPr>
              <p:txBody>
                <a:bodyPr wrap="none">
                  <a:prstTxWarp prst="textNoShape">
                    <a:avLst/>
                  </a:prstTxWarp>
                  <a:spAutoFit/>
                </a:bodyPr>
                <a:lstStyle/>
                <a:p>
                  <a:r>
                    <a:rPr lang="en-US" sz="1000" i="1" dirty="0">
                      <a:solidFill>
                        <a:srgbClr val="8064A2"/>
                      </a:solidFill>
                    </a:rPr>
                    <a:t>Foam Cells</a:t>
                  </a:r>
                </a:p>
              </p:txBody>
            </p:sp>
          </p:grpSp>
        </p:grpSp>
        <p:sp>
          <p:nvSpPr>
            <p:cNvPr id="11291" name="TextBox 51"/>
            <p:cNvSpPr txBox="1">
              <a:spLocks noChangeArrowheads="1"/>
            </p:cNvSpPr>
            <p:nvPr/>
          </p:nvSpPr>
          <p:spPr bwMode="auto">
            <a:xfrm rot="-5400000">
              <a:off x="2729707" y="5430044"/>
              <a:ext cx="1077912" cy="203200"/>
            </a:xfrm>
            <a:prstGeom prst="rect">
              <a:avLst/>
            </a:prstGeom>
            <a:noFill/>
            <a:ln w="9525">
              <a:noFill/>
              <a:miter lim="800000"/>
              <a:headEnd/>
              <a:tailEnd/>
            </a:ln>
          </p:spPr>
          <p:txBody>
            <a:bodyPr wrap="none">
              <a:prstTxWarp prst="textNoShape">
                <a:avLst/>
              </a:prstTxWarp>
              <a:spAutoFit/>
            </a:bodyPr>
            <a:lstStyle/>
            <a:p>
              <a:r>
                <a:rPr lang="en-US" sz="1100"/>
                <a:t>Normalized Value</a:t>
              </a:r>
            </a:p>
          </p:txBody>
        </p:sp>
      </p:grpSp>
      <p:cxnSp>
        <p:nvCxnSpPr>
          <p:cNvPr id="178" name="Straight Connector 177"/>
          <p:cNvCxnSpPr/>
          <p:nvPr/>
        </p:nvCxnSpPr>
        <p:spPr>
          <a:xfrm rot="5400000">
            <a:off x="-262731" y="3412331"/>
            <a:ext cx="6858000" cy="33338"/>
          </a:xfrm>
          <a:prstGeom prst="line">
            <a:avLst/>
          </a:prstGeom>
          <a:ln>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rot="5400000">
            <a:off x="2734469" y="3412331"/>
            <a:ext cx="6858000" cy="33338"/>
          </a:xfrm>
          <a:prstGeom prst="line">
            <a:avLst/>
          </a:prstGeom>
          <a:ln>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grpSp>
        <p:nvGrpSpPr>
          <p:cNvPr id="11" name="Group 176"/>
          <p:cNvGrpSpPr>
            <a:grpSpLocks/>
          </p:cNvGrpSpPr>
          <p:nvPr/>
        </p:nvGrpSpPr>
        <p:grpSpPr bwMode="auto">
          <a:xfrm>
            <a:off x="6426200" y="925513"/>
            <a:ext cx="2420938" cy="2184400"/>
            <a:chOff x="6426203" y="948268"/>
            <a:chExt cx="2421466" cy="2184399"/>
          </a:xfrm>
        </p:grpSpPr>
        <p:grpSp>
          <p:nvGrpSpPr>
            <p:cNvPr id="12" name="Group 164"/>
            <p:cNvGrpSpPr>
              <a:grpSpLocks/>
            </p:cNvGrpSpPr>
            <p:nvPr/>
          </p:nvGrpSpPr>
          <p:grpSpPr bwMode="auto">
            <a:xfrm>
              <a:off x="6426203" y="948268"/>
              <a:ext cx="2421466" cy="2184399"/>
              <a:chOff x="-5283200" y="1659467"/>
              <a:chExt cx="2760133" cy="2608238"/>
            </a:xfrm>
          </p:grpSpPr>
          <p:pic>
            <p:nvPicPr>
              <p:cNvPr id="11288" name="Picture 5" descr="Displacement"/>
              <p:cNvPicPr>
                <a:picLocks noChangeAspect="1" noChangeArrowheads="1"/>
              </p:cNvPicPr>
              <p:nvPr/>
            </p:nvPicPr>
            <p:blipFill>
              <a:blip r:embed="rId8"/>
              <a:srcRect l="5797" t="8046" r="15459" b="3432"/>
              <a:stretch>
                <a:fillRect/>
              </a:stretch>
            </p:blipFill>
            <p:spPr bwMode="auto">
              <a:xfrm>
                <a:off x="-5283200" y="1659467"/>
                <a:ext cx="2760133" cy="2608238"/>
              </a:xfrm>
              <a:prstGeom prst="rect">
                <a:avLst/>
              </a:prstGeom>
              <a:noFill/>
              <a:ln w="9525">
                <a:noFill/>
                <a:miter lim="800000"/>
                <a:headEnd/>
                <a:tailEnd/>
              </a:ln>
            </p:spPr>
          </p:pic>
          <p:pic>
            <p:nvPicPr>
              <p:cNvPr id="11289" name="Picture 5" descr="Displacement"/>
              <p:cNvPicPr>
                <a:picLocks noChangeAspect="1" noChangeArrowheads="1"/>
              </p:cNvPicPr>
              <p:nvPr/>
            </p:nvPicPr>
            <p:blipFill>
              <a:blip r:embed="rId8"/>
              <a:srcRect l="19485" t="13219" r="24544" b="9770"/>
              <a:stretch>
                <a:fillRect/>
              </a:stretch>
            </p:blipFill>
            <p:spPr bwMode="auto">
              <a:xfrm rot="5400000">
                <a:off x="-5029201" y="1777999"/>
                <a:ext cx="2285999" cy="2269066"/>
              </a:xfrm>
              <a:prstGeom prst="rect">
                <a:avLst/>
              </a:prstGeom>
              <a:noFill/>
              <a:ln w="9525">
                <a:noFill/>
                <a:miter lim="800000"/>
                <a:headEnd/>
                <a:tailEnd/>
              </a:ln>
            </p:spPr>
          </p:pic>
        </p:grpSp>
        <p:pic>
          <p:nvPicPr>
            <p:cNvPr id="11287" name="Picture 5" descr="Displacement"/>
            <p:cNvPicPr>
              <a:picLocks noChangeAspect="1" noChangeArrowheads="1"/>
            </p:cNvPicPr>
            <p:nvPr/>
          </p:nvPicPr>
          <p:blipFill>
            <a:blip r:embed="rId8"/>
            <a:srcRect l="85989" t="4597" r="8212" b="5746"/>
            <a:stretch>
              <a:fillRect/>
            </a:stretch>
          </p:blipFill>
          <p:spPr bwMode="auto">
            <a:xfrm>
              <a:off x="8602134" y="999067"/>
              <a:ext cx="152400" cy="1981199"/>
            </a:xfrm>
            <a:prstGeom prst="rect">
              <a:avLst/>
            </a:prstGeom>
            <a:noFill/>
            <a:ln w="9525">
              <a:noFill/>
              <a:miter lim="800000"/>
              <a:headEnd/>
              <a:tailEnd/>
            </a:ln>
          </p:spPr>
        </p:pic>
      </p:grpSp>
      <p:sp>
        <p:nvSpPr>
          <p:cNvPr id="182" name="Left-Right Arrow 181"/>
          <p:cNvSpPr/>
          <p:nvPr/>
        </p:nvSpPr>
        <p:spPr>
          <a:xfrm>
            <a:off x="2857500" y="328613"/>
            <a:ext cx="646113" cy="271462"/>
          </a:xfrm>
          <a:prstGeom prst="leftRightArrow">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12" charset="-128"/>
              <a:cs typeface="ＭＳ Ｐゴシック" pitchFamily="-112" charset="-128"/>
            </a:endParaRPr>
          </a:p>
        </p:txBody>
      </p:sp>
      <p:sp>
        <p:nvSpPr>
          <p:cNvPr id="183" name="Left-Right Arrow 182"/>
          <p:cNvSpPr/>
          <p:nvPr/>
        </p:nvSpPr>
        <p:spPr>
          <a:xfrm>
            <a:off x="5854700" y="341313"/>
            <a:ext cx="647700" cy="269875"/>
          </a:xfrm>
          <a:prstGeom prst="leftRightArrow">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3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45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45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4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4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dissolv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nodeType="clickEffect">
                                  <p:stCondLst>
                                    <p:cond delay="0"/>
                                  </p:stCondLst>
                                  <p:childTnLst>
                                    <p:animEffect transition="out" filter="dissolve">
                                      <p:cBhvr>
                                        <p:cTn id="53" dur="500"/>
                                        <p:tgtEl>
                                          <p:spTgt spid="178"/>
                                        </p:tgtEl>
                                      </p:cBhvr>
                                    </p:animEffect>
                                    <p:set>
                                      <p:cBhvr>
                                        <p:cTn id="54" dur="1" fill="hold">
                                          <p:stCondLst>
                                            <p:cond delay="499"/>
                                          </p:stCondLst>
                                        </p:cTn>
                                        <p:tgtEl>
                                          <p:spTgt spid="17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xit" presetSubtype="0" fill="hold" nodeType="clickEffect">
                                  <p:stCondLst>
                                    <p:cond delay="0"/>
                                  </p:stCondLst>
                                  <p:childTnLst>
                                    <p:animEffect transition="out" filter="dissolve">
                                      <p:cBhvr>
                                        <p:cTn id="58" dur="500"/>
                                        <p:tgtEl>
                                          <p:spTgt spid="179"/>
                                        </p:tgtEl>
                                      </p:cBhvr>
                                    </p:animEffect>
                                    <p:set>
                                      <p:cBhvr>
                                        <p:cTn id="59" dur="1" fill="hold">
                                          <p:stCondLst>
                                            <p:cond delay="499"/>
                                          </p:stCondLst>
                                        </p:cTn>
                                        <p:tgtEl>
                                          <p:spTgt spid="17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 nodeType="clickEffect">
                                  <p:stCondLst>
                                    <p:cond delay="0"/>
                                  </p:stCondLst>
                                  <p:childTnLst>
                                    <p:set>
                                      <p:cBhvr>
                                        <p:cTn id="63" dur="1" fill="hold">
                                          <p:stCondLst>
                                            <p:cond delay="0"/>
                                          </p:stCondLst>
                                        </p:cTn>
                                        <p:tgtEl>
                                          <p:spTgt spid="182"/>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4" presetClass="emph" presetSubtype="0" fill="hold" grpId="0" nodeType="clickEffect">
                                  <p:stCondLst>
                                    <p:cond delay="0"/>
                                  </p:stCondLst>
                                  <p:childTnLst>
                                    <p:animClr clrSpc="rgb" dir="cw">
                                      <p:cBhvr override="childStyle">
                                        <p:cTn id="67" dur="1900" fill="hold">
                                          <p:stCondLst>
                                            <p:cond delay="100"/>
                                          </p:stCondLst>
                                        </p:cTn>
                                        <p:tgtEl>
                                          <p:spTgt spid="182"/>
                                        </p:tgtEl>
                                        <p:attrNameLst>
                                          <p:attrName>style.color</p:attrName>
                                        </p:attrNameLst>
                                      </p:cBhvr>
                                      <p:to>
                                        <a:schemeClr val="accent2"/>
                                      </p:to>
                                    </p:animClr>
                                    <p:animClr clrSpc="rgb" dir="cw">
                                      <p:cBhvr>
                                        <p:cTn id="68" dur="1900" fill="hold">
                                          <p:stCondLst>
                                            <p:cond delay="100"/>
                                          </p:stCondLst>
                                        </p:cTn>
                                        <p:tgtEl>
                                          <p:spTgt spid="182"/>
                                        </p:tgtEl>
                                        <p:attrNameLst>
                                          <p:attrName>fillColor</p:attrName>
                                        </p:attrNameLst>
                                      </p:cBhvr>
                                      <p:to>
                                        <a:schemeClr val="accent2"/>
                                      </p:to>
                                    </p:animClr>
                                    <p:set>
                                      <p:cBhvr>
                                        <p:cTn id="69" dur="1900" fill="hold">
                                          <p:stCondLst>
                                            <p:cond delay="100"/>
                                          </p:stCondLst>
                                        </p:cTn>
                                        <p:tgtEl>
                                          <p:spTgt spid="182"/>
                                        </p:tgtEl>
                                        <p:attrNameLst>
                                          <p:attrName>fill.type</p:attrName>
                                        </p:attrNameLst>
                                      </p:cBhvr>
                                      <p:to>
                                        <p:strVal val="solid"/>
                                      </p:to>
                                    </p:set>
                                    <p:set>
                                      <p:cBhvr>
                                        <p:cTn id="70" dur="1900" fill="hold">
                                          <p:stCondLst>
                                            <p:cond delay="100"/>
                                          </p:stCondLst>
                                        </p:cTn>
                                        <p:tgtEl>
                                          <p:spTgt spid="182"/>
                                        </p:tgtEl>
                                        <p:attrNameLst>
                                          <p:attrName>fill.on</p:attrName>
                                        </p:attrNameLst>
                                      </p:cBhvr>
                                      <p:to>
                                        <p:strVal val="true"/>
                                      </p:to>
                                    </p:set>
                                    <p:animScale>
                                      <p:cBhvr>
                                        <p:cTn id="71" dur="200" fill="hold">
                                          <p:stCondLst>
                                            <p:cond delay="0"/>
                                          </p:stCondLst>
                                        </p:cTn>
                                        <p:tgtEl>
                                          <p:spTgt spid="182"/>
                                        </p:tgtEl>
                                      </p:cBhvr>
                                      <p:from x="100000" y="100000"/>
                                      <p:to x="100000" y="5000"/>
                                    </p:animScale>
                                    <p:animScale>
                                      <p:cBhvr>
                                        <p:cTn id="72" dur="200" fill="hold">
                                          <p:stCondLst>
                                            <p:cond delay="200"/>
                                          </p:stCondLst>
                                        </p:cTn>
                                        <p:tgtEl>
                                          <p:spTgt spid="182"/>
                                        </p:tgtEl>
                                      </p:cBhvr>
                                      <p:from x="100000" y="5000"/>
                                      <p:to x="120000" y="150000"/>
                                    </p:animScale>
                                    <p:animScale>
                                      <p:cBhvr>
                                        <p:cTn id="73" dur="600" fill="hold">
                                          <p:stCondLst>
                                            <p:cond delay="1400"/>
                                          </p:stCondLst>
                                        </p:cTn>
                                        <p:tgtEl>
                                          <p:spTgt spid="182"/>
                                        </p:tgtEl>
                                      </p:cBhvr>
                                      <p:to x="120000" y="150000"/>
                                    </p:animScale>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1" nodeType="clickEffect">
                                  <p:stCondLst>
                                    <p:cond delay="0"/>
                                  </p:stCondLst>
                                  <p:childTnLst>
                                    <p:set>
                                      <p:cBhvr>
                                        <p:cTn id="77" dur="1" fill="hold">
                                          <p:stCondLst>
                                            <p:cond delay="0"/>
                                          </p:stCondLst>
                                        </p:cTn>
                                        <p:tgtEl>
                                          <p:spTgt spid="18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4" presetClass="emph" presetSubtype="0" fill="hold" grpId="0" nodeType="clickEffect">
                                  <p:stCondLst>
                                    <p:cond delay="0"/>
                                  </p:stCondLst>
                                  <p:childTnLst>
                                    <p:animClr clrSpc="rgb" dir="cw">
                                      <p:cBhvr override="childStyle">
                                        <p:cTn id="81" dur="1900" fill="hold">
                                          <p:stCondLst>
                                            <p:cond delay="100"/>
                                          </p:stCondLst>
                                        </p:cTn>
                                        <p:tgtEl>
                                          <p:spTgt spid="183"/>
                                        </p:tgtEl>
                                        <p:attrNameLst>
                                          <p:attrName>style.color</p:attrName>
                                        </p:attrNameLst>
                                      </p:cBhvr>
                                      <p:to>
                                        <a:schemeClr val="accent2"/>
                                      </p:to>
                                    </p:animClr>
                                    <p:animClr clrSpc="rgb" dir="cw">
                                      <p:cBhvr>
                                        <p:cTn id="82" dur="1900" fill="hold">
                                          <p:stCondLst>
                                            <p:cond delay="100"/>
                                          </p:stCondLst>
                                        </p:cTn>
                                        <p:tgtEl>
                                          <p:spTgt spid="183"/>
                                        </p:tgtEl>
                                        <p:attrNameLst>
                                          <p:attrName>fillColor</p:attrName>
                                        </p:attrNameLst>
                                      </p:cBhvr>
                                      <p:to>
                                        <a:schemeClr val="accent2"/>
                                      </p:to>
                                    </p:animClr>
                                    <p:set>
                                      <p:cBhvr>
                                        <p:cTn id="83" dur="1900" fill="hold">
                                          <p:stCondLst>
                                            <p:cond delay="100"/>
                                          </p:stCondLst>
                                        </p:cTn>
                                        <p:tgtEl>
                                          <p:spTgt spid="183"/>
                                        </p:tgtEl>
                                        <p:attrNameLst>
                                          <p:attrName>fill.type</p:attrName>
                                        </p:attrNameLst>
                                      </p:cBhvr>
                                      <p:to>
                                        <p:strVal val="solid"/>
                                      </p:to>
                                    </p:set>
                                    <p:set>
                                      <p:cBhvr>
                                        <p:cTn id="84" dur="1900" fill="hold">
                                          <p:stCondLst>
                                            <p:cond delay="100"/>
                                          </p:stCondLst>
                                        </p:cTn>
                                        <p:tgtEl>
                                          <p:spTgt spid="183"/>
                                        </p:tgtEl>
                                        <p:attrNameLst>
                                          <p:attrName>fill.on</p:attrName>
                                        </p:attrNameLst>
                                      </p:cBhvr>
                                      <p:to>
                                        <p:strVal val="true"/>
                                      </p:to>
                                    </p:set>
                                    <p:animScale>
                                      <p:cBhvr>
                                        <p:cTn id="85" dur="200" fill="hold">
                                          <p:stCondLst>
                                            <p:cond delay="0"/>
                                          </p:stCondLst>
                                        </p:cTn>
                                        <p:tgtEl>
                                          <p:spTgt spid="183"/>
                                        </p:tgtEl>
                                      </p:cBhvr>
                                      <p:from x="100000" y="100000"/>
                                      <p:to x="100000" y="5000"/>
                                    </p:animScale>
                                    <p:animScale>
                                      <p:cBhvr>
                                        <p:cTn id="86" dur="200" fill="hold">
                                          <p:stCondLst>
                                            <p:cond delay="200"/>
                                          </p:stCondLst>
                                        </p:cTn>
                                        <p:tgtEl>
                                          <p:spTgt spid="183"/>
                                        </p:tgtEl>
                                      </p:cBhvr>
                                      <p:from x="100000" y="5000"/>
                                      <p:to x="120000" y="150000"/>
                                    </p:animScale>
                                    <p:animScale>
                                      <p:cBhvr>
                                        <p:cTn id="87" dur="600" fill="hold">
                                          <p:stCondLst>
                                            <p:cond delay="1400"/>
                                          </p:stCondLst>
                                        </p:cTn>
                                        <p:tgtEl>
                                          <p:spTgt spid="183"/>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13456" grpId="0"/>
      <p:bldP spid="182" grpId="0" animBg="1"/>
      <p:bldP spid="182" grpId="1" animBg="1"/>
      <p:bldP spid="183" grpId="0" animBg="1"/>
      <p:bldP spid="183" grpId="1"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2"/>
          <a:srcRect/>
          <a:stretch>
            <a:fillRect/>
          </a:stretch>
        </p:blipFill>
        <p:spPr bwMode="auto">
          <a:xfrm>
            <a:off x="1701800" y="1139825"/>
            <a:ext cx="5653088" cy="5578475"/>
          </a:xfrm>
          <a:prstGeom prst="rect">
            <a:avLst/>
          </a:prstGeom>
          <a:noFill/>
          <a:ln w="9525">
            <a:noFill/>
            <a:miter lim="800000"/>
            <a:headEnd/>
            <a:tailEnd/>
          </a:ln>
        </p:spPr>
      </p:pic>
      <p:sp>
        <p:nvSpPr>
          <p:cNvPr id="24579" name="Rectangle 6"/>
          <p:cNvSpPr>
            <a:spLocks noChangeArrowheads="1"/>
          </p:cNvSpPr>
          <p:nvPr/>
        </p:nvSpPr>
        <p:spPr bwMode="auto">
          <a:xfrm>
            <a:off x="0" y="0"/>
            <a:ext cx="8831263" cy="1257300"/>
          </a:xfrm>
          <a:prstGeom prst="rect">
            <a:avLst/>
          </a:prstGeom>
          <a:noFill/>
          <a:ln w="9525">
            <a:noFill/>
            <a:miter lim="800000"/>
            <a:headEnd/>
            <a:tailEnd/>
          </a:ln>
        </p:spPr>
        <p:txBody>
          <a:bodyPr>
            <a:prstTxWarp prst="textNoShape">
              <a:avLst/>
            </a:prstTxWarp>
            <a:spAutoFit/>
          </a:bodyPr>
          <a:lstStyle/>
          <a:p>
            <a:pPr algn="ctr">
              <a:lnSpc>
                <a:spcPct val="120000"/>
              </a:lnSpc>
              <a:spcBef>
                <a:spcPct val="50000"/>
              </a:spcBef>
            </a:pPr>
            <a:r>
              <a:rPr lang="en-US" sz="3200" b="1" dirty="0">
                <a:solidFill>
                  <a:srgbClr val="FF0000"/>
                </a:solidFill>
              </a:rPr>
              <a:t>Tell us which patients need therapy (personalized medicine) </a:t>
            </a:r>
          </a:p>
        </p:txBody>
      </p:sp>
      <p:sp>
        <p:nvSpPr>
          <p:cNvPr id="24580" name="TextBox 3"/>
          <p:cNvSpPr txBox="1">
            <a:spLocks noChangeArrowheads="1"/>
          </p:cNvSpPr>
          <p:nvPr/>
        </p:nvSpPr>
        <p:spPr bwMode="auto">
          <a:xfrm>
            <a:off x="2254250" y="6086475"/>
            <a:ext cx="2090738" cy="646113"/>
          </a:xfrm>
          <a:prstGeom prst="rect">
            <a:avLst/>
          </a:prstGeom>
          <a:noFill/>
          <a:ln w="9525">
            <a:noFill/>
            <a:miter lim="800000"/>
            <a:headEnd/>
            <a:tailEnd/>
          </a:ln>
        </p:spPr>
        <p:txBody>
          <a:bodyPr>
            <a:prstTxWarp prst="textNoShape">
              <a:avLst/>
            </a:prstTxWarp>
            <a:spAutoFit/>
          </a:bodyPr>
          <a:lstStyle/>
          <a:p>
            <a:r>
              <a:rPr lang="en-US" b="1"/>
              <a:t>Protected from ischemia</a:t>
            </a:r>
          </a:p>
        </p:txBody>
      </p:sp>
      <p:sp>
        <p:nvSpPr>
          <p:cNvPr id="24581" name="TextBox 4"/>
          <p:cNvSpPr txBox="1">
            <a:spLocks noChangeArrowheads="1"/>
          </p:cNvSpPr>
          <p:nvPr/>
        </p:nvSpPr>
        <p:spPr bwMode="auto">
          <a:xfrm>
            <a:off x="5126038" y="6086475"/>
            <a:ext cx="1981200" cy="646113"/>
          </a:xfrm>
          <a:prstGeom prst="rect">
            <a:avLst/>
          </a:prstGeom>
          <a:noFill/>
          <a:ln w="9525">
            <a:noFill/>
            <a:miter lim="800000"/>
            <a:headEnd/>
            <a:tailEnd/>
          </a:ln>
        </p:spPr>
        <p:txBody>
          <a:bodyPr>
            <a:prstTxWarp prst="textNoShape">
              <a:avLst/>
            </a:prstTxWarp>
            <a:spAutoFit/>
          </a:bodyPr>
          <a:lstStyle/>
          <a:p>
            <a:r>
              <a:rPr lang="en-US" b="1"/>
              <a:t>Vulnerable to ischemia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srcRect/>
          <a:stretch>
            <a:fillRect/>
          </a:stretch>
        </p:blipFill>
        <p:spPr bwMode="auto">
          <a:xfrm>
            <a:off x="246063" y="1763713"/>
            <a:ext cx="4014787" cy="4030662"/>
          </a:xfrm>
          <a:prstGeom prst="rect">
            <a:avLst/>
          </a:prstGeom>
          <a:noFill/>
          <a:ln w="9525">
            <a:noFill/>
            <a:miter lim="800000"/>
            <a:headEnd/>
            <a:tailEnd/>
          </a:ln>
        </p:spPr>
      </p:pic>
      <p:pic>
        <p:nvPicPr>
          <p:cNvPr id="23555" name="Picture 4" descr="Rat3_WA_EphB4rev_60X57"/>
          <p:cNvPicPr>
            <a:picLocks noChangeAspect="1" noChangeArrowheads="1"/>
          </p:cNvPicPr>
          <p:nvPr/>
        </p:nvPicPr>
        <p:blipFill>
          <a:blip r:embed="rId3">
            <a:lum bright="22000" contrast="24000"/>
          </a:blip>
          <a:srcRect l="21526" t="22533" r="22758" b="21040"/>
          <a:stretch>
            <a:fillRect/>
          </a:stretch>
        </p:blipFill>
        <p:spPr bwMode="auto">
          <a:xfrm>
            <a:off x="5026025" y="1795463"/>
            <a:ext cx="3898900" cy="3951287"/>
          </a:xfrm>
          <a:prstGeom prst="rect">
            <a:avLst/>
          </a:prstGeom>
          <a:noFill/>
          <a:ln w="9525">
            <a:noFill/>
            <a:miter lim="800000"/>
            <a:headEnd/>
            <a:tailEnd/>
          </a:ln>
        </p:spPr>
      </p:pic>
      <p:sp>
        <p:nvSpPr>
          <p:cNvPr id="23556" name="AutoShape 5"/>
          <p:cNvSpPr>
            <a:spLocks noChangeArrowheads="1"/>
          </p:cNvSpPr>
          <p:nvPr/>
        </p:nvSpPr>
        <p:spPr bwMode="auto">
          <a:xfrm>
            <a:off x="4408488" y="3559175"/>
            <a:ext cx="519112" cy="431800"/>
          </a:xfrm>
          <a:prstGeom prst="rightArrow">
            <a:avLst>
              <a:gd name="adj1" fmla="val 50000"/>
              <a:gd name="adj2" fmla="val 5037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sp>
        <p:nvSpPr>
          <p:cNvPr id="23557" name="Rectangle 6"/>
          <p:cNvSpPr>
            <a:spLocks noChangeArrowheads="1"/>
          </p:cNvSpPr>
          <p:nvPr/>
        </p:nvSpPr>
        <p:spPr bwMode="auto">
          <a:xfrm>
            <a:off x="1873061" y="322263"/>
            <a:ext cx="7155052" cy="666750"/>
          </a:xfrm>
          <a:prstGeom prst="rect">
            <a:avLst/>
          </a:prstGeom>
          <a:noFill/>
          <a:ln w="9525">
            <a:noFill/>
            <a:miter lim="800000"/>
            <a:headEnd/>
            <a:tailEnd/>
          </a:ln>
        </p:spPr>
        <p:txBody>
          <a:bodyPr wrap="square">
            <a:prstTxWarp prst="textNoShape">
              <a:avLst/>
            </a:prstTxWarp>
            <a:spAutoFit/>
          </a:bodyPr>
          <a:lstStyle/>
          <a:p>
            <a:pPr>
              <a:lnSpc>
                <a:spcPct val="120000"/>
              </a:lnSpc>
              <a:spcBef>
                <a:spcPct val="50000"/>
              </a:spcBef>
            </a:pPr>
            <a:r>
              <a:rPr lang="en-US" sz="3200" b="1" dirty="0">
                <a:solidFill>
                  <a:srgbClr val="FF0000"/>
                </a:solidFill>
              </a:rPr>
              <a:t>Tell us if</a:t>
            </a:r>
            <a:r>
              <a:rPr lang="en-US" sz="3200" b="1" dirty="0" smtClean="0">
                <a:solidFill>
                  <a:srgbClr val="FF0000"/>
                </a:solidFill>
              </a:rPr>
              <a:t> a </a:t>
            </a:r>
            <a:r>
              <a:rPr lang="en-US" sz="3200" b="1" dirty="0">
                <a:solidFill>
                  <a:srgbClr val="FF0000"/>
                </a:solidFill>
              </a:rPr>
              <a:t>drug is </a:t>
            </a:r>
            <a:r>
              <a:rPr lang="en-US" sz="3200" b="1" dirty="0" smtClean="0">
                <a:solidFill>
                  <a:srgbClr val="FF0000"/>
                </a:solidFill>
              </a:rPr>
              <a:t>working</a:t>
            </a:r>
            <a:endParaRPr lang="en-US" sz="3200" b="1" dirty="0">
              <a:solidFill>
                <a:srgbClr val="FF0000"/>
              </a:solidFill>
            </a:endParaRPr>
          </a:p>
        </p:txBody>
      </p:sp>
      <p:sp>
        <p:nvSpPr>
          <p:cNvPr id="23558" name="Text Box 9"/>
          <p:cNvSpPr txBox="1">
            <a:spLocks noChangeArrowheads="1"/>
          </p:cNvSpPr>
          <p:nvPr/>
        </p:nvSpPr>
        <p:spPr bwMode="auto">
          <a:xfrm>
            <a:off x="1236663" y="5749925"/>
            <a:ext cx="2339975" cy="369888"/>
          </a:xfrm>
          <a:prstGeom prst="rect">
            <a:avLst/>
          </a:prstGeom>
          <a:noFill/>
          <a:ln w="9525">
            <a:noFill/>
            <a:miter lim="800000"/>
            <a:headEnd/>
            <a:tailEnd/>
          </a:ln>
        </p:spPr>
        <p:txBody>
          <a:bodyPr wrap="none">
            <a:prstTxWarp prst="textNoShape">
              <a:avLst/>
            </a:prstTxWarp>
            <a:spAutoFit/>
          </a:bodyPr>
          <a:lstStyle/>
          <a:p>
            <a:pPr algn="l"/>
            <a:r>
              <a:rPr lang="en-US" b="1"/>
              <a:t>Mature microvessel</a:t>
            </a:r>
          </a:p>
        </p:txBody>
      </p:sp>
      <p:sp>
        <p:nvSpPr>
          <p:cNvPr id="23559" name="Text Box 9"/>
          <p:cNvSpPr txBox="1">
            <a:spLocks noChangeArrowheads="1"/>
          </p:cNvSpPr>
          <p:nvPr/>
        </p:nvSpPr>
        <p:spPr bwMode="auto">
          <a:xfrm>
            <a:off x="5789613" y="5729288"/>
            <a:ext cx="2840037" cy="369887"/>
          </a:xfrm>
          <a:prstGeom prst="rect">
            <a:avLst/>
          </a:prstGeom>
          <a:noFill/>
          <a:ln w="9525">
            <a:noFill/>
            <a:miter lim="800000"/>
            <a:headEnd/>
            <a:tailEnd/>
          </a:ln>
        </p:spPr>
        <p:txBody>
          <a:bodyPr wrap="none">
            <a:prstTxWarp prst="textNoShape">
              <a:avLst/>
            </a:prstTxWarp>
            <a:spAutoFit/>
          </a:bodyPr>
          <a:lstStyle/>
          <a:p>
            <a:pPr algn="l"/>
            <a:r>
              <a:rPr lang="en-US" b="1"/>
              <a:t>New microvessel sprout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5" descr="N14A_10X_15all"/>
          <p:cNvPicPr>
            <a:picLocks noChangeAspect="1" noChangeArrowheads="1"/>
          </p:cNvPicPr>
          <p:nvPr/>
        </p:nvPicPr>
        <p:blipFill>
          <a:blip r:embed="rId2"/>
          <a:srcRect l="17560" r="40659" b="28334"/>
          <a:stretch>
            <a:fillRect/>
          </a:stretch>
        </p:blipFill>
        <p:spPr bwMode="auto">
          <a:xfrm>
            <a:off x="-201613" y="0"/>
            <a:ext cx="3001963" cy="6919913"/>
          </a:xfrm>
          <a:prstGeom prst="rect">
            <a:avLst/>
          </a:prstGeom>
          <a:noFill/>
          <a:ln w="9525">
            <a:noFill/>
            <a:miter lim="800000"/>
            <a:headEnd/>
            <a:tailEnd/>
          </a:ln>
        </p:spPr>
      </p:pic>
      <p:pic>
        <p:nvPicPr>
          <p:cNvPr id="25603" name="Picture 6" descr="C44M2_B_60X_19all"/>
          <p:cNvPicPr>
            <a:picLocks noChangeAspect="1" noChangeArrowheads="1"/>
          </p:cNvPicPr>
          <p:nvPr/>
        </p:nvPicPr>
        <p:blipFill>
          <a:blip r:embed="rId3"/>
          <a:srcRect l="20750" t="5222" r="41771" b="24420"/>
          <a:stretch>
            <a:fillRect/>
          </a:stretch>
        </p:blipFill>
        <p:spPr bwMode="auto">
          <a:xfrm>
            <a:off x="6594475" y="0"/>
            <a:ext cx="2773363" cy="7027863"/>
          </a:xfrm>
          <a:prstGeom prst="rect">
            <a:avLst/>
          </a:prstGeom>
          <a:noFill/>
          <a:ln w="9525">
            <a:noFill/>
            <a:miter lim="800000"/>
            <a:headEnd/>
            <a:tailEnd/>
          </a:ln>
        </p:spPr>
      </p:pic>
      <p:pic>
        <p:nvPicPr>
          <p:cNvPr id="25604" name="Picture 7" descr="Hypoxic_6_10X_1both"/>
          <p:cNvPicPr>
            <a:picLocks noChangeAspect="1" noChangeArrowheads="1"/>
          </p:cNvPicPr>
          <p:nvPr/>
        </p:nvPicPr>
        <p:blipFill>
          <a:blip r:embed="rId4"/>
          <a:srcRect l="16733" t="9784" r="27492" b="19815"/>
          <a:stretch>
            <a:fillRect/>
          </a:stretch>
        </p:blipFill>
        <p:spPr bwMode="auto">
          <a:xfrm>
            <a:off x="2794000" y="0"/>
            <a:ext cx="3810000" cy="6858000"/>
          </a:xfrm>
          <a:prstGeom prst="rect">
            <a:avLst/>
          </a:prstGeom>
          <a:noFill/>
          <a:ln w="9525">
            <a:noFill/>
            <a:miter lim="800000"/>
            <a:headEnd/>
            <a:tailEnd/>
          </a:ln>
        </p:spPr>
      </p:pic>
      <p:sp>
        <p:nvSpPr>
          <p:cNvPr id="25605" name="Rectangle 6"/>
          <p:cNvSpPr>
            <a:spLocks noChangeArrowheads="1"/>
          </p:cNvSpPr>
          <p:nvPr/>
        </p:nvSpPr>
        <p:spPr bwMode="auto">
          <a:xfrm>
            <a:off x="389712" y="389011"/>
            <a:ext cx="8831262" cy="666750"/>
          </a:xfrm>
          <a:prstGeom prst="rect">
            <a:avLst/>
          </a:prstGeom>
          <a:noFill/>
          <a:ln w="9525">
            <a:noFill/>
            <a:miter lim="800000"/>
            <a:headEnd/>
            <a:tailEnd/>
          </a:ln>
        </p:spPr>
        <p:txBody>
          <a:bodyPr>
            <a:prstTxWarp prst="textNoShape">
              <a:avLst/>
            </a:prstTxWarp>
            <a:spAutoFit/>
          </a:bodyPr>
          <a:lstStyle/>
          <a:p>
            <a:pPr>
              <a:lnSpc>
                <a:spcPct val="120000"/>
              </a:lnSpc>
              <a:spcBef>
                <a:spcPct val="50000"/>
              </a:spcBef>
            </a:pPr>
            <a:r>
              <a:rPr lang="en-US" sz="3200" b="1" dirty="0" smtClean="0">
                <a:solidFill>
                  <a:schemeClr val="bg1"/>
                </a:solidFill>
              </a:rPr>
              <a:t>Challenges to Studying Tissue Patterning</a:t>
            </a:r>
            <a:endParaRPr lang="en-US" sz="3200" b="1" dirty="0">
              <a:solidFill>
                <a:schemeClr val="bg1"/>
              </a:solidFill>
            </a:endParaRPr>
          </a:p>
        </p:txBody>
      </p:sp>
      <p:sp>
        <p:nvSpPr>
          <p:cNvPr id="25606" name="Rectangle 7"/>
          <p:cNvSpPr>
            <a:spLocks noChangeArrowheads="1"/>
          </p:cNvSpPr>
          <p:nvPr/>
        </p:nvSpPr>
        <p:spPr bwMode="auto">
          <a:xfrm>
            <a:off x="1695784" y="2180187"/>
            <a:ext cx="7681473" cy="2341154"/>
          </a:xfrm>
          <a:prstGeom prst="rect">
            <a:avLst/>
          </a:prstGeom>
          <a:noFill/>
          <a:ln w="9525">
            <a:noFill/>
            <a:miter lim="800000"/>
            <a:headEnd/>
            <a:tailEnd/>
          </a:ln>
        </p:spPr>
        <p:txBody>
          <a:bodyPr wrap="square">
            <a:prstTxWarp prst="textNoShape">
              <a:avLst/>
            </a:prstTxWarp>
            <a:spAutoFit/>
          </a:bodyPr>
          <a:lstStyle/>
          <a:p>
            <a:pPr algn="l">
              <a:lnSpc>
                <a:spcPct val="120000"/>
              </a:lnSpc>
              <a:spcBef>
                <a:spcPct val="50000"/>
              </a:spcBef>
              <a:buFont typeface="Arial" pitchFamily="-112" charset="0"/>
              <a:buChar char="•"/>
            </a:pPr>
            <a:r>
              <a:rPr lang="en-US" sz="3200" b="1" dirty="0" smtClean="0">
                <a:solidFill>
                  <a:srgbClr val="FFFF00"/>
                </a:solidFill>
              </a:rPr>
              <a:t> Complex network of signals</a:t>
            </a:r>
          </a:p>
          <a:p>
            <a:pPr algn="l">
              <a:lnSpc>
                <a:spcPct val="120000"/>
              </a:lnSpc>
              <a:spcBef>
                <a:spcPct val="50000"/>
              </a:spcBef>
              <a:buFont typeface="Arial" pitchFamily="-112" charset="0"/>
              <a:buChar char="•"/>
            </a:pPr>
            <a:r>
              <a:rPr lang="en-US" sz="3200" b="1" dirty="0" smtClean="0">
                <a:solidFill>
                  <a:srgbClr val="FFFF00"/>
                </a:solidFill>
              </a:rPr>
              <a:t> Dynamic</a:t>
            </a:r>
          </a:p>
          <a:p>
            <a:pPr algn="l">
              <a:lnSpc>
                <a:spcPct val="120000"/>
              </a:lnSpc>
              <a:spcBef>
                <a:spcPct val="50000"/>
              </a:spcBef>
              <a:buFont typeface="Arial" pitchFamily="-112" charset="0"/>
              <a:buChar char="•"/>
            </a:pPr>
            <a:r>
              <a:rPr lang="en-US" sz="3200" b="1" dirty="0" smtClean="0">
                <a:solidFill>
                  <a:srgbClr val="FFFF00"/>
                </a:solidFill>
              </a:rPr>
              <a:t> Heterogeneous</a:t>
            </a:r>
            <a:endParaRPr lang="en-US" sz="3200" b="1" dirty="0">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19075" y="133350"/>
            <a:ext cx="8750300" cy="750888"/>
          </a:xfrm>
          <a:prstGeom prst="rect">
            <a:avLst/>
          </a:prstGeom>
          <a:noFill/>
          <a:ln w="9525">
            <a:noFill/>
            <a:miter lim="800000"/>
            <a:headEnd/>
            <a:tailEnd/>
          </a:ln>
          <a:effectLst/>
        </p:spPr>
        <p:txBody>
          <a:bodyPr anchor="ctr">
            <a:prstTxWarp prst="textNoShape">
              <a:avLst/>
            </a:prstTxWarp>
          </a:bodyPr>
          <a:lstStyle/>
          <a:p>
            <a:pPr algn="ctr"/>
            <a:r>
              <a:rPr lang="en-US" sz="4400" b="1" dirty="0">
                <a:solidFill>
                  <a:srgbClr val="0000CC"/>
                </a:solidFill>
              </a:rPr>
              <a:t>Agent-Based Modeling of Cells </a:t>
            </a:r>
          </a:p>
        </p:txBody>
      </p:sp>
      <p:sp>
        <p:nvSpPr>
          <p:cNvPr id="53251" name="Rectangle 3"/>
          <p:cNvSpPr>
            <a:spLocks noChangeArrowheads="1"/>
          </p:cNvSpPr>
          <p:nvPr/>
        </p:nvSpPr>
        <p:spPr bwMode="auto">
          <a:xfrm>
            <a:off x="192088" y="1481138"/>
            <a:ext cx="8464550" cy="533400"/>
          </a:xfrm>
          <a:prstGeom prst="rect">
            <a:avLst/>
          </a:prstGeom>
          <a:noFill/>
          <a:ln w="9525">
            <a:noFill/>
            <a:miter lim="800000"/>
            <a:headEnd/>
            <a:tailEnd/>
          </a:ln>
          <a:effectLst/>
        </p:spPr>
        <p:txBody>
          <a:bodyPr>
            <a:prstTxWarp prst="textNoShape">
              <a:avLst/>
            </a:prstTxWarp>
          </a:bodyPr>
          <a:lstStyle/>
          <a:p>
            <a:pPr marL="342900" indent="-342900">
              <a:lnSpc>
                <a:spcPct val="110000"/>
              </a:lnSpc>
              <a:spcBef>
                <a:spcPct val="20000"/>
              </a:spcBef>
            </a:pPr>
            <a:r>
              <a:rPr lang="en-US" sz="2600" b="1" dirty="0"/>
              <a:t>. Dynamic, complex system of many discrete </a:t>
            </a:r>
            <a:r>
              <a:rPr lang="en-US" sz="2600" b="1" dirty="0">
                <a:solidFill>
                  <a:srgbClr val="FF0000"/>
                </a:solidFill>
              </a:rPr>
              <a:t>agents  </a:t>
            </a:r>
            <a:r>
              <a:rPr lang="en-US" sz="2600" b="1" i="1" dirty="0"/>
              <a:t>(1 agent = 1 biological cell)</a:t>
            </a:r>
          </a:p>
        </p:txBody>
      </p:sp>
      <p:sp>
        <p:nvSpPr>
          <p:cNvPr id="53252" name="Rectangle 4"/>
          <p:cNvSpPr>
            <a:spLocks noChangeArrowheads="1"/>
          </p:cNvSpPr>
          <p:nvPr/>
        </p:nvSpPr>
        <p:spPr bwMode="auto">
          <a:xfrm>
            <a:off x="158750" y="2897188"/>
            <a:ext cx="4765675" cy="1282700"/>
          </a:xfrm>
          <a:prstGeom prst="rect">
            <a:avLst/>
          </a:prstGeom>
          <a:noFill/>
          <a:ln w="9525">
            <a:noFill/>
            <a:miter lim="800000"/>
            <a:headEnd/>
            <a:tailEnd/>
          </a:ln>
          <a:effectLst/>
        </p:spPr>
        <p:txBody>
          <a:bodyPr>
            <a:prstTxWarp prst="textNoShape">
              <a:avLst/>
            </a:prstTxWarp>
            <a:spAutoFit/>
          </a:bodyPr>
          <a:lstStyle/>
          <a:p>
            <a:r>
              <a:rPr lang="en-US" sz="2600" b="1" dirty="0"/>
              <a:t>. Agents </a:t>
            </a:r>
            <a:r>
              <a:rPr lang="en-US" sz="2600" b="1" dirty="0">
                <a:solidFill>
                  <a:srgbClr val="FF0000"/>
                </a:solidFill>
              </a:rPr>
              <a:t>interact</a:t>
            </a:r>
            <a:r>
              <a:rPr lang="en-US" sz="2600" b="1" dirty="0"/>
              <a:t> with each</a:t>
            </a:r>
          </a:p>
          <a:p>
            <a:r>
              <a:rPr lang="en-US" sz="2600" b="1" dirty="0"/>
              <a:t>   other and with their</a:t>
            </a:r>
          </a:p>
          <a:p>
            <a:r>
              <a:rPr lang="en-US" sz="2600" b="1" dirty="0"/>
              <a:t>   environment </a:t>
            </a:r>
            <a:r>
              <a:rPr lang="en-US" sz="2600" b="1" dirty="0">
                <a:ea typeface="Arial" pitchFamily="-65" charset="0"/>
                <a:cs typeface="Arial" pitchFamily="-65" charset="0"/>
              </a:rPr>
              <a:t>           </a:t>
            </a:r>
          </a:p>
        </p:txBody>
      </p:sp>
      <p:sp>
        <p:nvSpPr>
          <p:cNvPr id="53253" name="AutoShape 5"/>
          <p:cNvSpPr>
            <a:spLocks noChangeArrowheads="1"/>
          </p:cNvSpPr>
          <p:nvPr/>
        </p:nvSpPr>
        <p:spPr bwMode="auto">
          <a:xfrm>
            <a:off x="5503863" y="3473450"/>
            <a:ext cx="1817687" cy="517525"/>
          </a:xfrm>
          <a:prstGeom prst="flowChartInputOutput">
            <a:avLst/>
          </a:prstGeom>
          <a:solidFill>
            <a:schemeClr val="tx1"/>
          </a:solidFill>
          <a:ln w="57150">
            <a:solidFill>
              <a:schemeClr val="bg1"/>
            </a:solidFill>
            <a:miter lim="800000"/>
            <a:headEnd/>
            <a:tailEnd/>
          </a:ln>
          <a:effectLst/>
        </p:spPr>
        <p:txBody>
          <a:bodyPr wrap="none" anchor="ctr">
            <a:prstTxWarp prst="textNoShape">
              <a:avLst/>
            </a:prstTxWarp>
          </a:bodyPr>
          <a:lstStyle/>
          <a:p>
            <a:endParaRPr lang="en-US" dirty="0"/>
          </a:p>
        </p:txBody>
      </p:sp>
      <p:sp>
        <p:nvSpPr>
          <p:cNvPr id="53254" name="AutoShape 6"/>
          <p:cNvSpPr>
            <a:spLocks noChangeArrowheads="1"/>
          </p:cNvSpPr>
          <p:nvPr/>
        </p:nvSpPr>
        <p:spPr bwMode="auto">
          <a:xfrm>
            <a:off x="6926263" y="3481388"/>
            <a:ext cx="1817687" cy="517525"/>
          </a:xfrm>
          <a:prstGeom prst="flowChartInputOutput">
            <a:avLst/>
          </a:prstGeom>
          <a:solidFill>
            <a:schemeClr val="tx1"/>
          </a:solidFill>
          <a:ln w="57150">
            <a:solidFill>
              <a:schemeClr val="bg1"/>
            </a:solidFill>
            <a:miter lim="800000"/>
            <a:headEnd/>
            <a:tailEnd/>
          </a:ln>
          <a:effectLst/>
        </p:spPr>
        <p:txBody>
          <a:bodyPr wrap="none" anchor="ctr">
            <a:prstTxWarp prst="textNoShape">
              <a:avLst/>
            </a:prstTxWarp>
          </a:bodyPr>
          <a:lstStyle/>
          <a:p>
            <a:endParaRPr lang="en-US" dirty="0"/>
          </a:p>
        </p:txBody>
      </p:sp>
      <p:sp>
        <p:nvSpPr>
          <p:cNvPr id="53255" name="AutoShape 7"/>
          <p:cNvSpPr>
            <a:spLocks noChangeArrowheads="1"/>
          </p:cNvSpPr>
          <p:nvPr/>
        </p:nvSpPr>
        <p:spPr bwMode="auto">
          <a:xfrm>
            <a:off x="4049713" y="3486150"/>
            <a:ext cx="1817687" cy="517525"/>
          </a:xfrm>
          <a:prstGeom prst="flowChartInputOutput">
            <a:avLst/>
          </a:prstGeom>
          <a:solidFill>
            <a:schemeClr val="tx1"/>
          </a:solidFill>
          <a:ln w="57150">
            <a:solidFill>
              <a:schemeClr val="bg1"/>
            </a:solidFill>
            <a:miter lim="800000"/>
            <a:headEnd/>
            <a:tailEnd/>
          </a:ln>
          <a:effectLst/>
        </p:spPr>
        <p:txBody>
          <a:bodyPr wrap="none" anchor="ctr">
            <a:prstTxWarp prst="textNoShape">
              <a:avLst/>
            </a:prstTxWarp>
          </a:bodyPr>
          <a:lstStyle/>
          <a:p>
            <a:endParaRPr lang="en-US" dirty="0"/>
          </a:p>
        </p:txBody>
      </p:sp>
      <p:sp>
        <p:nvSpPr>
          <p:cNvPr id="53256" name="AutoShape 8"/>
          <p:cNvSpPr>
            <a:spLocks noChangeArrowheads="1"/>
          </p:cNvSpPr>
          <p:nvPr/>
        </p:nvSpPr>
        <p:spPr bwMode="auto">
          <a:xfrm>
            <a:off x="6565900" y="4003675"/>
            <a:ext cx="1816100" cy="517525"/>
          </a:xfrm>
          <a:prstGeom prst="flowChartInputOutput">
            <a:avLst/>
          </a:prstGeom>
          <a:solidFill>
            <a:schemeClr val="tx1"/>
          </a:solidFill>
          <a:ln w="57150">
            <a:solidFill>
              <a:schemeClr val="bg1"/>
            </a:solidFill>
            <a:miter lim="800000"/>
            <a:headEnd/>
            <a:tailEnd/>
          </a:ln>
          <a:effectLst/>
        </p:spPr>
        <p:txBody>
          <a:bodyPr wrap="none" anchor="ctr">
            <a:prstTxWarp prst="textNoShape">
              <a:avLst/>
            </a:prstTxWarp>
          </a:bodyPr>
          <a:lstStyle/>
          <a:p>
            <a:endParaRPr lang="en-US" dirty="0"/>
          </a:p>
        </p:txBody>
      </p:sp>
      <p:sp>
        <p:nvSpPr>
          <p:cNvPr id="53257" name="AutoShape 9"/>
          <p:cNvSpPr>
            <a:spLocks noChangeArrowheads="1"/>
          </p:cNvSpPr>
          <p:nvPr/>
        </p:nvSpPr>
        <p:spPr bwMode="auto">
          <a:xfrm>
            <a:off x="5103813" y="4005263"/>
            <a:ext cx="1817687" cy="517525"/>
          </a:xfrm>
          <a:prstGeom prst="flowChartInputOutput">
            <a:avLst/>
          </a:prstGeom>
          <a:solidFill>
            <a:schemeClr val="tx1"/>
          </a:solidFill>
          <a:ln w="57150">
            <a:solidFill>
              <a:schemeClr val="bg1"/>
            </a:solidFill>
            <a:miter lim="800000"/>
            <a:headEnd/>
            <a:tailEnd/>
          </a:ln>
          <a:effectLst/>
        </p:spPr>
        <p:txBody>
          <a:bodyPr wrap="none" anchor="ctr">
            <a:prstTxWarp prst="textNoShape">
              <a:avLst/>
            </a:prstTxWarp>
          </a:bodyPr>
          <a:lstStyle/>
          <a:p>
            <a:endParaRPr lang="en-US" dirty="0"/>
          </a:p>
        </p:txBody>
      </p:sp>
      <p:sp>
        <p:nvSpPr>
          <p:cNvPr id="53258" name="AutoShape 10"/>
          <p:cNvSpPr>
            <a:spLocks noChangeArrowheads="1"/>
          </p:cNvSpPr>
          <p:nvPr/>
        </p:nvSpPr>
        <p:spPr bwMode="auto">
          <a:xfrm>
            <a:off x="3660775" y="4005263"/>
            <a:ext cx="1817688" cy="517525"/>
          </a:xfrm>
          <a:prstGeom prst="flowChartInputOutput">
            <a:avLst/>
          </a:prstGeom>
          <a:solidFill>
            <a:schemeClr val="tx1"/>
          </a:solidFill>
          <a:ln w="57150">
            <a:solidFill>
              <a:schemeClr val="bg1"/>
            </a:solidFill>
            <a:miter lim="800000"/>
            <a:headEnd/>
            <a:tailEnd/>
          </a:ln>
          <a:effectLst/>
        </p:spPr>
        <p:txBody>
          <a:bodyPr wrap="none" anchor="ctr">
            <a:prstTxWarp prst="textNoShape">
              <a:avLst/>
            </a:prstTxWarp>
          </a:bodyPr>
          <a:lstStyle/>
          <a:p>
            <a:endParaRPr lang="en-US" dirty="0"/>
          </a:p>
        </p:txBody>
      </p:sp>
      <p:sp>
        <p:nvSpPr>
          <p:cNvPr id="53259" name="AutoShape 11"/>
          <p:cNvSpPr>
            <a:spLocks noChangeArrowheads="1"/>
          </p:cNvSpPr>
          <p:nvPr/>
        </p:nvSpPr>
        <p:spPr bwMode="auto">
          <a:xfrm>
            <a:off x="7305675" y="2919413"/>
            <a:ext cx="1817688" cy="517525"/>
          </a:xfrm>
          <a:prstGeom prst="flowChartInputOutput">
            <a:avLst/>
          </a:prstGeom>
          <a:solidFill>
            <a:schemeClr val="tx1"/>
          </a:solidFill>
          <a:ln w="57150">
            <a:solidFill>
              <a:schemeClr val="bg1"/>
            </a:solidFill>
            <a:miter lim="800000"/>
            <a:headEnd/>
            <a:tailEnd/>
          </a:ln>
          <a:effectLst/>
        </p:spPr>
        <p:txBody>
          <a:bodyPr wrap="none" anchor="ctr">
            <a:prstTxWarp prst="textNoShape">
              <a:avLst/>
            </a:prstTxWarp>
          </a:bodyPr>
          <a:lstStyle/>
          <a:p>
            <a:endParaRPr lang="en-US" dirty="0"/>
          </a:p>
        </p:txBody>
      </p:sp>
      <p:sp>
        <p:nvSpPr>
          <p:cNvPr id="53260" name="AutoShape 12"/>
          <p:cNvSpPr>
            <a:spLocks noChangeArrowheads="1"/>
          </p:cNvSpPr>
          <p:nvPr/>
        </p:nvSpPr>
        <p:spPr bwMode="auto">
          <a:xfrm>
            <a:off x="5849938" y="2954338"/>
            <a:ext cx="1817687" cy="517525"/>
          </a:xfrm>
          <a:prstGeom prst="flowChartInputOutput">
            <a:avLst/>
          </a:prstGeom>
          <a:solidFill>
            <a:schemeClr val="tx1"/>
          </a:solidFill>
          <a:ln w="57150">
            <a:solidFill>
              <a:schemeClr val="bg1"/>
            </a:solidFill>
            <a:miter lim="800000"/>
            <a:headEnd/>
            <a:tailEnd/>
          </a:ln>
          <a:effectLst/>
        </p:spPr>
        <p:txBody>
          <a:bodyPr wrap="none" anchor="ctr">
            <a:prstTxWarp prst="textNoShape">
              <a:avLst/>
            </a:prstTxWarp>
          </a:bodyPr>
          <a:lstStyle/>
          <a:p>
            <a:endParaRPr lang="en-US" dirty="0"/>
          </a:p>
        </p:txBody>
      </p:sp>
      <p:sp>
        <p:nvSpPr>
          <p:cNvPr id="53261" name="AutoShape 13"/>
          <p:cNvSpPr>
            <a:spLocks noChangeArrowheads="1"/>
          </p:cNvSpPr>
          <p:nvPr/>
        </p:nvSpPr>
        <p:spPr bwMode="auto">
          <a:xfrm>
            <a:off x="4408488" y="2954338"/>
            <a:ext cx="1816100" cy="517525"/>
          </a:xfrm>
          <a:prstGeom prst="flowChartInputOutput">
            <a:avLst/>
          </a:prstGeom>
          <a:solidFill>
            <a:schemeClr val="tx1"/>
          </a:solidFill>
          <a:ln w="57150">
            <a:solidFill>
              <a:schemeClr val="bg1"/>
            </a:solidFill>
            <a:miter lim="800000"/>
            <a:headEnd/>
            <a:tailEnd/>
          </a:ln>
          <a:effectLst/>
        </p:spPr>
        <p:txBody>
          <a:bodyPr wrap="none" anchor="ctr">
            <a:prstTxWarp prst="textNoShape">
              <a:avLst/>
            </a:prstTxWarp>
          </a:bodyPr>
          <a:lstStyle/>
          <a:p>
            <a:endParaRPr lang="en-US" dirty="0"/>
          </a:p>
        </p:txBody>
      </p:sp>
      <p:grpSp>
        <p:nvGrpSpPr>
          <p:cNvPr id="2" name="Group 14"/>
          <p:cNvGrpSpPr>
            <a:grpSpLocks/>
          </p:cNvGrpSpPr>
          <p:nvPr/>
        </p:nvGrpSpPr>
        <p:grpSpPr bwMode="auto">
          <a:xfrm>
            <a:off x="5621338" y="3398838"/>
            <a:ext cx="1517650" cy="636587"/>
            <a:chOff x="1814" y="1035"/>
            <a:chExt cx="1313" cy="770"/>
          </a:xfrm>
        </p:grpSpPr>
        <p:grpSp>
          <p:nvGrpSpPr>
            <p:cNvPr id="3" name="Group 15"/>
            <p:cNvGrpSpPr>
              <a:grpSpLocks/>
            </p:cNvGrpSpPr>
            <p:nvPr/>
          </p:nvGrpSpPr>
          <p:grpSpPr bwMode="auto">
            <a:xfrm>
              <a:off x="1814" y="1035"/>
              <a:ext cx="1313" cy="770"/>
              <a:chOff x="299" y="1023"/>
              <a:chExt cx="1313" cy="770"/>
            </a:xfrm>
          </p:grpSpPr>
          <p:sp>
            <p:nvSpPr>
              <p:cNvPr id="53264" name="Freeform 16"/>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gradFill rotWithShape="0">
                <a:gsLst>
                  <a:gs pos="0">
                    <a:srgbClr val="FFFF00">
                      <a:gamma/>
                      <a:shade val="66667"/>
                      <a:invGamma/>
                    </a:srgbClr>
                  </a:gs>
                  <a:gs pos="100000">
                    <a:srgbClr val="FFFF00"/>
                  </a:gs>
                </a:gsLst>
                <a:lin ang="5400000" scaled="1"/>
              </a:gradFill>
              <a:ln w="9525">
                <a:solidFill>
                  <a:schemeClr val="tx1"/>
                </a:solidFill>
                <a:round/>
                <a:headEnd/>
                <a:tailEnd/>
              </a:ln>
              <a:effectLst/>
            </p:spPr>
            <p:txBody>
              <a:bodyPr>
                <a:prstTxWarp prst="textNoShape">
                  <a:avLst/>
                </a:prstTxWarp>
              </a:bodyPr>
              <a:lstStyle/>
              <a:p>
                <a:endParaRPr lang="en-US" dirty="0"/>
              </a:p>
            </p:txBody>
          </p:sp>
          <p:sp>
            <p:nvSpPr>
              <p:cNvPr id="53265" name="Freeform 17"/>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gradFill rotWithShape="0">
                <a:gsLst>
                  <a:gs pos="0">
                    <a:srgbClr val="FFFF00">
                      <a:gamma/>
                      <a:shade val="66667"/>
                      <a:invGamma/>
                    </a:srgbClr>
                  </a:gs>
                  <a:gs pos="50000">
                    <a:srgbClr val="FFFF00"/>
                  </a:gs>
                  <a:gs pos="100000">
                    <a:srgbClr val="FFFF00">
                      <a:gamma/>
                      <a:shade val="66667"/>
                      <a:invGamma/>
                    </a:srgbClr>
                  </a:gs>
                </a:gsLst>
                <a:lin ang="2700000" scaled="1"/>
              </a:gradFill>
              <a:ln w="9525">
                <a:solidFill>
                  <a:schemeClr val="tx1"/>
                </a:solidFill>
                <a:round/>
                <a:headEnd/>
                <a:tailEnd/>
              </a:ln>
              <a:effectLst/>
            </p:spPr>
            <p:txBody>
              <a:bodyPr>
                <a:prstTxWarp prst="textNoShape">
                  <a:avLst/>
                </a:prstTxWarp>
              </a:bodyPr>
              <a:lstStyle/>
              <a:p>
                <a:endParaRPr lang="en-US" dirty="0"/>
              </a:p>
            </p:txBody>
          </p:sp>
        </p:grpSp>
        <p:sp>
          <p:nvSpPr>
            <p:cNvPr id="53266" name="Oval 18"/>
            <p:cNvSpPr>
              <a:spLocks noChangeArrowheads="1"/>
            </p:cNvSpPr>
            <p:nvPr/>
          </p:nvSpPr>
          <p:spPr bwMode="auto">
            <a:xfrm>
              <a:off x="2375" y="1323"/>
              <a:ext cx="217" cy="116"/>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grpSp>
      <p:grpSp>
        <p:nvGrpSpPr>
          <p:cNvPr id="4" name="Group 19"/>
          <p:cNvGrpSpPr>
            <a:grpSpLocks/>
          </p:cNvGrpSpPr>
          <p:nvPr/>
        </p:nvGrpSpPr>
        <p:grpSpPr bwMode="auto">
          <a:xfrm>
            <a:off x="7551738" y="2835275"/>
            <a:ext cx="1381125" cy="614363"/>
            <a:chOff x="3471" y="989"/>
            <a:chExt cx="1313" cy="770"/>
          </a:xfrm>
        </p:grpSpPr>
        <p:grpSp>
          <p:nvGrpSpPr>
            <p:cNvPr id="5" name="Group 20"/>
            <p:cNvGrpSpPr>
              <a:grpSpLocks/>
            </p:cNvGrpSpPr>
            <p:nvPr/>
          </p:nvGrpSpPr>
          <p:grpSpPr bwMode="auto">
            <a:xfrm>
              <a:off x="3471" y="989"/>
              <a:ext cx="1313" cy="770"/>
              <a:chOff x="299" y="1023"/>
              <a:chExt cx="1313" cy="770"/>
            </a:xfrm>
          </p:grpSpPr>
          <p:sp>
            <p:nvSpPr>
              <p:cNvPr id="53269" name="Freeform 21"/>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solidFill>
                <a:srgbClr val="008000"/>
              </a:solidFill>
              <a:ln w="9525">
                <a:solidFill>
                  <a:schemeClr val="tx1"/>
                </a:solidFill>
                <a:round/>
                <a:headEnd/>
                <a:tailEnd/>
              </a:ln>
              <a:effectLst/>
            </p:spPr>
            <p:txBody>
              <a:bodyPr>
                <a:prstTxWarp prst="textNoShape">
                  <a:avLst/>
                </a:prstTxWarp>
              </a:bodyPr>
              <a:lstStyle/>
              <a:p>
                <a:endParaRPr lang="en-US" dirty="0"/>
              </a:p>
            </p:txBody>
          </p:sp>
          <p:sp>
            <p:nvSpPr>
              <p:cNvPr id="53270" name="Freeform 22"/>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solidFill>
                <a:srgbClr val="008000"/>
              </a:solidFill>
              <a:ln w="9525">
                <a:solidFill>
                  <a:schemeClr val="tx1"/>
                </a:solidFill>
                <a:round/>
                <a:headEnd/>
                <a:tailEnd/>
              </a:ln>
              <a:effectLst/>
            </p:spPr>
            <p:txBody>
              <a:bodyPr>
                <a:prstTxWarp prst="textNoShape">
                  <a:avLst/>
                </a:prstTxWarp>
              </a:bodyPr>
              <a:lstStyle/>
              <a:p>
                <a:endParaRPr lang="en-US" dirty="0"/>
              </a:p>
            </p:txBody>
          </p:sp>
        </p:grpSp>
        <p:sp>
          <p:nvSpPr>
            <p:cNvPr id="53271" name="Oval 23"/>
            <p:cNvSpPr>
              <a:spLocks noChangeArrowheads="1"/>
            </p:cNvSpPr>
            <p:nvPr/>
          </p:nvSpPr>
          <p:spPr bwMode="auto">
            <a:xfrm>
              <a:off x="4032" y="1260"/>
              <a:ext cx="217" cy="116"/>
            </a:xfrm>
            <a:prstGeom prst="ellipse">
              <a:avLst/>
            </a:prstGeom>
            <a:solidFill>
              <a:srgbClr val="008000"/>
            </a:solidFill>
            <a:ln w="9525">
              <a:solidFill>
                <a:schemeClr val="tx1"/>
              </a:solidFill>
              <a:round/>
              <a:headEnd/>
              <a:tailEnd/>
            </a:ln>
            <a:effectLst/>
          </p:spPr>
          <p:txBody>
            <a:bodyPr wrap="none" anchor="ctr">
              <a:prstTxWarp prst="textNoShape">
                <a:avLst/>
              </a:prstTxWarp>
            </a:bodyPr>
            <a:lstStyle/>
            <a:p>
              <a:endParaRPr lang="en-US" dirty="0"/>
            </a:p>
          </p:txBody>
        </p:sp>
      </p:grpSp>
      <p:grpSp>
        <p:nvGrpSpPr>
          <p:cNvPr id="6" name="Group 24"/>
          <p:cNvGrpSpPr>
            <a:grpSpLocks/>
          </p:cNvGrpSpPr>
          <p:nvPr/>
        </p:nvGrpSpPr>
        <p:grpSpPr bwMode="auto">
          <a:xfrm>
            <a:off x="5318125" y="3824288"/>
            <a:ext cx="1165225" cy="666750"/>
            <a:chOff x="299" y="1023"/>
            <a:chExt cx="1313" cy="770"/>
          </a:xfrm>
        </p:grpSpPr>
        <p:grpSp>
          <p:nvGrpSpPr>
            <p:cNvPr id="7" name="Group 25"/>
            <p:cNvGrpSpPr>
              <a:grpSpLocks/>
            </p:cNvGrpSpPr>
            <p:nvPr/>
          </p:nvGrpSpPr>
          <p:grpSpPr bwMode="auto">
            <a:xfrm>
              <a:off x="299" y="1023"/>
              <a:ext cx="1313" cy="770"/>
              <a:chOff x="299" y="1023"/>
              <a:chExt cx="1313" cy="770"/>
            </a:xfrm>
          </p:grpSpPr>
          <p:sp>
            <p:nvSpPr>
              <p:cNvPr id="53274" name="Freeform 26"/>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solidFill>
                <a:srgbClr val="009900"/>
              </a:solidFill>
              <a:ln w="9525">
                <a:solidFill>
                  <a:schemeClr val="tx1"/>
                </a:solidFill>
                <a:round/>
                <a:headEnd/>
                <a:tailEnd/>
              </a:ln>
              <a:effectLst/>
            </p:spPr>
            <p:txBody>
              <a:bodyPr>
                <a:prstTxWarp prst="textNoShape">
                  <a:avLst/>
                </a:prstTxWarp>
              </a:bodyPr>
              <a:lstStyle/>
              <a:p>
                <a:endParaRPr lang="en-US" dirty="0"/>
              </a:p>
            </p:txBody>
          </p:sp>
          <p:sp>
            <p:nvSpPr>
              <p:cNvPr id="53275" name="Freeform 27"/>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solidFill>
                <a:srgbClr val="009900"/>
              </a:solidFill>
              <a:ln w="9525">
                <a:solidFill>
                  <a:schemeClr val="tx1"/>
                </a:solidFill>
                <a:round/>
                <a:headEnd/>
                <a:tailEnd/>
              </a:ln>
              <a:effectLst/>
            </p:spPr>
            <p:txBody>
              <a:bodyPr>
                <a:prstTxWarp prst="textNoShape">
                  <a:avLst/>
                </a:prstTxWarp>
              </a:bodyPr>
              <a:lstStyle/>
              <a:p>
                <a:endParaRPr lang="en-US" dirty="0"/>
              </a:p>
            </p:txBody>
          </p:sp>
        </p:grpSp>
        <p:sp>
          <p:nvSpPr>
            <p:cNvPr id="53276" name="Oval 28"/>
            <p:cNvSpPr>
              <a:spLocks noChangeArrowheads="1"/>
            </p:cNvSpPr>
            <p:nvPr/>
          </p:nvSpPr>
          <p:spPr bwMode="auto">
            <a:xfrm>
              <a:off x="827" y="1294"/>
              <a:ext cx="217" cy="116"/>
            </a:xfrm>
            <a:prstGeom prst="ellipse">
              <a:avLst/>
            </a:prstGeom>
            <a:solidFill>
              <a:srgbClr val="009900"/>
            </a:solidFill>
            <a:ln w="9525">
              <a:solidFill>
                <a:schemeClr val="tx1"/>
              </a:solidFill>
              <a:round/>
              <a:headEnd/>
              <a:tailEnd/>
            </a:ln>
            <a:effectLst/>
          </p:spPr>
          <p:txBody>
            <a:bodyPr wrap="none" anchor="ctr">
              <a:prstTxWarp prst="textNoShape">
                <a:avLst/>
              </a:prstTxWarp>
            </a:bodyPr>
            <a:lstStyle/>
            <a:p>
              <a:endParaRPr lang="en-US" dirty="0"/>
            </a:p>
          </p:txBody>
        </p:sp>
      </p:grpSp>
      <p:grpSp>
        <p:nvGrpSpPr>
          <p:cNvPr id="8" name="Group 29"/>
          <p:cNvGrpSpPr>
            <a:grpSpLocks/>
          </p:cNvGrpSpPr>
          <p:nvPr/>
        </p:nvGrpSpPr>
        <p:grpSpPr bwMode="auto">
          <a:xfrm>
            <a:off x="6784975" y="3967163"/>
            <a:ext cx="1165225" cy="582612"/>
            <a:chOff x="299" y="1023"/>
            <a:chExt cx="1313" cy="770"/>
          </a:xfrm>
        </p:grpSpPr>
        <p:grpSp>
          <p:nvGrpSpPr>
            <p:cNvPr id="9" name="Group 30"/>
            <p:cNvGrpSpPr>
              <a:grpSpLocks/>
            </p:cNvGrpSpPr>
            <p:nvPr/>
          </p:nvGrpSpPr>
          <p:grpSpPr bwMode="auto">
            <a:xfrm>
              <a:off x="299" y="1023"/>
              <a:ext cx="1313" cy="770"/>
              <a:chOff x="299" y="1023"/>
              <a:chExt cx="1313" cy="770"/>
            </a:xfrm>
          </p:grpSpPr>
          <p:sp>
            <p:nvSpPr>
              <p:cNvPr id="53279" name="Freeform 31"/>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solidFill>
                <a:srgbClr val="009900"/>
              </a:solidFill>
              <a:ln w="9525">
                <a:solidFill>
                  <a:schemeClr val="tx1"/>
                </a:solidFill>
                <a:round/>
                <a:headEnd/>
                <a:tailEnd/>
              </a:ln>
              <a:effectLst/>
            </p:spPr>
            <p:txBody>
              <a:bodyPr>
                <a:prstTxWarp prst="textNoShape">
                  <a:avLst/>
                </a:prstTxWarp>
              </a:bodyPr>
              <a:lstStyle/>
              <a:p>
                <a:endParaRPr lang="en-US" dirty="0"/>
              </a:p>
            </p:txBody>
          </p:sp>
          <p:sp>
            <p:nvSpPr>
              <p:cNvPr id="53280" name="Freeform 32"/>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solidFill>
                <a:srgbClr val="009900"/>
              </a:solidFill>
              <a:ln w="9525">
                <a:solidFill>
                  <a:schemeClr val="tx1"/>
                </a:solidFill>
                <a:round/>
                <a:headEnd/>
                <a:tailEnd/>
              </a:ln>
              <a:effectLst/>
            </p:spPr>
            <p:txBody>
              <a:bodyPr>
                <a:prstTxWarp prst="textNoShape">
                  <a:avLst/>
                </a:prstTxWarp>
              </a:bodyPr>
              <a:lstStyle/>
              <a:p>
                <a:endParaRPr lang="en-US" dirty="0"/>
              </a:p>
            </p:txBody>
          </p:sp>
        </p:grpSp>
        <p:sp>
          <p:nvSpPr>
            <p:cNvPr id="53281" name="Oval 33"/>
            <p:cNvSpPr>
              <a:spLocks noChangeArrowheads="1"/>
            </p:cNvSpPr>
            <p:nvPr/>
          </p:nvSpPr>
          <p:spPr bwMode="auto">
            <a:xfrm>
              <a:off x="827" y="1294"/>
              <a:ext cx="217" cy="116"/>
            </a:xfrm>
            <a:prstGeom prst="ellipse">
              <a:avLst/>
            </a:prstGeom>
            <a:solidFill>
              <a:srgbClr val="009900"/>
            </a:solidFill>
            <a:ln w="9525">
              <a:solidFill>
                <a:schemeClr val="tx1"/>
              </a:solidFill>
              <a:round/>
              <a:headEnd/>
              <a:tailEnd/>
            </a:ln>
            <a:effectLst/>
          </p:spPr>
          <p:txBody>
            <a:bodyPr wrap="none" anchor="ctr">
              <a:prstTxWarp prst="textNoShape">
                <a:avLst/>
              </a:prstTxWarp>
            </a:bodyPr>
            <a:lstStyle/>
            <a:p>
              <a:endParaRPr lang="en-US" dirty="0"/>
            </a:p>
          </p:txBody>
        </p:sp>
      </p:grpSp>
      <p:grpSp>
        <p:nvGrpSpPr>
          <p:cNvPr id="10" name="Group 34"/>
          <p:cNvGrpSpPr>
            <a:grpSpLocks/>
          </p:cNvGrpSpPr>
          <p:nvPr/>
        </p:nvGrpSpPr>
        <p:grpSpPr bwMode="auto">
          <a:xfrm>
            <a:off x="4556125" y="2892425"/>
            <a:ext cx="1517650" cy="636588"/>
            <a:chOff x="1814" y="1035"/>
            <a:chExt cx="1313" cy="770"/>
          </a:xfrm>
        </p:grpSpPr>
        <p:grpSp>
          <p:nvGrpSpPr>
            <p:cNvPr id="11" name="Group 35"/>
            <p:cNvGrpSpPr>
              <a:grpSpLocks/>
            </p:cNvGrpSpPr>
            <p:nvPr/>
          </p:nvGrpSpPr>
          <p:grpSpPr bwMode="auto">
            <a:xfrm>
              <a:off x="1814" y="1035"/>
              <a:ext cx="1313" cy="770"/>
              <a:chOff x="299" y="1023"/>
              <a:chExt cx="1313" cy="770"/>
            </a:xfrm>
          </p:grpSpPr>
          <p:sp>
            <p:nvSpPr>
              <p:cNvPr id="53284" name="Freeform 36"/>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gradFill rotWithShape="0">
                <a:gsLst>
                  <a:gs pos="0">
                    <a:srgbClr val="FFFF00">
                      <a:gamma/>
                      <a:shade val="66667"/>
                      <a:invGamma/>
                    </a:srgbClr>
                  </a:gs>
                  <a:gs pos="100000">
                    <a:srgbClr val="FFFF00"/>
                  </a:gs>
                </a:gsLst>
                <a:lin ang="5400000" scaled="1"/>
              </a:gradFill>
              <a:ln w="9525">
                <a:solidFill>
                  <a:schemeClr val="tx1"/>
                </a:solidFill>
                <a:round/>
                <a:headEnd/>
                <a:tailEnd/>
              </a:ln>
              <a:effectLst/>
            </p:spPr>
            <p:txBody>
              <a:bodyPr>
                <a:prstTxWarp prst="textNoShape">
                  <a:avLst/>
                </a:prstTxWarp>
              </a:bodyPr>
              <a:lstStyle/>
              <a:p>
                <a:endParaRPr lang="en-US" dirty="0"/>
              </a:p>
            </p:txBody>
          </p:sp>
          <p:sp>
            <p:nvSpPr>
              <p:cNvPr id="53285" name="Freeform 37"/>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gradFill rotWithShape="0">
                <a:gsLst>
                  <a:gs pos="0">
                    <a:srgbClr val="FFFF00">
                      <a:gamma/>
                      <a:shade val="66667"/>
                      <a:invGamma/>
                    </a:srgbClr>
                  </a:gs>
                  <a:gs pos="50000">
                    <a:srgbClr val="FFFF00"/>
                  </a:gs>
                  <a:gs pos="100000">
                    <a:srgbClr val="FFFF00">
                      <a:gamma/>
                      <a:shade val="66667"/>
                      <a:invGamma/>
                    </a:srgbClr>
                  </a:gs>
                </a:gsLst>
                <a:lin ang="2700000" scaled="1"/>
              </a:gradFill>
              <a:ln w="9525">
                <a:solidFill>
                  <a:schemeClr val="tx1"/>
                </a:solidFill>
                <a:round/>
                <a:headEnd/>
                <a:tailEnd/>
              </a:ln>
              <a:effectLst/>
            </p:spPr>
            <p:txBody>
              <a:bodyPr>
                <a:prstTxWarp prst="textNoShape">
                  <a:avLst/>
                </a:prstTxWarp>
              </a:bodyPr>
              <a:lstStyle/>
              <a:p>
                <a:endParaRPr lang="en-US" dirty="0"/>
              </a:p>
            </p:txBody>
          </p:sp>
        </p:grpSp>
        <p:sp>
          <p:nvSpPr>
            <p:cNvPr id="53286" name="Oval 38"/>
            <p:cNvSpPr>
              <a:spLocks noChangeArrowheads="1"/>
            </p:cNvSpPr>
            <p:nvPr/>
          </p:nvSpPr>
          <p:spPr bwMode="auto">
            <a:xfrm>
              <a:off x="2375" y="1323"/>
              <a:ext cx="217" cy="116"/>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grpSp>
      <p:grpSp>
        <p:nvGrpSpPr>
          <p:cNvPr id="12" name="Group 39"/>
          <p:cNvGrpSpPr>
            <a:grpSpLocks/>
          </p:cNvGrpSpPr>
          <p:nvPr/>
        </p:nvGrpSpPr>
        <p:grpSpPr bwMode="auto">
          <a:xfrm>
            <a:off x="5186363" y="2819400"/>
            <a:ext cx="3811587" cy="1754188"/>
            <a:chOff x="3179" y="1143"/>
            <a:chExt cx="2401" cy="1105"/>
          </a:xfrm>
        </p:grpSpPr>
        <p:grpSp>
          <p:nvGrpSpPr>
            <p:cNvPr id="13" name="Group 40"/>
            <p:cNvGrpSpPr>
              <a:grpSpLocks/>
            </p:cNvGrpSpPr>
            <p:nvPr/>
          </p:nvGrpSpPr>
          <p:grpSpPr bwMode="auto">
            <a:xfrm>
              <a:off x="4070" y="1845"/>
              <a:ext cx="956" cy="401"/>
              <a:chOff x="1814" y="1035"/>
              <a:chExt cx="1313" cy="770"/>
            </a:xfrm>
          </p:grpSpPr>
          <p:grpSp>
            <p:nvGrpSpPr>
              <p:cNvPr id="14" name="Group 41"/>
              <p:cNvGrpSpPr>
                <a:grpSpLocks/>
              </p:cNvGrpSpPr>
              <p:nvPr/>
            </p:nvGrpSpPr>
            <p:grpSpPr bwMode="auto">
              <a:xfrm>
                <a:off x="1814" y="1035"/>
                <a:ext cx="1313" cy="770"/>
                <a:chOff x="299" y="1023"/>
                <a:chExt cx="1313" cy="770"/>
              </a:xfrm>
            </p:grpSpPr>
            <p:sp>
              <p:nvSpPr>
                <p:cNvPr id="53290" name="Freeform 42"/>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53291" name="Freeform 43"/>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grpSp>
          <p:sp>
            <p:nvSpPr>
              <p:cNvPr id="53292" name="Oval 44"/>
              <p:cNvSpPr>
                <a:spLocks noChangeArrowheads="1"/>
              </p:cNvSpPr>
              <p:nvPr/>
            </p:nvSpPr>
            <p:spPr bwMode="auto">
              <a:xfrm>
                <a:off x="2375" y="1323"/>
                <a:ext cx="217" cy="116"/>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dirty="0"/>
              </a:p>
            </p:txBody>
          </p:sp>
        </p:grpSp>
        <p:grpSp>
          <p:nvGrpSpPr>
            <p:cNvPr id="15" name="Group 45"/>
            <p:cNvGrpSpPr>
              <a:grpSpLocks/>
            </p:cNvGrpSpPr>
            <p:nvPr/>
          </p:nvGrpSpPr>
          <p:grpSpPr bwMode="auto">
            <a:xfrm>
              <a:off x="3460" y="1511"/>
              <a:ext cx="956" cy="401"/>
              <a:chOff x="1814" y="1035"/>
              <a:chExt cx="1313" cy="770"/>
            </a:xfrm>
          </p:grpSpPr>
          <p:grpSp>
            <p:nvGrpSpPr>
              <p:cNvPr id="16" name="Group 46"/>
              <p:cNvGrpSpPr>
                <a:grpSpLocks/>
              </p:cNvGrpSpPr>
              <p:nvPr/>
            </p:nvGrpSpPr>
            <p:grpSpPr bwMode="auto">
              <a:xfrm>
                <a:off x="1814" y="1035"/>
                <a:ext cx="1313" cy="770"/>
                <a:chOff x="299" y="1023"/>
                <a:chExt cx="1313" cy="770"/>
              </a:xfrm>
            </p:grpSpPr>
            <p:sp>
              <p:nvSpPr>
                <p:cNvPr id="53295" name="Freeform 47"/>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53296" name="Freeform 48"/>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grpSp>
          <p:sp>
            <p:nvSpPr>
              <p:cNvPr id="53297" name="Oval 49"/>
              <p:cNvSpPr>
                <a:spLocks noChangeArrowheads="1"/>
              </p:cNvSpPr>
              <p:nvPr/>
            </p:nvSpPr>
            <p:spPr bwMode="auto">
              <a:xfrm>
                <a:off x="2375" y="1323"/>
                <a:ext cx="217" cy="116"/>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dirty="0"/>
              </a:p>
            </p:txBody>
          </p:sp>
        </p:grpSp>
        <p:grpSp>
          <p:nvGrpSpPr>
            <p:cNvPr id="17" name="Group 50"/>
            <p:cNvGrpSpPr>
              <a:grpSpLocks/>
            </p:cNvGrpSpPr>
            <p:nvPr/>
          </p:nvGrpSpPr>
          <p:grpSpPr bwMode="auto">
            <a:xfrm>
              <a:off x="3179" y="1723"/>
              <a:ext cx="944" cy="525"/>
              <a:chOff x="1814" y="1035"/>
              <a:chExt cx="1313" cy="770"/>
            </a:xfrm>
          </p:grpSpPr>
          <p:grpSp>
            <p:nvGrpSpPr>
              <p:cNvPr id="18" name="Group 51"/>
              <p:cNvGrpSpPr>
                <a:grpSpLocks/>
              </p:cNvGrpSpPr>
              <p:nvPr/>
            </p:nvGrpSpPr>
            <p:grpSpPr bwMode="auto">
              <a:xfrm>
                <a:off x="1814" y="1035"/>
                <a:ext cx="1313" cy="770"/>
                <a:chOff x="299" y="1023"/>
                <a:chExt cx="1313" cy="770"/>
              </a:xfrm>
            </p:grpSpPr>
            <p:sp>
              <p:nvSpPr>
                <p:cNvPr id="53300" name="Freeform 52"/>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53301" name="Freeform 53"/>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grpSp>
          <p:sp>
            <p:nvSpPr>
              <p:cNvPr id="53302" name="Oval 54"/>
              <p:cNvSpPr>
                <a:spLocks noChangeArrowheads="1"/>
              </p:cNvSpPr>
              <p:nvPr/>
            </p:nvSpPr>
            <p:spPr bwMode="auto">
              <a:xfrm>
                <a:off x="2375" y="1323"/>
                <a:ext cx="217" cy="116"/>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dirty="0"/>
              </a:p>
            </p:txBody>
          </p:sp>
        </p:grpSp>
        <p:grpSp>
          <p:nvGrpSpPr>
            <p:cNvPr id="19" name="Group 55"/>
            <p:cNvGrpSpPr>
              <a:grpSpLocks/>
            </p:cNvGrpSpPr>
            <p:nvPr/>
          </p:nvGrpSpPr>
          <p:grpSpPr bwMode="auto">
            <a:xfrm>
              <a:off x="4624" y="1143"/>
              <a:ext cx="956" cy="401"/>
              <a:chOff x="1814" y="1035"/>
              <a:chExt cx="1313" cy="770"/>
            </a:xfrm>
          </p:grpSpPr>
          <p:grpSp>
            <p:nvGrpSpPr>
              <p:cNvPr id="20" name="Group 56"/>
              <p:cNvGrpSpPr>
                <a:grpSpLocks/>
              </p:cNvGrpSpPr>
              <p:nvPr/>
            </p:nvGrpSpPr>
            <p:grpSpPr bwMode="auto">
              <a:xfrm>
                <a:off x="1814" y="1035"/>
                <a:ext cx="1313" cy="770"/>
                <a:chOff x="299" y="1023"/>
                <a:chExt cx="1313" cy="770"/>
              </a:xfrm>
            </p:grpSpPr>
            <p:sp>
              <p:nvSpPr>
                <p:cNvPr id="53305" name="Freeform 57"/>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53306" name="Freeform 58"/>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grpSp>
          <p:sp>
            <p:nvSpPr>
              <p:cNvPr id="53307" name="Oval 59"/>
              <p:cNvSpPr>
                <a:spLocks noChangeArrowheads="1"/>
              </p:cNvSpPr>
              <p:nvPr/>
            </p:nvSpPr>
            <p:spPr bwMode="auto">
              <a:xfrm>
                <a:off x="2375" y="1323"/>
                <a:ext cx="217" cy="116"/>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dirty="0"/>
              </a:p>
            </p:txBody>
          </p:sp>
        </p:grpSp>
      </p:grpSp>
      <p:sp>
        <p:nvSpPr>
          <p:cNvPr id="53308" name="AutoShape 60"/>
          <p:cNvSpPr>
            <a:spLocks noChangeArrowheads="1"/>
          </p:cNvSpPr>
          <p:nvPr/>
        </p:nvSpPr>
        <p:spPr bwMode="auto">
          <a:xfrm>
            <a:off x="3636963" y="4013200"/>
            <a:ext cx="1817687" cy="517525"/>
          </a:xfrm>
          <a:prstGeom prst="flowChartInputOutput">
            <a:avLst/>
          </a:prstGeom>
          <a:gradFill rotWithShape="1">
            <a:gsLst>
              <a:gs pos="0">
                <a:srgbClr val="990099">
                  <a:gamma/>
                  <a:tint val="0"/>
                  <a:invGamma/>
                </a:srgbClr>
              </a:gs>
              <a:gs pos="100000">
                <a:srgbClr val="990099"/>
              </a:gs>
            </a:gsLst>
            <a:path path="shape">
              <a:fillToRect l="50000" t="50000" r="50000" b="50000"/>
            </a:path>
          </a:gradFill>
          <a:ln w="57150">
            <a:solidFill>
              <a:schemeClr val="bg1"/>
            </a:solidFill>
            <a:miter lim="800000"/>
            <a:headEnd/>
            <a:tailEnd/>
          </a:ln>
          <a:effectLst/>
        </p:spPr>
        <p:txBody>
          <a:bodyPr wrap="none" anchor="ctr">
            <a:prstTxWarp prst="textNoShape">
              <a:avLst/>
            </a:prstTxWarp>
          </a:bodyPr>
          <a:lstStyle/>
          <a:p>
            <a:endParaRPr lang="en-US" dirty="0"/>
          </a:p>
        </p:txBody>
      </p:sp>
      <p:grpSp>
        <p:nvGrpSpPr>
          <p:cNvPr id="21" name="Group 61"/>
          <p:cNvGrpSpPr>
            <a:grpSpLocks/>
          </p:cNvGrpSpPr>
          <p:nvPr/>
        </p:nvGrpSpPr>
        <p:grpSpPr bwMode="auto">
          <a:xfrm>
            <a:off x="4325938" y="3365500"/>
            <a:ext cx="1163637" cy="666750"/>
            <a:chOff x="299" y="1023"/>
            <a:chExt cx="1313" cy="770"/>
          </a:xfrm>
        </p:grpSpPr>
        <p:grpSp>
          <p:nvGrpSpPr>
            <p:cNvPr id="22" name="Group 62"/>
            <p:cNvGrpSpPr>
              <a:grpSpLocks/>
            </p:cNvGrpSpPr>
            <p:nvPr/>
          </p:nvGrpSpPr>
          <p:grpSpPr bwMode="auto">
            <a:xfrm>
              <a:off x="299" y="1023"/>
              <a:ext cx="1313" cy="770"/>
              <a:chOff x="299" y="1023"/>
              <a:chExt cx="1313" cy="770"/>
            </a:xfrm>
          </p:grpSpPr>
          <p:sp>
            <p:nvSpPr>
              <p:cNvPr id="53311" name="Freeform 63"/>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solidFill>
                <a:srgbClr val="009900"/>
              </a:solidFill>
              <a:ln w="9525">
                <a:solidFill>
                  <a:schemeClr val="tx1"/>
                </a:solidFill>
                <a:round/>
                <a:headEnd/>
                <a:tailEnd/>
              </a:ln>
              <a:effectLst/>
            </p:spPr>
            <p:txBody>
              <a:bodyPr>
                <a:prstTxWarp prst="textNoShape">
                  <a:avLst/>
                </a:prstTxWarp>
              </a:bodyPr>
              <a:lstStyle/>
              <a:p>
                <a:endParaRPr lang="en-US" dirty="0"/>
              </a:p>
            </p:txBody>
          </p:sp>
          <p:sp>
            <p:nvSpPr>
              <p:cNvPr id="53312" name="Freeform 64"/>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solidFill>
                <a:srgbClr val="009900"/>
              </a:solidFill>
              <a:ln w="9525">
                <a:solidFill>
                  <a:schemeClr val="tx1"/>
                </a:solidFill>
                <a:round/>
                <a:headEnd/>
                <a:tailEnd/>
              </a:ln>
              <a:effectLst/>
            </p:spPr>
            <p:txBody>
              <a:bodyPr>
                <a:prstTxWarp prst="textNoShape">
                  <a:avLst/>
                </a:prstTxWarp>
              </a:bodyPr>
              <a:lstStyle/>
              <a:p>
                <a:endParaRPr lang="en-US" dirty="0"/>
              </a:p>
            </p:txBody>
          </p:sp>
        </p:grpSp>
        <p:sp>
          <p:nvSpPr>
            <p:cNvPr id="53313" name="Oval 65"/>
            <p:cNvSpPr>
              <a:spLocks noChangeArrowheads="1"/>
            </p:cNvSpPr>
            <p:nvPr/>
          </p:nvSpPr>
          <p:spPr bwMode="auto">
            <a:xfrm>
              <a:off x="827" y="1294"/>
              <a:ext cx="217" cy="116"/>
            </a:xfrm>
            <a:prstGeom prst="ellipse">
              <a:avLst/>
            </a:prstGeom>
            <a:solidFill>
              <a:srgbClr val="009900"/>
            </a:solidFill>
            <a:ln w="9525">
              <a:solidFill>
                <a:schemeClr val="tx1"/>
              </a:solidFill>
              <a:round/>
              <a:headEnd/>
              <a:tailEnd/>
            </a:ln>
            <a:effectLst/>
          </p:spPr>
          <p:txBody>
            <a:bodyPr wrap="none" anchor="ctr">
              <a:prstTxWarp prst="textNoShape">
                <a:avLst/>
              </a:prstTxWarp>
            </a:bodyPr>
            <a:lstStyle/>
            <a:p>
              <a:endParaRPr lang="en-US" dirty="0"/>
            </a:p>
          </p:txBody>
        </p:sp>
      </p:grpSp>
      <p:sp>
        <p:nvSpPr>
          <p:cNvPr id="53314" name="AutoShape 66"/>
          <p:cNvSpPr>
            <a:spLocks noChangeArrowheads="1"/>
          </p:cNvSpPr>
          <p:nvPr/>
        </p:nvSpPr>
        <p:spPr bwMode="auto">
          <a:xfrm>
            <a:off x="6921500" y="3467100"/>
            <a:ext cx="1817688" cy="517525"/>
          </a:xfrm>
          <a:prstGeom prst="flowChartInputOutput">
            <a:avLst/>
          </a:prstGeom>
          <a:gradFill rotWithShape="1">
            <a:gsLst>
              <a:gs pos="0">
                <a:schemeClr val="bg1"/>
              </a:gs>
              <a:gs pos="100000">
                <a:srgbClr val="0000CC"/>
              </a:gs>
            </a:gsLst>
            <a:path path="shape">
              <a:fillToRect l="50000" t="50000" r="50000" b="50000"/>
            </a:path>
          </a:gradFill>
          <a:ln w="57150">
            <a:solidFill>
              <a:schemeClr val="bg1"/>
            </a:solidFill>
            <a:miter lim="800000"/>
            <a:headEnd/>
            <a:tailEnd/>
          </a:ln>
          <a:effectLst/>
        </p:spPr>
        <p:txBody>
          <a:bodyPr wrap="none" anchor="ctr">
            <a:prstTxWarp prst="textNoShape">
              <a:avLst/>
            </a:prstTxWarp>
          </a:bodyPr>
          <a:lstStyle/>
          <a:p>
            <a:endParaRPr lang="en-US" dirty="0"/>
          </a:p>
        </p:txBody>
      </p:sp>
      <p:grpSp>
        <p:nvGrpSpPr>
          <p:cNvPr id="23" name="Group 67"/>
          <p:cNvGrpSpPr>
            <a:grpSpLocks/>
          </p:cNvGrpSpPr>
          <p:nvPr/>
        </p:nvGrpSpPr>
        <p:grpSpPr bwMode="auto">
          <a:xfrm>
            <a:off x="7023100" y="3362325"/>
            <a:ext cx="1519238" cy="636588"/>
            <a:chOff x="1814" y="1035"/>
            <a:chExt cx="1313" cy="770"/>
          </a:xfrm>
        </p:grpSpPr>
        <p:grpSp>
          <p:nvGrpSpPr>
            <p:cNvPr id="24" name="Group 68"/>
            <p:cNvGrpSpPr>
              <a:grpSpLocks/>
            </p:cNvGrpSpPr>
            <p:nvPr/>
          </p:nvGrpSpPr>
          <p:grpSpPr bwMode="auto">
            <a:xfrm>
              <a:off x="1814" y="1035"/>
              <a:ext cx="1313" cy="770"/>
              <a:chOff x="299" y="1023"/>
              <a:chExt cx="1313" cy="770"/>
            </a:xfrm>
          </p:grpSpPr>
          <p:sp>
            <p:nvSpPr>
              <p:cNvPr id="53317" name="Freeform 69"/>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gradFill rotWithShape="0">
                <a:gsLst>
                  <a:gs pos="0">
                    <a:srgbClr val="FFFF00">
                      <a:gamma/>
                      <a:shade val="66667"/>
                      <a:invGamma/>
                    </a:srgbClr>
                  </a:gs>
                  <a:gs pos="100000">
                    <a:srgbClr val="FFFF00"/>
                  </a:gs>
                </a:gsLst>
                <a:lin ang="5400000" scaled="1"/>
              </a:gradFill>
              <a:ln w="9525">
                <a:solidFill>
                  <a:schemeClr val="tx1"/>
                </a:solidFill>
                <a:round/>
                <a:headEnd/>
                <a:tailEnd/>
              </a:ln>
              <a:effectLst/>
            </p:spPr>
            <p:txBody>
              <a:bodyPr>
                <a:prstTxWarp prst="textNoShape">
                  <a:avLst/>
                </a:prstTxWarp>
              </a:bodyPr>
              <a:lstStyle/>
              <a:p>
                <a:endParaRPr lang="en-US" dirty="0"/>
              </a:p>
            </p:txBody>
          </p:sp>
          <p:sp>
            <p:nvSpPr>
              <p:cNvPr id="53318" name="Freeform 70"/>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gradFill rotWithShape="0">
                <a:gsLst>
                  <a:gs pos="0">
                    <a:srgbClr val="FFFF00">
                      <a:gamma/>
                      <a:shade val="66667"/>
                      <a:invGamma/>
                    </a:srgbClr>
                  </a:gs>
                  <a:gs pos="50000">
                    <a:srgbClr val="FFFF00"/>
                  </a:gs>
                  <a:gs pos="100000">
                    <a:srgbClr val="FFFF00">
                      <a:gamma/>
                      <a:shade val="66667"/>
                      <a:invGamma/>
                    </a:srgbClr>
                  </a:gs>
                </a:gsLst>
                <a:lin ang="2700000" scaled="1"/>
              </a:gradFill>
              <a:ln w="9525">
                <a:solidFill>
                  <a:schemeClr val="tx1"/>
                </a:solidFill>
                <a:round/>
                <a:headEnd/>
                <a:tailEnd/>
              </a:ln>
              <a:effectLst/>
            </p:spPr>
            <p:txBody>
              <a:bodyPr>
                <a:prstTxWarp prst="textNoShape">
                  <a:avLst/>
                </a:prstTxWarp>
              </a:bodyPr>
              <a:lstStyle/>
              <a:p>
                <a:endParaRPr lang="en-US" dirty="0"/>
              </a:p>
            </p:txBody>
          </p:sp>
        </p:grpSp>
        <p:sp>
          <p:nvSpPr>
            <p:cNvPr id="53319" name="Oval 71"/>
            <p:cNvSpPr>
              <a:spLocks noChangeArrowheads="1"/>
            </p:cNvSpPr>
            <p:nvPr/>
          </p:nvSpPr>
          <p:spPr bwMode="auto">
            <a:xfrm>
              <a:off x="2375" y="1323"/>
              <a:ext cx="217" cy="116"/>
            </a:xfrm>
            <a:prstGeom prst="ellipse">
              <a:avLst/>
            </a:prstGeom>
            <a:solidFill>
              <a:srgbClr val="FFFF99"/>
            </a:solidFill>
            <a:ln w="9525">
              <a:solidFill>
                <a:schemeClr val="tx1"/>
              </a:solidFill>
              <a:round/>
              <a:headEnd/>
              <a:tailEnd/>
            </a:ln>
            <a:effectLst/>
          </p:spPr>
          <p:txBody>
            <a:bodyPr wrap="none" anchor="ctr">
              <a:prstTxWarp prst="textNoShape">
                <a:avLst/>
              </a:prstTxWarp>
            </a:bodyPr>
            <a:lstStyle/>
            <a:p>
              <a:endParaRPr lang="en-US" dirty="0"/>
            </a:p>
          </p:txBody>
        </p:sp>
      </p:grpSp>
      <p:grpSp>
        <p:nvGrpSpPr>
          <p:cNvPr id="25" name="Group 72"/>
          <p:cNvGrpSpPr>
            <a:grpSpLocks/>
          </p:cNvGrpSpPr>
          <p:nvPr/>
        </p:nvGrpSpPr>
        <p:grpSpPr bwMode="auto">
          <a:xfrm>
            <a:off x="7026275" y="3363913"/>
            <a:ext cx="1517650" cy="636587"/>
            <a:chOff x="1814" y="1035"/>
            <a:chExt cx="1313" cy="770"/>
          </a:xfrm>
        </p:grpSpPr>
        <p:grpSp>
          <p:nvGrpSpPr>
            <p:cNvPr id="26" name="Group 73"/>
            <p:cNvGrpSpPr>
              <a:grpSpLocks/>
            </p:cNvGrpSpPr>
            <p:nvPr/>
          </p:nvGrpSpPr>
          <p:grpSpPr bwMode="auto">
            <a:xfrm>
              <a:off x="1814" y="1035"/>
              <a:ext cx="1313" cy="770"/>
              <a:chOff x="299" y="1023"/>
              <a:chExt cx="1313" cy="770"/>
            </a:xfrm>
          </p:grpSpPr>
          <p:sp>
            <p:nvSpPr>
              <p:cNvPr id="53322" name="Freeform 74"/>
              <p:cNvSpPr>
                <a:spLocks/>
              </p:cNvSpPr>
              <p:nvPr/>
            </p:nvSpPr>
            <p:spPr bwMode="auto">
              <a:xfrm>
                <a:off x="1110" y="1023"/>
                <a:ext cx="182" cy="363"/>
              </a:xfrm>
              <a:custGeom>
                <a:avLst/>
                <a:gdLst/>
                <a:ahLst/>
                <a:cxnLst>
                  <a:cxn ang="0">
                    <a:pos x="0" y="146"/>
                  </a:cxn>
                  <a:cxn ang="0">
                    <a:pos x="84" y="87"/>
                  </a:cxn>
                  <a:cxn ang="0">
                    <a:pos x="167" y="12"/>
                  </a:cxn>
                  <a:cxn ang="0">
                    <a:pos x="176" y="162"/>
                  </a:cxn>
                  <a:cxn ang="0">
                    <a:pos x="142" y="254"/>
                  </a:cxn>
                  <a:cxn ang="0">
                    <a:pos x="142" y="363"/>
                  </a:cxn>
                </a:cxnLst>
                <a:rect l="0" t="0" r="r" b="b"/>
                <a:pathLst>
                  <a:path w="182" h="363">
                    <a:moveTo>
                      <a:pt x="0" y="146"/>
                    </a:moveTo>
                    <a:cubicBezTo>
                      <a:pt x="28" y="127"/>
                      <a:pt x="56" y="109"/>
                      <a:pt x="84" y="87"/>
                    </a:cubicBezTo>
                    <a:cubicBezTo>
                      <a:pt x="112" y="65"/>
                      <a:pt x="152" y="0"/>
                      <a:pt x="167" y="12"/>
                    </a:cubicBezTo>
                    <a:cubicBezTo>
                      <a:pt x="182" y="24"/>
                      <a:pt x="180" y="122"/>
                      <a:pt x="176" y="162"/>
                    </a:cubicBezTo>
                    <a:cubicBezTo>
                      <a:pt x="172" y="202"/>
                      <a:pt x="148" y="221"/>
                      <a:pt x="142" y="254"/>
                    </a:cubicBezTo>
                    <a:cubicBezTo>
                      <a:pt x="136" y="287"/>
                      <a:pt x="139" y="325"/>
                      <a:pt x="142" y="363"/>
                    </a:cubicBezTo>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sp>
            <p:nvSpPr>
              <p:cNvPr id="53323" name="Freeform 75"/>
              <p:cNvSpPr>
                <a:spLocks/>
              </p:cNvSpPr>
              <p:nvPr/>
            </p:nvSpPr>
            <p:spPr bwMode="auto">
              <a:xfrm>
                <a:off x="299" y="1082"/>
                <a:ext cx="1313" cy="711"/>
              </a:xfrm>
              <a:custGeom>
                <a:avLst/>
                <a:gdLst/>
                <a:ahLst/>
                <a:cxnLst>
                  <a:cxn ang="0">
                    <a:pos x="110" y="396"/>
                  </a:cxn>
                  <a:cxn ang="0">
                    <a:pos x="327" y="337"/>
                  </a:cxn>
                  <a:cxn ang="0">
                    <a:pos x="486" y="153"/>
                  </a:cxn>
                  <a:cxn ang="0">
                    <a:pos x="669" y="3"/>
                  </a:cxn>
                  <a:cxn ang="0">
                    <a:pos x="870" y="137"/>
                  </a:cxn>
                  <a:cxn ang="0">
                    <a:pos x="945" y="279"/>
                  </a:cxn>
                  <a:cxn ang="0">
                    <a:pos x="1128" y="329"/>
                  </a:cxn>
                  <a:cxn ang="0">
                    <a:pos x="1304" y="362"/>
                  </a:cxn>
                  <a:cxn ang="0">
                    <a:pos x="1179" y="421"/>
                  </a:cxn>
                  <a:cxn ang="0">
                    <a:pos x="911" y="421"/>
                  </a:cxn>
                  <a:cxn ang="0">
                    <a:pos x="686" y="529"/>
                  </a:cxn>
                  <a:cxn ang="0">
                    <a:pos x="527" y="704"/>
                  </a:cxn>
                  <a:cxn ang="0">
                    <a:pos x="486" y="571"/>
                  </a:cxn>
                  <a:cxn ang="0">
                    <a:pos x="494" y="446"/>
                  </a:cxn>
                  <a:cxn ang="0">
                    <a:pos x="277" y="421"/>
                  </a:cxn>
                  <a:cxn ang="0">
                    <a:pos x="43" y="454"/>
                  </a:cxn>
                  <a:cxn ang="0">
                    <a:pos x="18" y="404"/>
                  </a:cxn>
                  <a:cxn ang="0">
                    <a:pos x="110" y="396"/>
                  </a:cxn>
                </a:cxnLst>
                <a:rect l="0" t="0" r="r" b="b"/>
                <a:pathLst>
                  <a:path w="1313" h="711">
                    <a:moveTo>
                      <a:pt x="110" y="396"/>
                    </a:moveTo>
                    <a:cubicBezTo>
                      <a:pt x="161" y="385"/>
                      <a:pt x="264" y="377"/>
                      <a:pt x="327" y="337"/>
                    </a:cubicBezTo>
                    <a:cubicBezTo>
                      <a:pt x="390" y="297"/>
                      <a:pt x="429" y="209"/>
                      <a:pt x="486" y="153"/>
                    </a:cubicBezTo>
                    <a:cubicBezTo>
                      <a:pt x="543" y="97"/>
                      <a:pt x="605" y="6"/>
                      <a:pt x="669" y="3"/>
                    </a:cubicBezTo>
                    <a:cubicBezTo>
                      <a:pt x="733" y="0"/>
                      <a:pt x="824" y="91"/>
                      <a:pt x="870" y="137"/>
                    </a:cubicBezTo>
                    <a:cubicBezTo>
                      <a:pt x="916" y="183"/>
                      <a:pt x="902" y="247"/>
                      <a:pt x="945" y="279"/>
                    </a:cubicBezTo>
                    <a:cubicBezTo>
                      <a:pt x="988" y="311"/>
                      <a:pt x="1068" y="315"/>
                      <a:pt x="1128" y="329"/>
                    </a:cubicBezTo>
                    <a:cubicBezTo>
                      <a:pt x="1188" y="343"/>
                      <a:pt x="1295" y="347"/>
                      <a:pt x="1304" y="362"/>
                    </a:cubicBezTo>
                    <a:cubicBezTo>
                      <a:pt x="1313" y="377"/>
                      <a:pt x="1244" y="411"/>
                      <a:pt x="1179" y="421"/>
                    </a:cubicBezTo>
                    <a:cubicBezTo>
                      <a:pt x="1114" y="431"/>
                      <a:pt x="993" y="403"/>
                      <a:pt x="911" y="421"/>
                    </a:cubicBezTo>
                    <a:cubicBezTo>
                      <a:pt x="829" y="439"/>
                      <a:pt x="750" y="482"/>
                      <a:pt x="686" y="529"/>
                    </a:cubicBezTo>
                    <a:cubicBezTo>
                      <a:pt x="622" y="576"/>
                      <a:pt x="560" y="697"/>
                      <a:pt x="527" y="704"/>
                    </a:cubicBezTo>
                    <a:cubicBezTo>
                      <a:pt x="494" y="711"/>
                      <a:pt x="491" y="614"/>
                      <a:pt x="486" y="571"/>
                    </a:cubicBezTo>
                    <a:cubicBezTo>
                      <a:pt x="481" y="528"/>
                      <a:pt x="529" y="471"/>
                      <a:pt x="494" y="446"/>
                    </a:cubicBezTo>
                    <a:cubicBezTo>
                      <a:pt x="459" y="421"/>
                      <a:pt x="352" y="420"/>
                      <a:pt x="277" y="421"/>
                    </a:cubicBezTo>
                    <a:cubicBezTo>
                      <a:pt x="202" y="422"/>
                      <a:pt x="86" y="457"/>
                      <a:pt x="43" y="454"/>
                    </a:cubicBezTo>
                    <a:cubicBezTo>
                      <a:pt x="0" y="451"/>
                      <a:pt x="8" y="412"/>
                      <a:pt x="18" y="404"/>
                    </a:cubicBezTo>
                    <a:cubicBezTo>
                      <a:pt x="28" y="396"/>
                      <a:pt x="59" y="407"/>
                      <a:pt x="110" y="396"/>
                    </a:cubicBezTo>
                    <a:close/>
                  </a:path>
                </a:pathLst>
              </a:custGeom>
              <a:solidFill>
                <a:srgbClr val="FF0000"/>
              </a:solidFill>
              <a:ln w="9525">
                <a:solidFill>
                  <a:schemeClr val="tx1"/>
                </a:solidFill>
                <a:round/>
                <a:headEnd/>
                <a:tailEnd/>
              </a:ln>
              <a:effectLst/>
            </p:spPr>
            <p:txBody>
              <a:bodyPr>
                <a:prstTxWarp prst="textNoShape">
                  <a:avLst/>
                </a:prstTxWarp>
              </a:bodyPr>
              <a:lstStyle/>
              <a:p>
                <a:endParaRPr lang="en-US" dirty="0"/>
              </a:p>
            </p:txBody>
          </p:sp>
        </p:grpSp>
        <p:sp>
          <p:nvSpPr>
            <p:cNvPr id="53324" name="Oval 76"/>
            <p:cNvSpPr>
              <a:spLocks noChangeArrowheads="1"/>
            </p:cNvSpPr>
            <p:nvPr/>
          </p:nvSpPr>
          <p:spPr bwMode="auto">
            <a:xfrm>
              <a:off x="2375" y="1323"/>
              <a:ext cx="217" cy="116"/>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US" dirty="0"/>
            </a:p>
          </p:txBody>
        </p:sp>
      </p:grpSp>
      <p:sp>
        <p:nvSpPr>
          <p:cNvPr id="53325" name="Rectangle 77"/>
          <p:cNvSpPr>
            <a:spLocks noChangeArrowheads="1"/>
          </p:cNvSpPr>
          <p:nvPr/>
        </p:nvSpPr>
        <p:spPr bwMode="auto">
          <a:xfrm>
            <a:off x="176213" y="4967288"/>
            <a:ext cx="8613775" cy="885825"/>
          </a:xfrm>
          <a:prstGeom prst="rect">
            <a:avLst/>
          </a:prstGeom>
          <a:noFill/>
          <a:ln w="9525">
            <a:noFill/>
            <a:miter lim="800000"/>
            <a:headEnd/>
            <a:tailEnd/>
          </a:ln>
          <a:effectLst/>
        </p:spPr>
        <p:txBody>
          <a:bodyPr>
            <a:prstTxWarp prst="textNoShape">
              <a:avLst/>
            </a:prstTxWarp>
            <a:spAutoFit/>
          </a:bodyPr>
          <a:lstStyle/>
          <a:p>
            <a:r>
              <a:rPr lang="en-US" sz="2600" b="1" dirty="0"/>
              <a:t>. Agents make decisions in space &amp; time according</a:t>
            </a:r>
          </a:p>
          <a:p>
            <a:r>
              <a:rPr lang="en-US" sz="2600" b="1" dirty="0"/>
              <a:t>   to</a:t>
            </a:r>
            <a:r>
              <a:rPr lang="en-US" sz="2600" b="1" dirty="0" smtClean="0"/>
              <a:t> </a:t>
            </a:r>
            <a:r>
              <a:rPr lang="en-US" sz="2600" b="1" i="1" dirty="0" smtClean="0">
                <a:solidFill>
                  <a:srgbClr val="FF0000"/>
                </a:solidFill>
              </a:rPr>
              <a:t>literature-based </a:t>
            </a:r>
            <a:r>
              <a:rPr lang="en-US" sz="2600" b="1" dirty="0" smtClean="0">
                <a:solidFill>
                  <a:srgbClr val="FF0000"/>
                </a:solidFill>
              </a:rPr>
              <a:t>rules</a:t>
            </a:r>
            <a:r>
              <a:rPr lang="en-US" sz="2600" dirty="0" smtClean="0"/>
              <a:t> </a:t>
            </a: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308"/>
                                        </p:tgtEl>
                                        <p:attrNameLst>
                                          <p:attrName>style.visibility</p:attrName>
                                        </p:attrNameLst>
                                      </p:cBhvr>
                                      <p:to>
                                        <p:strVal val="visible"/>
                                      </p:to>
                                    </p:set>
                                    <p:animEffect transition="in" filter="fade">
                                      <p:cBhvr>
                                        <p:cTn id="7" dur="2000"/>
                                        <p:tgtEl>
                                          <p:spTgt spid="53308"/>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16667E-6 -1.11111E-6 L -0.04879 0.09236 " pathEditMode="relative" ptsTypes="AA">
                                      <p:cBhvr>
                                        <p:cTn id="11" dur="2000" fill="hold"/>
                                        <p:tgtEl>
                                          <p:spTgt spid="21"/>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3314"/>
                                        </p:tgtEl>
                                        <p:attrNameLst>
                                          <p:attrName>style.visibility</p:attrName>
                                        </p:attrNameLst>
                                      </p:cBhvr>
                                      <p:to>
                                        <p:strVal val="visible"/>
                                      </p:to>
                                    </p:set>
                                    <p:animEffect transition="in" filter="fade">
                                      <p:cBhvr>
                                        <p:cTn id="16" dur="2000"/>
                                        <p:tgtEl>
                                          <p:spTgt spid="533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08" grpId="0" animBg="1"/>
      <p:bldP spid="53314"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4239</TotalTime>
  <Words>2426</Words>
  <Application>Microsoft Macintosh PowerPoint</Application>
  <PresentationFormat>On-screen Show (4:3)</PresentationFormat>
  <Paragraphs>742</Paragraphs>
  <Slides>53</Slides>
  <Notes>8</Notes>
  <HiddenSlides>0</HiddenSlides>
  <MMClips>1</MMClips>
  <ScaleCrop>false</ScaleCrop>
  <HeadingPairs>
    <vt:vector size="6" baseType="variant">
      <vt:variant>
        <vt:lpstr>Design Template</vt:lpstr>
      </vt:variant>
      <vt:variant>
        <vt:i4>1</vt:i4>
      </vt:variant>
      <vt:variant>
        <vt:lpstr>Embedded OLE Servers</vt:lpstr>
      </vt:variant>
      <vt:variant>
        <vt:i4>4</vt:i4>
      </vt:variant>
      <vt:variant>
        <vt:lpstr>Slide Titles</vt:lpstr>
      </vt:variant>
      <vt:variant>
        <vt:i4>53</vt:i4>
      </vt:variant>
    </vt:vector>
  </HeadingPairs>
  <TitlesOfParts>
    <vt:vector size="58" baseType="lpstr">
      <vt:lpstr>Default Design</vt:lpstr>
      <vt:lpstr>CorelPhotoPaint.Image.9</vt:lpstr>
      <vt:lpstr>Bitmap Image</vt:lpstr>
      <vt:lpstr>CorelPhotoPaint.Image.8</vt:lpstr>
      <vt:lpstr>Equation</vt:lpstr>
      <vt:lpstr>Using Agent-based Modeling to Study Tissue Patterning</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Company>UVA BME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Modeling in Morphogenesis and Regenerative Medicine </dc:title>
  <dc:creator>localadm</dc:creator>
  <cp:lastModifiedBy>Shayn Peirce-Cottler</cp:lastModifiedBy>
  <cp:revision>262</cp:revision>
  <dcterms:created xsi:type="dcterms:W3CDTF">2010-09-23T03:37:15Z</dcterms:created>
  <dcterms:modified xsi:type="dcterms:W3CDTF">2010-09-23T11:19:08Z</dcterms:modified>
</cp:coreProperties>
</file>